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2"/>
  </p:notesMasterIdLst>
  <p:handoutMasterIdLst>
    <p:handoutMasterId r:id="rId33"/>
  </p:handoutMasterIdLst>
  <p:sldIdLst>
    <p:sldId id="310" r:id="rId2"/>
    <p:sldId id="353" r:id="rId3"/>
    <p:sldId id="340" r:id="rId4"/>
    <p:sldId id="355" r:id="rId5"/>
    <p:sldId id="341" r:id="rId6"/>
    <p:sldId id="356" r:id="rId7"/>
    <p:sldId id="357" r:id="rId8"/>
    <p:sldId id="358" r:id="rId9"/>
    <p:sldId id="359" r:id="rId10"/>
    <p:sldId id="312" r:id="rId11"/>
    <p:sldId id="313" r:id="rId12"/>
    <p:sldId id="314" r:id="rId13"/>
    <p:sldId id="315" r:id="rId14"/>
    <p:sldId id="322" r:id="rId15"/>
    <p:sldId id="360" r:id="rId16"/>
    <p:sldId id="361" r:id="rId17"/>
    <p:sldId id="362" r:id="rId18"/>
    <p:sldId id="326" r:id="rId19"/>
    <p:sldId id="317" r:id="rId20"/>
    <p:sldId id="318" r:id="rId21"/>
    <p:sldId id="319" r:id="rId22"/>
    <p:sldId id="320" r:id="rId23"/>
    <p:sldId id="321" r:id="rId24"/>
    <p:sldId id="364" r:id="rId25"/>
    <p:sldId id="316" r:id="rId26"/>
    <p:sldId id="323" r:id="rId27"/>
    <p:sldId id="365" r:id="rId28"/>
    <p:sldId id="336" r:id="rId29"/>
    <p:sldId id="337" r:id="rId30"/>
    <p:sldId id="338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3208"/>
  </p:normalViewPr>
  <p:slideViewPr>
    <p:cSldViewPr>
      <p:cViewPr>
        <p:scale>
          <a:sx n="74" d="100"/>
          <a:sy n="74" d="100"/>
        </p:scale>
        <p:origin x="224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7EBC11-5CBD-BB45-8F3D-E76F29481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56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35714B-4ABB-1649-9E80-58EF18651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938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2D43432-5F3C-6B45-8421-61631FE7E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2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0116-EC73-6C46-9631-BB5E93399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5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DC41-5703-C349-AAB5-C2D72C5EF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0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363E-28A8-544E-84BD-6F74FD3B8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3F80-E041-2E45-BF95-62C493843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29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C301-425E-1E49-BFD3-EE41453D6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8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B89A-F030-2148-8130-48974E743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0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0C1C-BDB7-FB4B-9E15-F2B057D74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86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8378-C0BF-BB49-B88C-5BCF85664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8C59-86E1-634E-8748-F117D333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4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AD0E-681D-DB49-A64B-3D1FC5B4A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68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>
              <a:lum contrast="12000"/>
              <a:grayscl/>
              <a:alphaModFix amt="2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x-none" altLang="x-none" smtClean="0">
              <a:solidFill>
                <a:srgbClr val="FFFFFF"/>
              </a:solidFill>
              <a:latin typeface="Franklin Gothic Book" charset="0"/>
            </a:endParaRPr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charset="0"/>
              </a:defRPr>
            </a:lvl1pPr>
          </a:lstStyle>
          <a:p>
            <a:pPr>
              <a:defRPr/>
            </a:pPr>
            <a:fld id="{561DF618-5632-AE49-A87A-572656508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9" r:id="rId8"/>
    <p:sldLayoutId id="2147483890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0"/>
            <a:ext cx="1497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1403391">
            <a:off x="457200" y="408801"/>
            <a:ext cx="6097502" cy="14773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Franklin Gothic Heavy" panose="020B0903020102020204" pitchFamily="34" charset="0"/>
              </a:rPr>
              <a:t>Chemistry, Part 3:</a:t>
            </a:r>
          </a:p>
          <a:p>
            <a:pPr algn="ctr">
              <a:defRPr/>
            </a:pPr>
            <a:r>
              <a:rPr lang="en-US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Franklin Gothic Heavy" panose="020B0903020102020204" pitchFamily="34" charset="0"/>
              </a:rPr>
              <a:t>The Periodic Table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192714">
            <a:off x="5566957" y="5562600"/>
            <a:ext cx="184731" cy="52322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 rot="21254725">
            <a:off x="2916238" y="5392738"/>
            <a:ext cx="5486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1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Science </a:t>
            </a:r>
            <a:r>
              <a:rPr lang="en-US" altLang="en-US" sz="4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With </a:t>
            </a:r>
            <a:r>
              <a:rPr lang="en-US" altLang="en-US" sz="111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Mrs. </a:t>
            </a:r>
            <a:r>
              <a:rPr lang="en-US" altLang="en-US" sz="111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Notani</a:t>
            </a:r>
            <a:endParaRPr lang="en-US" altLang="en-US" sz="111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  <a:p>
            <a:pPr algn="ctr"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Alkali metals—</a:t>
            </a:r>
            <a:r>
              <a:rPr lang="en-US" altLang="en-US">
                <a:solidFill>
                  <a:srgbClr val="0000FF"/>
                </a:solidFill>
              </a:rPr>
              <a:t>Group 1</a:t>
            </a:r>
            <a:r>
              <a:rPr lang="en-US" altLang="en-US">
                <a:solidFill>
                  <a:srgbClr val="000000"/>
                </a:solidFill>
              </a:rPr>
              <a:t>, the alkali metals are all highly reactive and are never found in elemental forms in nature, one electron in their outmost electron shells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  <a:defRPr/>
            </a:pPr>
            <a:r>
              <a:rPr lang="en-US" altLang="en-US" sz="2800" b="1" smtClean="0">
                <a:solidFill>
                  <a:srgbClr val="000000"/>
                </a:solidFill>
                <a:latin typeface="Times" charset="0"/>
              </a:rPr>
              <a:t>Alkali metals</a:t>
            </a:r>
            <a:r>
              <a:rPr lang="en-US" altLang="en-US" sz="2800" smtClean="0">
                <a:solidFill>
                  <a:srgbClr val="000000"/>
                </a:solidFill>
                <a:latin typeface="Times" charset="0"/>
              </a:rPr>
              <a:t>—</a:t>
            </a:r>
            <a:r>
              <a:rPr lang="en-US" altLang="en-US" sz="2800" smtClean="0">
                <a:solidFill>
                  <a:srgbClr val="0000FF"/>
                </a:solidFill>
                <a:latin typeface="Times" charset="0"/>
              </a:rPr>
              <a:t>Group 1</a:t>
            </a:r>
            <a:r>
              <a:rPr lang="en-US" altLang="en-US" sz="2800" smtClean="0">
                <a:solidFill>
                  <a:srgbClr val="000000"/>
                </a:solidFill>
                <a:latin typeface="Times" charset="0"/>
              </a:rPr>
              <a:t>, the alkali metals are all highly reactive and are never found in elemental forms in nature, one electron in their outmost electron shells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Metals in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772400" cy="41148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Alkaline earth metals</a:t>
            </a:r>
            <a:r>
              <a:rPr lang="en-US" altLang="en-US" sz="2800">
                <a:solidFill>
                  <a:srgbClr val="000000"/>
                </a:solidFill>
              </a:rPr>
              <a:t>—</a:t>
            </a:r>
            <a:r>
              <a:rPr lang="en-US" altLang="en-US" sz="2800">
                <a:solidFill>
                  <a:srgbClr val="0000FF"/>
                </a:solidFill>
              </a:rPr>
              <a:t>Group 2</a:t>
            </a:r>
            <a:r>
              <a:rPr lang="en-US" altLang="en-US" sz="2800">
                <a:solidFill>
                  <a:srgbClr val="000000"/>
                </a:solidFill>
              </a:rPr>
              <a:t>, insoluble in water and resistant to heating, two electrons in their valence shell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147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Metals in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Transition metals</a:t>
            </a:r>
            <a:r>
              <a:rPr lang="en-US" altLang="en-US">
                <a:solidFill>
                  <a:srgbClr val="000000"/>
                </a:solidFill>
              </a:rPr>
              <a:t>—</a:t>
            </a:r>
            <a:r>
              <a:rPr lang="en-US" altLang="en-US">
                <a:solidFill>
                  <a:srgbClr val="0000FF"/>
                </a:solidFill>
              </a:rPr>
              <a:t>Groups 3-12</a:t>
            </a:r>
            <a:r>
              <a:rPr lang="en-US" altLang="en-US">
                <a:solidFill>
                  <a:srgbClr val="000000"/>
                </a:solidFill>
              </a:rPr>
              <a:t>, characteristics include hard and shiny, good conductors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147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Metals in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Earth metals/Metals in Mixed Groups</a:t>
            </a:r>
            <a:r>
              <a:rPr lang="en-US" altLang="en-US">
                <a:solidFill>
                  <a:srgbClr val="000000"/>
                </a:solidFill>
              </a:rPr>
              <a:t>—</a:t>
            </a:r>
            <a:r>
              <a:rPr lang="en-US" altLang="en-US">
                <a:solidFill>
                  <a:srgbClr val="0000FF"/>
                </a:solidFill>
              </a:rPr>
              <a:t>Group 13-15</a:t>
            </a:r>
            <a:r>
              <a:rPr lang="en-US" altLang="en-US">
                <a:solidFill>
                  <a:srgbClr val="000000"/>
                </a:solidFill>
              </a:rPr>
              <a:t> below the steps, not very reactive.</a:t>
            </a:r>
          </a:p>
        </p:txBody>
      </p:sp>
      <p:sp>
        <p:nvSpPr>
          <p:cNvPr id="40962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Metals in the Periodic Table</a:t>
            </a:r>
          </a:p>
        </p:txBody>
      </p:sp>
      <p:pic>
        <p:nvPicPr>
          <p:cNvPr id="40963" name="Picture 5" descr="periodic%20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074988"/>
            <a:ext cx="36195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Lanthanides—</a:t>
            </a:r>
            <a:r>
              <a:rPr lang="en-US" altLang="en-US">
                <a:solidFill>
                  <a:srgbClr val="0000FF"/>
                </a:solidFill>
              </a:rPr>
              <a:t>Top row</a:t>
            </a:r>
            <a:r>
              <a:rPr lang="en-US" altLang="en-US">
                <a:solidFill>
                  <a:srgbClr val="000000"/>
                </a:solidFill>
              </a:rPr>
              <a:t>, soft, malleable, shiny metals with high conductivity, used for alloy (mixture of metals)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Actinides—</a:t>
            </a:r>
            <a:r>
              <a:rPr lang="en-US" altLang="en-US">
                <a:solidFill>
                  <a:srgbClr val="0000FF"/>
                </a:solidFill>
              </a:rPr>
              <a:t>Bottom row</a:t>
            </a:r>
            <a:r>
              <a:rPr lang="en-US" altLang="en-US">
                <a:solidFill>
                  <a:srgbClr val="000000"/>
                </a:solidFill>
              </a:rPr>
              <a:t>, very unstable</a:t>
            </a:r>
          </a:p>
        </p:txBody>
      </p:sp>
      <p:sp>
        <p:nvSpPr>
          <p:cNvPr id="41986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Metals in the Periodic Table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886200"/>
            <a:ext cx="4165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“Synthetic” simply means “man-made.”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Synthetic Elements—</a:t>
            </a:r>
            <a:r>
              <a:rPr lang="en-US" altLang="en-US">
                <a:solidFill>
                  <a:srgbClr val="000000"/>
                </a:solidFill>
              </a:rPr>
              <a:t>any elements with an atomic number higher than 92.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Scientists use particle accelerators to produce them. </a:t>
            </a:r>
          </a:p>
          <a:p>
            <a:pPr eaLnBrk="1" hangingPunct="1"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Synthetic Metals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33528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Properties of Nonmetals</a:t>
            </a:r>
          </a:p>
        </p:txBody>
      </p:sp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066800" y="1600200"/>
            <a:ext cx="6858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Mostly</a:t>
            </a:r>
            <a:r>
              <a:rPr lang="en-US" altLang="en-US" sz="2400" b="1"/>
              <a:t> Gases – </a:t>
            </a:r>
            <a:r>
              <a:rPr lang="en-US" altLang="en-US" sz="2400"/>
              <a:t>10 out of 16 nonmetals are gases. </a:t>
            </a:r>
          </a:p>
          <a:p>
            <a:endParaRPr lang="en-US" altLang="en-US" sz="2400"/>
          </a:p>
          <a:p>
            <a:r>
              <a:rPr lang="en-US" altLang="en-US" sz="2400" b="1"/>
              <a:t>Poor Conductors</a:t>
            </a:r>
            <a:r>
              <a:rPr lang="en-US" altLang="en-US" sz="2400"/>
              <a:t> – (Insulators) – Not good at conducting heat and electricity.</a:t>
            </a:r>
            <a:endParaRPr lang="en-US" altLang="en-US"/>
          </a:p>
          <a:p>
            <a:endParaRPr lang="en-US" altLang="en-US"/>
          </a:p>
          <a:p>
            <a:r>
              <a:rPr lang="en-US" altLang="en-US" sz="2800" b="1"/>
              <a:t>Dull – </a:t>
            </a:r>
            <a:r>
              <a:rPr lang="en-US" altLang="en-US" sz="2800"/>
              <a:t>Not shiny. </a:t>
            </a:r>
          </a:p>
          <a:p>
            <a:endParaRPr lang="en-US" altLang="en-US" sz="2800"/>
          </a:p>
          <a:p>
            <a:r>
              <a:rPr lang="en-US" altLang="en-US" sz="2800" b="1"/>
              <a:t>Brittle – </a:t>
            </a:r>
            <a:r>
              <a:rPr lang="en-US" altLang="en-US" sz="2800"/>
              <a:t>Easily broken</a:t>
            </a:r>
          </a:p>
        </p:txBody>
      </p:sp>
      <p:sp>
        <p:nvSpPr>
          <p:cNvPr id="44035" name="TextBox 8"/>
          <p:cNvSpPr txBox="1">
            <a:spLocks noChangeArrowheads="1"/>
          </p:cNvSpPr>
          <p:nvPr/>
        </p:nvSpPr>
        <p:spPr bwMode="auto">
          <a:xfrm>
            <a:off x="2159000" y="6334125"/>
            <a:ext cx="482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latin typeface="Copperplate Gothic Bold" charset="0"/>
              </a:rPr>
              <a:t>Physical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Properties of Nonmetals</a:t>
            </a:r>
          </a:p>
        </p:txBody>
      </p:sp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066800" y="1600200"/>
            <a:ext cx="6858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Reactive – Most nonmetals form compounds with other elements. </a:t>
            </a:r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 b="1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5059" name="TextBox 8"/>
          <p:cNvSpPr txBox="1">
            <a:spLocks noChangeArrowheads="1"/>
          </p:cNvSpPr>
          <p:nvPr/>
        </p:nvSpPr>
        <p:spPr bwMode="auto">
          <a:xfrm>
            <a:off x="2159000" y="6334125"/>
            <a:ext cx="482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C000"/>
                </a:solidFill>
                <a:latin typeface="Copperplate Gothic Bold" charset="0"/>
              </a:rPr>
              <a:t>Chemical Properties</a:t>
            </a: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667000"/>
            <a:ext cx="59309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4"/>
          <p:cNvSpPr txBox="1">
            <a:spLocks noChangeArrowheads="1"/>
          </p:cNvSpPr>
          <p:nvPr/>
        </p:nvSpPr>
        <p:spPr bwMode="auto">
          <a:xfrm>
            <a:off x="749300" y="2057400"/>
            <a:ext cx="8089900" cy="42783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charset="0"/>
              </a:rPr>
              <a:t>Boron Family</a:t>
            </a:r>
            <a:r>
              <a:rPr lang="en-US" altLang="en-US" sz="2800">
                <a:latin typeface="Arial" charset="0"/>
              </a:rPr>
              <a:t> -- Group 13. This group includes the elements Boron, Aluminum, Gallium, Indium, and Thallium.  All five have three electrons in their outer energy level.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latin typeface="Arial" charset="0"/>
            </a:endParaRP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886200"/>
            <a:ext cx="52800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00"/>
                </a:solidFill>
              </a:rPr>
              <a:t>Carbon Family</a:t>
            </a:r>
            <a:r>
              <a:rPr lang="en-US" altLang="en-US" sz="2800">
                <a:solidFill>
                  <a:srgbClr val="000000"/>
                </a:solidFill>
              </a:rPr>
              <a:t>—</a:t>
            </a:r>
            <a:r>
              <a:rPr lang="en-US" altLang="en-US" sz="2800">
                <a:solidFill>
                  <a:srgbClr val="0000FF"/>
                </a:solidFill>
              </a:rPr>
              <a:t>Group 14</a:t>
            </a:r>
            <a:r>
              <a:rPr lang="en-US" altLang="en-US" sz="2800">
                <a:solidFill>
                  <a:srgbClr val="000000"/>
                </a:solidFill>
              </a:rPr>
              <a:t>, can gain, lose, or share electrons. 4 electrons in outer shell.</a:t>
            </a:r>
            <a:endParaRPr lang="en-US" altLang="en-US" sz="280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905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Patterns in the Elements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1676400"/>
            <a:ext cx="3048000" cy="3603625"/>
          </a:xfrm>
        </p:spPr>
        <p:txBody>
          <a:bodyPr/>
          <a:lstStyle/>
          <a:p>
            <a:pPr marL="0" indent="0" algn="ctr" eaLnBrk="1" hangingPunct="1">
              <a:buFont typeface="Brush Script MT" pitchFamily="66" charset="0"/>
              <a:buNone/>
              <a:defRPr/>
            </a:pPr>
            <a:r>
              <a:rPr lang="en-US" dirty="0" smtClean="0">
                <a:latin typeface="Constantia" panose="02030602050306030303" pitchFamily="18" charset="0"/>
              </a:rPr>
              <a:t>Dmitri Mendeleev</a:t>
            </a:r>
          </a:p>
          <a:p>
            <a:pPr marL="0" indent="0" algn="ctr" eaLnBrk="1" hangingPunct="1">
              <a:buFont typeface="Brush Script MT" pitchFamily="66" charset="0"/>
              <a:buNone/>
              <a:defRPr/>
            </a:pPr>
            <a:r>
              <a:rPr lang="en-US" dirty="0">
                <a:latin typeface="Constantia" panose="02030602050306030303" pitchFamily="18" charset="0"/>
              </a:rPr>
              <a:t>(</a:t>
            </a:r>
            <a:r>
              <a:rPr lang="en-US" dirty="0" smtClean="0">
                <a:latin typeface="Constantia" panose="02030602050306030303" pitchFamily="18" charset="0"/>
              </a:rPr>
              <a:t>1834-1907)</a:t>
            </a:r>
          </a:p>
          <a:p>
            <a:pPr marL="0" indent="0" algn="ctr" eaLnBrk="1" hangingPunct="1">
              <a:buFont typeface="Brush Script MT" pitchFamily="66" charset="0"/>
              <a:buNone/>
              <a:defRPr/>
            </a:pPr>
            <a:r>
              <a:rPr lang="en-US" dirty="0" smtClean="0">
                <a:latin typeface="Constantia" panose="02030602050306030303" pitchFamily="18" charset="0"/>
              </a:rPr>
              <a:t>Russian chemist</a:t>
            </a:r>
          </a:p>
          <a:p>
            <a:pPr eaLnBrk="1" hangingPunct="1">
              <a:buFont typeface="Brush Script MT" pitchFamily="66" charset="0"/>
              <a:buChar char="O"/>
              <a:defRPr/>
            </a:pPr>
            <a:endParaRPr lang="en-US" dirty="0" smtClean="0"/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en-US" dirty="0"/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447800"/>
            <a:ext cx="32289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276600"/>
            <a:ext cx="55641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649288" y="3657600"/>
            <a:ext cx="528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Brush Script MT" pitchFamily="66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Old Way = By Atomic </a:t>
            </a:r>
            <a:r>
              <a:rPr lang="en-US" b="1" u="sng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Mass</a:t>
            </a:r>
          </a:p>
          <a:p>
            <a:pPr marL="0" indent="0" algn="ctr" eaLnBrk="1" hangingPunct="1">
              <a:buFont typeface="Brush Script MT" pitchFamily="66" charset="0"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Modern Way = By Atomic </a:t>
            </a:r>
            <a:r>
              <a:rPr lang="en-US" b="1" u="sng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Number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Nitrogen group</a:t>
            </a:r>
            <a:r>
              <a:rPr lang="en-US" altLang="en-US">
                <a:solidFill>
                  <a:srgbClr val="000000"/>
                </a:solidFill>
              </a:rPr>
              <a:t>—</a:t>
            </a:r>
            <a:r>
              <a:rPr lang="en-US" altLang="en-US">
                <a:solidFill>
                  <a:srgbClr val="0000FF"/>
                </a:solidFill>
              </a:rPr>
              <a:t>Group 15</a:t>
            </a:r>
            <a:r>
              <a:rPr lang="en-US" altLang="en-US">
                <a:solidFill>
                  <a:srgbClr val="000000"/>
                </a:solidFill>
              </a:rPr>
              <a:t>, can gain or share three electrons, noted for their stability in compounds, this is the property of these elements which leads to their potential toxicity.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572000"/>
            <a:ext cx="44624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66900"/>
            <a:ext cx="8305800" cy="43053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Oxygen Family</a:t>
            </a:r>
            <a:r>
              <a:rPr lang="en-US" altLang="en-US">
                <a:solidFill>
                  <a:srgbClr val="000000"/>
                </a:solidFill>
              </a:rPr>
              <a:t> —</a:t>
            </a:r>
            <a:r>
              <a:rPr lang="en-US" altLang="en-US">
                <a:solidFill>
                  <a:srgbClr val="0000FF"/>
                </a:solidFill>
              </a:rPr>
              <a:t>Group 16</a:t>
            </a:r>
            <a:r>
              <a:rPr lang="en-US" altLang="en-US">
                <a:solidFill>
                  <a:srgbClr val="000000"/>
                </a:solidFill>
              </a:rPr>
              <a:t>, can gain or share two electrons</a:t>
            </a:r>
            <a:endParaRPr lang="en-US" altLang="en-US" b="1">
              <a:solidFill>
                <a:srgbClr val="0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73450"/>
            <a:ext cx="5257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Halogens</a:t>
            </a:r>
            <a:r>
              <a:rPr lang="en-US" altLang="en-US">
                <a:solidFill>
                  <a:srgbClr val="000000"/>
                </a:solidFill>
              </a:rPr>
              <a:t>—</a:t>
            </a:r>
            <a:r>
              <a:rPr lang="en-US" altLang="en-US">
                <a:solidFill>
                  <a:srgbClr val="0000FF"/>
                </a:solidFill>
              </a:rPr>
              <a:t>Group 17</a:t>
            </a:r>
            <a:r>
              <a:rPr lang="en-US" altLang="en-US">
                <a:solidFill>
                  <a:srgbClr val="000000"/>
                </a:solidFill>
              </a:rPr>
              <a:t>, can gain or share one electron, very reactive, forms salts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657600"/>
            <a:ext cx="57070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Noble gases</a:t>
            </a:r>
            <a:r>
              <a:rPr lang="en-US" altLang="en-US">
                <a:solidFill>
                  <a:srgbClr val="000000"/>
                </a:solidFill>
              </a:rPr>
              <a:t>—</a:t>
            </a:r>
            <a:r>
              <a:rPr lang="en-US" altLang="en-US">
                <a:solidFill>
                  <a:srgbClr val="0000FF"/>
                </a:solidFill>
              </a:rPr>
              <a:t>Group 18</a:t>
            </a:r>
            <a:r>
              <a:rPr lang="en-US" altLang="en-US">
                <a:solidFill>
                  <a:srgbClr val="000000"/>
                </a:solidFill>
              </a:rPr>
              <a:t>, odorless, colorless, with very low chemical reactivity, full valence electron shells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038600"/>
            <a:ext cx="5278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Hydrogen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038600"/>
            <a:ext cx="5278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Families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Metalloids</a:t>
            </a:r>
            <a:r>
              <a:rPr lang="en-US" altLang="en-US">
                <a:solidFill>
                  <a:srgbClr val="000000"/>
                </a:solidFill>
              </a:rPr>
              <a:t>—along the </a:t>
            </a:r>
            <a:r>
              <a:rPr lang="en-US" altLang="en-US">
                <a:solidFill>
                  <a:srgbClr val="0000FF"/>
                </a:solidFill>
              </a:rPr>
              <a:t>border</a:t>
            </a:r>
            <a:r>
              <a:rPr lang="en-US" altLang="en-US">
                <a:solidFill>
                  <a:srgbClr val="000000"/>
                </a:solidFill>
              </a:rPr>
              <a:t> between metals and nonmetals, have characteristics of </a:t>
            </a:r>
            <a:r>
              <a:rPr lang="en-US" altLang="en-US" b="1">
                <a:solidFill>
                  <a:srgbClr val="000000"/>
                </a:solidFill>
              </a:rPr>
              <a:t>both</a:t>
            </a:r>
          </a:p>
        </p:txBody>
      </p:sp>
      <p:sp>
        <p:nvSpPr>
          <p:cNvPr id="53250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B0F0"/>
                </a:solidFill>
                <a:latin typeface="Constantia" charset="0"/>
              </a:rPr>
              <a:t>The Metalloids                                                  </a:t>
            </a:r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41624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4648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5" name="Picture 5" descr="periodic%20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39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9400"/>
            <a:ext cx="6964363" cy="1201737"/>
          </a:xfrm>
        </p:spPr>
        <p:txBody>
          <a:bodyPr/>
          <a:lstStyle/>
          <a:p>
            <a:r>
              <a:rPr lang="en-US" dirty="0" smtClean="0"/>
              <a:t>CHAPTER 10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Periodic Table </a:t>
            </a:r>
            <a:br>
              <a:rPr lang="en-US" dirty="0" smtClean="0"/>
            </a:br>
            <a:r>
              <a:rPr lang="en-US" dirty="0" smtClean="0"/>
              <a:t> mini-Summary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67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Straight Arrow Connector 4"/>
          <p:cNvCxnSpPr>
            <a:cxnSpLocks noChangeShapeType="1"/>
          </p:cNvCxnSpPr>
          <p:nvPr/>
        </p:nvCxnSpPr>
        <p:spPr bwMode="auto">
          <a:xfrm>
            <a:off x="2362200" y="685800"/>
            <a:ext cx="0" cy="58674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733425" y="9144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Patterns in the Elements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362200" y="9144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63 elements discover in 1869, Mendeleev discovered a set of patterns that applied to all the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850" y="2209800"/>
            <a:ext cx="1600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Mendeleev’s work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2438400" y="2057400"/>
            <a:ext cx="5791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Atomic mass= average mass of all isotopes for that element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He noticed pattern as he arranged the elements by the increasing atomic mass</a:t>
            </a: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704850" y="40386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Mendeleev's Periodic table</a:t>
            </a:r>
          </a:p>
        </p:txBody>
      </p: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2438400" y="3962400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Found properties repeated and he placed them in groups together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885825" y="52578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Predicting new elements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1263" y="5075238"/>
            <a:ext cx="60198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Found arrangement by mass did not always group them by similar characteristics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Left blank spaces for undiscovered elements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Published in 1869 first table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768350"/>
            <a:ext cx="439737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990600" y="990600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Modern periodic table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743200" y="990600"/>
            <a:ext cx="601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Periodic table- chart of the elements showing the repeating pattern of the chemicals and the properties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Period-a row (periodic means regular repeating pattern)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Rearranged by atomic #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90600" y="324802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Finding Elements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819400" y="3276600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Square (key) includes the atomic #, symbol, Atomic mass, and name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033463" y="46370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Atomic Number (#)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819400" y="4646613"/>
            <a:ext cx="541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Tells you the number of protons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366713" lvl="1" indent="0" algn="ctr" eaLnBrk="1" hangingPunct="1">
              <a:buFont typeface="Brush Script MT" charset="0"/>
              <a:buNone/>
            </a:pPr>
            <a:r>
              <a:rPr lang="en-US" altLang="en-US" sz="3200" u="sng"/>
              <a:t>Today: </a:t>
            </a:r>
          </a:p>
          <a:p>
            <a:pPr eaLnBrk="1" hangingPunct="1"/>
            <a:r>
              <a:rPr lang="en-US" altLang="en-US"/>
              <a:t>Properties of elements may be predicted by their placement on the periodic table.</a:t>
            </a:r>
          </a:p>
          <a:p>
            <a:pPr eaLnBrk="1" hangingPunct="1"/>
            <a:r>
              <a:rPr lang="en-US" altLang="en-US"/>
              <a:t>Arranged by atomic number</a:t>
            </a:r>
          </a:p>
          <a:p>
            <a:pPr eaLnBrk="1" hangingPunct="1"/>
            <a:r>
              <a:rPr lang="en-US" altLang="en-US"/>
              <a:t>18 columns called groups/families have similar characteristics</a:t>
            </a:r>
          </a:p>
          <a:p>
            <a:pPr eaLnBrk="1" hangingPunct="1"/>
            <a:r>
              <a:rPr lang="en-US" altLang="en-US"/>
              <a:t>7 rows called periods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Patterns in the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61988"/>
            <a:ext cx="439737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50888" y="869950"/>
            <a:ext cx="1731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Chemical symbols and names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90800" y="685800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Contains either one upper case letter (K) or one upper case and a lower case (Na) taken from their Latin names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720725" y="2119313"/>
            <a:ext cx="1884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Average Atomic mass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667000" y="1981200"/>
            <a:ext cx="548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The last number in key is an average because most elements have isotopes and it is the combined percentage of all of their weights 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796925" y="3352800"/>
            <a:ext cx="1731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Organization of the Periodic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352800"/>
            <a:ext cx="53340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Arranged by atomic number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Properties of an element may be predicted from its location on the table</a:t>
            </a:r>
          </a:p>
          <a:p>
            <a:pPr>
              <a:defRPr/>
            </a:pPr>
            <a:endParaRPr lang="en-US" u="sng" dirty="0">
              <a:latin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962025" y="4968875"/>
            <a:ext cx="157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Periods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2801938" y="49530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7 horizontal rows (like the days of the week)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962025" y="574675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Groups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2971800" y="57150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18 Vertical columns, known as families, have similar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Finding Data on Elements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447800"/>
            <a:ext cx="51117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4419600"/>
            <a:ext cx="6467475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Organization of the Periodic Table</a:t>
            </a:r>
          </a:p>
        </p:txBody>
      </p:sp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448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3200" b="1" u="sng" dirty="0" smtClean="0">
                <a:solidFill>
                  <a:schemeClr val="accent4">
                    <a:lumMod val="75000"/>
                  </a:schemeClr>
                </a:solidFill>
              </a:rPr>
              <a:t>Organization of the Periodic Table</a:t>
            </a:r>
          </a:p>
        </p:txBody>
      </p:sp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600200"/>
            <a:ext cx="550545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Properties of Metals</a:t>
            </a:r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066800" y="1600200"/>
            <a:ext cx="6858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Malleability</a:t>
            </a:r>
            <a:r>
              <a:rPr lang="en-US" altLang="en-US" sz="2400"/>
              <a:t>—ability to be hammered or rolled (like coins, swords, and aluminum foil)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 b="1"/>
          </a:p>
          <a:p>
            <a:r>
              <a:rPr lang="en-US" altLang="en-US" sz="2400" b="1"/>
              <a:t>Ductility</a:t>
            </a:r>
            <a:r>
              <a:rPr lang="en-US" altLang="en-US" sz="2400"/>
              <a:t>—ability to be pulled out into a thin wire 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638"/>
            <a:ext cx="17938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5608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159000" y="6334125"/>
            <a:ext cx="482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latin typeface="Copperplate Gothic Bold" charset="0"/>
              </a:rPr>
              <a:t>Physical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Properties of Metals</a:t>
            </a:r>
          </a:p>
        </p:txBody>
      </p:sp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066800" y="1600200"/>
            <a:ext cx="685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/>
              <a:t>Conductivity</a:t>
            </a:r>
            <a:r>
              <a:rPr lang="en-US" altLang="en-US" sz="2800"/>
              <a:t>—ability to transfer heat or electricity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 b="1"/>
              <a:t>Luster- </a:t>
            </a:r>
            <a:r>
              <a:rPr lang="en-US" altLang="en-US" sz="2800"/>
              <a:t>shininess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78313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2139950"/>
            <a:ext cx="21320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159000" y="6334125"/>
            <a:ext cx="482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FF00"/>
                </a:solidFill>
                <a:latin typeface="Copperplate Gothic Bold" charset="0"/>
              </a:rPr>
              <a:t>Physical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 txBox="1">
            <a:spLocks noRot="1"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400">
                <a:solidFill>
                  <a:schemeClr val="tx1"/>
                </a:solidFill>
                <a:latin typeface="Franklin Gothic Book" charset="0"/>
              </a:defRPr>
            </a:lvl1pPr>
            <a:lvl2pPr marL="639763" indent="-2730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200">
                <a:solidFill>
                  <a:schemeClr val="tx1"/>
                </a:solidFill>
                <a:latin typeface="Franklin Gothic Book" charset="0"/>
              </a:defRPr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2000">
                <a:solidFill>
                  <a:schemeClr val="tx1"/>
                </a:solidFill>
                <a:latin typeface="Franklin Gothic Book" charset="0"/>
              </a:defRPr>
            </a:lvl3pPr>
            <a:lvl4pPr marL="1279525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>
                <a:solidFill>
                  <a:schemeClr val="tx1"/>
                </a:solidFill>
                <a:latin typeface="Franklin Gothic Book" charset="0"/>
              </a:defRPr>
            </a:lvl4pPr>
            <a:lvl5pPr marL="164465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5pPr>
            <a:lvl6pPr marL="2101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6pPr>
            <a:lvl7pPr marL="2559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7pPr>
            <a:lvl8pPr marL="3016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8pPr>
            <a:lvl9pPr marL="3473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charset="0"/>
              <a:buChar char="O"/>
              <a:defRPr sz="1600">
                <a:solidFill>
                  <a:schemeClr val="tx1"/>
                </a:solidFill>
                <a:latin typeface="Franklin Gothic Book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FF0000"/>
                </a:solidFill>
                <a:latin typeface="Constantia" charset="0"/>
              </a:rPr>
              <a:t>Properties of Metals</a:t>
            </a:r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066800" y="1600200"/>
            <a:ext cx="6858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/>
              <a:t>Reactivity </a:t>
            </a:r>
            <a:r>
              <a:rPr lang="en-US" altLang="en-US" sz="2800"/>
              <a:t>– ease and speed of combining with other elements</a:t>
            </a:r>
          </a:p>
          <a:p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r>
              <a:rPr lang="en-US" altLang="en-US" sz="2800" b="1"/>
              <a:t>Corrosion – </a:t>
            </a:r>
            <a:r>
              <a:rPr lang="en-US" altLang="en-US" sz="2800"/>
              <a:t>destruction of a metal through reacting with oxygen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159000" y="6334125"/>
            <a:ext cx="482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rgbClr val="FFC000"/>
                </a:solidFill>
                <a:latin typeface="Copperplate Gothic Bold" charset="0"/>
              </a:rPr>
              <a:t>Chemical</a:t>
            </a:r>
            <a:r>
              <a:rPr lang="en-US" altLang="en-US" sz="2800">
                <a:solidFill>
                  <a:srgbClr val="FFFF00"/>
                </a:solidFill>
                <a:latin typeface="Copperplate Gothic Bold" charset="0"/>
              </a:rPr>
              <a:t> </a:t>
            </a:r>
            <a:r>
              <a:rPr lang="en-US" altLang="en-US" sz="2800">
                <a:solidFill>
                  <a:srgbClr val="FFC000"/>
                </a:solidFill>
                <a:latin typeface="Copperplate Gothic Bold" charset="0"/>
              </a:rPr>
              <a:t>Properties</a:t>
            </a: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1447800"/>
            <a:ext cx="1905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4343400"/>
            <a:ext cx="22193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</TotalTime>
  <Words>803</Words>
  <Application>Microsoft Macintosh PowerPoint</Application>
  <PresentationFormat>On-screen Show (4:3)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Constantia</vt:lpstr>
      <vt:lpstr>Franklin Gothic Book</vt:lpstr>
      <vt:lpstr>Brush Script MT</vt:lpstr>
      <vt:lpstr>Rage Italic</vt:lpstr>
      <vt:lpstr>Copperplate Gothic Bold</vt:lpstr>
      <vt:lpstr>Wingdings 2</vt:lpstr>
      <vt:lpstr>Times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10  The Periodic Table   mini-Summary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Soneji</dc:creator>
  <cp:lastModifiedBy>Neha Soneji</cp:lastModifiedBy>
  <cp:revision>2</cp:revision>
  <cp:lastPrinted>2014-08-26T13:29:49Z</cp:lastPrinted>
  <dcterms:created xsi:type="dcterms:W3CDTF">2020-01-06T13:02:41Z</dcterms:created>
  <dcterms:modified xsi:type="dcterms:W3CDTF">2020-01-06T13:13:22Z</dcterms:modified>
</cp:coreProperties>
</file>