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3" autoAdjust="0"/>
    <p:restoredTop sz="94384" autoAdjust="0"/>
  </p:normalViewPr>
  <p:slideViewPr>
    <p:cSldViewPr snapToGrid="0">
      <p:cViewPr>
        <p:scale>
          <a:sx n="117" d="100"/>
          <a:sy n="117" d="100"/>
        </p:scale>
        <p:origin x="-120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9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9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94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9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95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0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5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3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2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1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1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6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Classifying and exploring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Life science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Stimuli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8007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Internal</a:t>
            </a:r>
            <a:r>
              <a:rPr lang="en-US" sz="2400" dirty="0" smtClean="0"/>
              <a:t> Stimuli</a:t>
            </a:r>
          </a:p>
          <a:p>
            <a:pPr lvl="1"/>
            <a:r>
              <a:rPr lang="en-US" sz="2000" dirty="0" smtClean="0"/>
              <a:t>A stimulus that comes from within</a:t>
            </a:r>
          </a:p>
          <a:p>
            <a:pPr lvl="2"/>
            <a:r>
              <a:rPr lang="en-US" sz="1800" dirty="0" smtClean="0"/>
              <a:t>Hunger, thirst, etc.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External</a:t>
            </a:r>
            <a:r>
              <a:rPr lang="en-US" sz="2400" dirty="0" smtClean="0"/>
              <a:t> stimulus</a:t>
            </a:r>
          </a:p>
          <a:p>
            <a:pPr lvl="1"/>
            <a:r>
              <a:rPr lang="en-US" sz="2000" dirty="0" smtClean="0"/>
              <a:t>A stimulus that is caused by the external environment</a:t>
            </a:r>
          </a:p>
          <a:p>
            <a:pPr lvl="2"/>
            <a:r>
              <a:rPr lang="en-US" sz="1800" dirty="0" smtClean="0"/>
              <a:t>Light</a:t>
            </a:r>
          </a:p>
          <a:p>
            <a:pPr lvl="2"/>
            <a:r>
              <a:rPr lang="en-US" sz="1800" dirty="0" smtClean="0"/>
              <a:t>Temperature</a:t>
            </a:r>
          </a:p>
          <a:p>
            <a:pPr lvl="2"/>
            <a:r>
              <a:rPr lang="en-US" sz="1800" dirty="0" smtClean="0"/>
              <a:t>Predators</a:t>
            </a:r>
          </a:p>
          <a:p>
            <a:r>
              <a:rPr lang="en-US" sz="2400" dirty="0" smtClean="0"/>
              <a:t>Minilab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2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organism’s ability to </a:t>
            </a:r>
            <a:r>
              <a:rPr lang="en-US" sz="2800" dirty="0" smtClean="0">
                <a:solidFill>
                  <a:srgbClr val="0070C0"/>
                </a:solidFill>
              </a:rPr>
              <a:t>keep internal the same</a:t>
            </a:r>
            <a:r>
              <a:rPr lang="en-US" sz="2800" dirty="0" smtClean="0"/>
              <a:t>, even when external conditions change.</a:t>
            </a:r>
          </a:p>
          <a:p>
            <a:pPr lvl="1"/>
            <a:r>
              <a:rPr lang="en-US" sz="2400" dirty="0" smtClean="0"/>
              <a:t>Shivering when cold</a:t>
            </a:r>
          </a:p>
          <a:p>
            <a:pPr lvl="1"/>
            <a:r>
              <a:rPr lang="en-US" sz="2400" dirty="0" smtClean="0"/>
              <a:t>Cells can regulate materials</a:t>
            </a:r>
          </a:p>
          <a:p>
            <a:pPr lvl="2"/>
            <a:r>
              <a:rPr lang="en-US" sz="2000" dirty="0" smtClean="0"/>
              <a:t>Take in what they need, get rid of what they don’t want</a:t>
            </a:r>
          </a:p>
          <a:p>
            <a:r>
              <a:rPr lang="en-US" sz="2800" dirty="0" smtClean="0"/>
              <a:t>Inquiry Lab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35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organisms need </a:t>
            </a:r>
            <a:r>
              <a:rPr lang="en-US" sz="2400" dirty="0" smtClean="0">
                <a:solidFill>
                  <a:srgbClr val="0070C0"/>
                </a:solidFill>
              </a:rPr>
              <a:t>energy</a:t>
            </a:r>
          </a:p>
          <a:p>
            <a:pPr lvl="1"/>
            <a:r>
              <a:rPr lang="en-US" sz="2000" dirty="0" smtClean="0"/>
              <a:t>Animals, including humans get energy from </a:t>
            </a:r>
            <a:r>
              <a:rPr lang="en-US" sz="2000" dirty="0" smtClean="0">
                <a:solidFill>
                  <a:srgbClr val="0070C0"/>
                </a:solidFill>
              </a:rPr>
              <a:t>food</a:t>
            </a:r>
          </a:p>
          <a:p>
            <a:pPr lvl="2"/>
            <a:r>
              <a:rPr lang="en-US" sz="1800" dirty="0" smtClean="0"/>
              <a:t>Where does food get energy?</a:t>
            </a:r>
          </a:p>
          <a:p>
            <a:r>
              <a:rPr lang="en-US" sz="2400" dirty="0" smtClean="0"/>
              <a:t>The ultimate source of energy for all organisms on earth is the </a:t>
            </a:r>
            <a:r>
              <a:rPr lang="en-US" sz="2400" dirty="0" smtClean="0">
                <a:solidFill>
                  <a:srgbClr val="0070C0"/>
                </a:solidFill>
              </a:rPr>
              <a:t>sun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Hamburger</a:t>
            </a:r>
          </a:p>
          <a:p>
            <a:pPr lvl="2"/>
            <a:r>
              <a:rPr lang="en-US" sz="1800" dirty="0" smtClean="0"/>
              <a:t>The cow had to feed on producers (plants) to get its energy</a:t>
            </a:r>
          </a:p>
          <a:p>
            <a:pPr lvl="3"/>
            <a:r>
              <a:rPr lang="en-US" sz="1600" dirty="0" smtClean="0"/>
              <a:t>Much of that energy was lost to the cow’s bodily functions</a:t>
            </a:r>
          </a:p>
          <a:p>
            <a:pPr lvl="4"/>
            <a:r>
              <a:rPr lang="en-US" sz="1600" dirty="0" smtClean="0"/>
              <a:t>About </a:t>
            </a:r>
            <a:r>
              <a:rPr lang="en-US" sz="1600" dirty="0" smtClean="0">
                <a:solidFill>
                  <a:srgbClr val="0070C0"/>
                </a:solidFill>
              </a:rPr>
              <a:t>10% </a:t>
            </a:r>
            <a:r>
              <a:rPr lang="en-US" sz="1600" dirty="0" smtClean="0"/>
              <a:t>of it goes to you when you eat the burger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074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1018" y="130553"/>
            <a:ext cx="1763819" cy="159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83" y="-1611"/>
            <a:ext cx="2143125" cy="21431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049776" y="2131990"/>
            <a:ext cx="708338" cy="7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83" y="2857500"/>
            <a:ext cx="2143125" cy="16859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049776" y="4533901"/>
            <a:ext cx="708338" cy="7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383" y="5186340"/>
            <a:ext cx="2143125" cy="1670049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6200000">
            <a:off x="4484094" y="5775456"/>
            <a:ext cx="708338" cy="7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018" y="5186339"/>
            <a:ext cx="2552700" cy="167004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7525732" y="5775455"/>
            <a:ext cx="708338" cy="7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656" y="5259411"/>
            <a:ext cx="1981200" cy="1598589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6200000">
            <a:off x="4484094" y="566288"/>
            <a:ext cx="708338" cy="7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728758" y="1669825"/>
            <a:ext cx="708338" cy="3516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Classification</a:t>
            </a:r>
            <a:r>
              <a:rPr lang="en-US" sz="2800" dirty="0" smtClean="0"/>
              <a:t> is the attempt to group similar organisms together</a:t>
            </a:r>
          </a:p>
          <a:p>
            <a:r>
              <a:rPr lang="en-US" sz="2800" dirty="0" smtClean="0"/>
              <a:t>Many people have tried to find a perfect classification scheme</a:t>
            </a:r>
          </a:p>
          <a:p>
            <a:pPr lvl="1"/>
            <a:r>
              <a:rPr lang="en-US" sz="2400" dirty="0" smtClean="0"/>
              <a:t>None were great….</a:t>
            </a:r>
          </a:p>
          <a:p>
            <a:pPr lvl="1"/>
            <a:r>
              <a:rPr lang="en-US" sz="2400" dirty="0" smtClean="0"/>
              <a:t>Some were okay</a:t>
            </a:r>
          </a:p>
          <a:p>
            <a:pPr lvl="1"/>
            <a:r>
              <a:rPr lang="en-US" sz="2400" dirty="0" smtClean="0"/>
              <a:t>Current methods are getting much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Carolus Linnaeus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 contributions to life science</a:t>
            </a:r>
          </a:p>
          <a:p>
            <a:pPr lvl="1"/>
            <a:r>
              <a:rPr lang="en-US" sz="2400" dirty="0" smtClean="0"/>
              <a:t>Naming system (to be discussed later)</a:t>
            </a:r>
          </a:p>
          <a:p>
            <a:pPr lvl="1"/>
            <a:r>
              <a:rPr lang="en-US" sz="2400" dirty="0" smtClean="0"/>
              <a:t>First to organize organisms into </a:t>
            </a:r>
            <a:r>
              <a:rPr lang="en-US" sz="2400" dirty="0" smtClean="0">
                <a:solidFill>
                  <a:srgbClr val="0070C0"/>
                </a:solidFill>
              </a:rPr>
              <a:t>kingdoms</a:t>
            </a:r>
          </a:p>
          <a:p>
            <a:pPr lvl="2"/>
            <a:r>
              <a:rPr lang="en-US" sz="2000" dirty="0" smtClean="0"/>
              <a:t>Grouped organisms into 2 main groups, called kingdoms </a:t>
            </a:r>
          </a:p>
          <a:p>
            <a:pPr lvl="3"/>
            <a:r>
              <a:rPr lang="en-US" sz="1800" dirty="0" smtClean="0"/>
              <a:t>More evidence and discoveries caused this to be changed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11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Classification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1917"/>
            <a:ext cx="8915400" cy="5153582"/>
          </a:xfrm>
        </p:spPr>
        <p:txBody>
          <a:bodyPr>
            <a:noAutofit/>
          </a:bodyPr>
          <a:lstStyle/>
          <a:p>
            <a:r>
              <a:rPr lang="en-US" sz="2800" dirty="0" smtClean="0"/>
              <a:t>Modern naming system</a:t>
            </a:r>
          </a:p>
          <a:p>
            <a:pPr lvl="1"/>
            <a:r>
              <a:rPr lang="en-US" sz="2400" dirty="0" smtClean="0"/>
              <a:t>3 Domains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Bacteria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Archaea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Eukarya</a:t>
            </a:r>
          </a:p>
          <a:p>
            <a:pPr lvl="1"/>
            <a:r>
              <a:rPr lang="en-US" sz="2400" dirty="0" smtClean="0"/>
              <a:t>6 Kingdoms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Bacteria</a:t>
            </a:r>
            <a:r>
              <a:rPr lang="en-US" sz="2000" dirty="0" smtClean="0"/>
              <a:t> (Domain Bacteria)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Archaea</a:t>
            </a:r>
            <a:r>
              <a:rPr lang="en-US" sz="2000" dirty="0" smtClean="0"/>
              <a:t> (Domain Archaea)  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Plantae</a:t>
            </a:r>
            <a:r>
              <a:rPr lang="en-US" sz="2000" dirty="0" smtClean="0"/>
              <a:t> (Domain Eukarya)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Animalia</a:t>
            </a:r>
            <a:r>
              <a:rPr lang="en-US" sz="2000" dirty="0" smtClean="0"/>
              <a:t> </a:t>
            </a:r>
            <a:r>
              <a:rPr lang="en-US" sz="2000" dirty="0"/>
              <a:t>(Domain Eukarya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Fungi</a:t>
            </a:r>
            <a:r>
              <a:rPr lang="en-US" sz="2000" dirty="0" smtClean="0"/>
              <a:t> </a:t>
            </a:r>
            <a:r>
              <a:rPr lang="en-US" sz="2000" dirty="0"/>
              <a:t>(Domain Eukarya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</a:rPr>
              <a:t>Protista</a:t>
            </a:r>
            <a:r>
              <a:rPr lang="en-US" sz="2000" dirty="0"/>
              <a:t> (Domain Eukarya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78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Domain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Kingdom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Phylum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Class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Order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Family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Genus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Species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Did King Phillip Come Over For Great Spaghetti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83768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Carolus </a:t>
            </a:r>
            <a:r>
              <a:rPr lang="en-US" sz="3000" dirty="0" smtClean="0">
                <a:solidFill>
                  <a:srgbClr val="0070C0"/>
                </a:solidFill>
              </a:rPr>
              <a:t>Linnaeus  </a:t>
            </a:r>
          </a:p>
          <a:p>
            <a:pPr lvl="1"/>
            <a:r>
              <a:rPr lang="en-US" sz="2600" dirty="0" smtClean="0"/>
              <a:t>2 word naming system</a:t>
            </a:r>
          </a:p>
          <a:p>
            <a:pPr lvl="2"/>
            <a:r>
              <a:rPr lang="en-US" sz="2200" dirty="0" smtClean="0"/>
              <a:t>Called </a:t>
            </a:r>
            <a:r>
              <a:rPr lang="en-US" sz="2200" dirty="0" smtClean="0">
                <a:solidFill>
                  <a:srgbClr val="0070C0"/>
                </a:solidFill>
              </a:rPr>
              <a:t>binomial nomenclature</a:t>
            </a:r>
          </a:p>
          <a:p>
            <a:pPr lvl="3"/>
            <a:r>
              <a:rPr lang="en-US" sz="1900" dirty="0" smtClean="0"/>
              <a:t>First word-</a:t>
            </a:r>
            <a:r>
              <a:rPr lang="en-US" sz="1900" dirty="0" smtClean="0">
                <a:solidFill>
                  <a:srgbClr val="0070C0"/>
                </a:solidFill>
              </a:rPr>
              <a:t>Genus</a:t>
            </a:r>
          </a:p>
          <a:p>
            <a:pPr lvl="3"/>
            <a:r>
              <a:rPr lang="en-US" sz="1900" dirty="0" smtClean="0"/>
              <a:t>Second word-</a:t>
            </a:r>
            <a:r>
              <a:rPr lang="en-US" sz="1900" dirty="0" smtClean="0">
                <a:solidFill>
                  <a:srgbClr val="0070C0"/>
                </a:solidFill>
              </a:rPr>
              <a:t>species</a:t>
            </a:r>
          </a:p>
          <a:p>
            <a:r>
              <a:rPr lang="en-US" sz="3000" dirty="0" smtClean="0"/>
              <a:t>Genus are closely related species</a:t>
            </a:r>
          </a:p>
          <a:p>
            <a:r>
              <a:rPr lang="en-US" sz="3000" dirty="0" smtClean="0"/>
              <a:t>Species are closely related organisms that are able to reproduce and have fertile offspring</a:t>
            </a:r>
          </a:p>
          <a:p>
            <a:pPr lvl="1"/>
            <a:r>
              <a:rPr lang="en-US" sz="2600" dirty="0" smtClean="0"/>
              <a:t>All dogs are the </a:t>
            </a:r>
            <a:r>
              <a:rPr lang="en-US" sz="2600" dirty="0" smtClean="0">
                <a:solidFill>
                  <a:srgbClr val="0070C0"/>
                </a:solidFill>
              </a:rPr>
              <a:t>same species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3459" y="2870085"/>
            <a:ext cx="5317220" cy="3987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52138" cy="2893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38" y="0"/>
            <a:ext cx="5439862" cy="2893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3930"/>
            <a:ext cx="6752138" cy="39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Living things are also called </a:t>
            </a:r>
            <a:r>
              <a:rPr lang="en-US" sz="4400" dirty="0" smtClean="0">
                <a:solidFill>
                  <a:srgbClr val="0070C0"/>
                </a:solidFill>
              </a:rPr>
              <a:t>organisms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organism is something that has </a:t>
            </a:r>
            <a:r>
              <a:rPr lang="en-US" sz="2400" dirty="0" smtClean="0">
                <a:solidFill>
                  <a:srgbClr val="0070C0"/>
                </a:solidFill>
              </a:rPr>
              <a:t>all of the characteristics of life</a:t>
            </a:r>
          </a:p>
          <a:p>
            <a:pPr lvl="1"/>
            <a:r>
              <a:rPr lang="en-US" sz="2000" dirty="0" smtClean="0"/>
              <a:t>Organization</a:t>
            </a:r>
          </a:p>
          <a:p>
            <a:pPr lvl="1"/>
            <a:r>
              <a:rPr lang="en-US" sz="2000" dirty="0" smtClean="0"/>
              <a:t>Growth and Development</a:t>
            </a:r>
          </a:p>
          <a:p>
            <a:pPr lvl="1"/>
            <a:r>
              <a:rPr lang="en-US" sz="2000" dirty="0" smtClean="0"/>
              <a:t>Reproduction</a:t>
            </a:r>
          </a:p>
          <a:p>
            <a:pPr lvl="1"/>
            <a:r>
              <a:rPr lang="en-US" sz="2000" dirty="0" smtClean="0"/>
              <a:t>Response to Stimuli</a:t>
            </a:r>
          </a:p>
          <a:p>
            <a:pPr lvl="1"/>
            <a:r>
              <a:rPr lang="en-US" sz="2000" dirty="0" smtClean="0"/>
              <a:t>Use Energy</a:t>
            </a:r>
          </a:p>
          <a:p>
            <a:pPr lvl="1"/>
            <a:r>
              <a:rPr lang="en-US" sz="2000" dirty="0" smtClean="0"/>
              <a:t>Adapt and Evolve (not in your book until later, but important to discuss)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6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Name for Humans &amp;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Homo </a:t>
            </a:r>
            <a:r>
              <a:rPr lang="en-US" sz="2800" i="1" dirty="0" err="1" smtClean="0"/>
              <a:t>sapien</a:t>
            </a:r>
            <a:endParaRPr lang="en-US" sz="2800" i="1" dirty="0" smtClean="0"/>
          </a:p>
          <a:p>
            <a:r>
              <a:rPr lang="en-US" sz="2800" dirty="0" smtClean="0"/>
              <a:t>3 Rules: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word is </a:t>
            </a:r>
            <a:r>
              <a:rPr lang="en-US" sz="2400" dirty="0" smtClean="0">
                <a:solidFill>
                  <a:srgbClr val="0070C0"/>
                </a:solidFill>
              </a:rPr>
              <a:t>capitalized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word is </a:t>
            </a:r>
            <a:r>
              <a:rPr lang="en-US" sz="2400" dirty="0" smtClean="0">
                <a:solidFill>
                  <a:srgbClr val="0070C0"/>
                </a:solidFill>
              </a:rPr>
              <a:t>lowercase</a:t>
            </a:r>
          </a:p>
          <a:p>
            <a:pPr lvl="1"/>
            <a:r>
              <a:rPr lang="en-US" sz="2400" dirty="0" smtClean="0"/>
              <a:t>Both words are either italicized (if typed) or </a:t>
            </a:r>
            <a:r>
              <a:rPr lang="en-US" sz="2400" dirty="0" smtClean="0">
                <a:solidFill>
                  <a:srgbClr val="0070C0"/>
                </a:solidFill>
              </a:rPr>
              <a:t>underlined</a:t>
            </a:r>
            <a:r>
              <a:rPr lang="en-US" sz="2400" dirty="0" smtClean="0"/>
              <a:t> (if written) 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081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these scientific names: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err="1" smtClean="0"/>
              <a:t>Canis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Familiaris</a:t>
            </a:r>
            <a:endParaRPr lang="en-US" sz="2400" i="1" dirty="0" smtClean="0"/>
          </a:p>
          <a:p>
            <a:r>
              <a:rPr lang="en-US" sz="2400" i="1" dirty="0" err="1" smtClean="0"/>
              <a:t>felis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catus</a:t>
            </a:r>
            <a:endParaRPr lang="en-US" sz="2400" i="1" dirty="0" smtClean="0"/>
          </a:p>
          <a:p>
            <a:r>
              <a:rPr lang="en-US" sz="2400" dirty="0"/>
              <a:t>Monodon </a:t>
            </a:r>
            <a:r>
              <a:rPr lang="en-US" sz="2400" dirty="0" err="1"/>
              <a:t>monoceros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4456091"/>
            <a:ext cx="3028950" cy="2401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644" y="4456090"/>
            <a:ext cx="3853912" cy="2401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6091"/>
            <a:ext cx="3580150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Scientific Names?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70C0"/>
                </a:solidFill>
              </a:rPr>
              <a:t>single name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Avoids the confusion </a:t>
            </a:r>
            <a:r>
              <a:rPr lang="en-US" sz="2000" dirty="0" smtClean="0"/>
              <a:t>of multiple common names (Puma, Cougar, Mountain Lion)</a:t>
            </a:r>
          </a:p>
          <a:p>
            <a:r>
              <a:rPr lang="en-US" sz="2400" dirty="0" smtClean="0"/>
              <a:t>Refers to a </a:t>
            </a:r>
            <a:r>
              <a:rPr lang="en-US" sz="2400" dirty="0" smtClean="0">
                <a:solidFill>
                  <a:srgbClr val="0070C0"/>
                </a:solidFill>
              </a:rPr>
              <a:t>single type </a:t>
            </a:r>
            <a:r>
              <a:rPr lang="en-US" sz="2400" dirty="0" smtClean="0"/>
              <a:t>of organism</a:t>
            </a:r>
          </a:p>
          <a:p>
            <a:pPr lvl="1"/>
            <a:r>
              <a:rPr lang="en-US" sz="2000" dirty="0" smtClean="0"/>
              <a:t>More </a:t>
            </a:r>
            <a:r>
              <a:rPr lang="en-US" sz="2000" dirty="0" smtClean="0">
                <a:solidFill>
                  <a:srgbClr val="0070C0"/>
                </a:solidFill>
              </a:rPr>
              <a:t>specific</a:t>
            </a:r>
            <a:r>
              <a:rPr lang="en-US" sz="2000" dirty="0" smtClean="0"/>
              <a:t> (tree vs. </a:t>
            </a:r>
            <a:r>
              <a:rPr lang="en-US" sz="2000" i="1" dirty="0" err="1" smtClean="0"/>
              <a:t>Pinus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virginiana</a:t>
            </a:r>
            <a:r>
              <a:rPr lang="en-US" sz="2000" i="1" dirty="0" smtClean="0"/>
              <a:t>)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Universal</a:t>
            </a:r>
            <a:r>
              <a:rPr lang="en-US" sz="2400" dirty="0" smtClean="0"/>
              <a:t> use</a:t>
            </a:r>
          </a:p>
          <a:p>
            <a:pPr lvl="1"/>
            <a:r>
              <a:rPr lang="en-US" sz="2000" dirty="0" smtClean="0"/>
              <a:t>Everyone everywhere uses them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3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Dichotomous key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Pairs of descriptions </a:t>
            </a:r>
            <a:r>
              <a:rPr lang="en-US" sz="2400" dirty="0" smtClean="0"/>
              <a:t>that lead to identification of an unknown organism</a:t>
            </a:r>
          </a:p>
          <a:p>
            <a:r>
              <a:rPr lang="en-US" sz="2800" dirty="0" smtClean="0"/>
              <a:t>Cladograms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Branched diagram </a:t>
            </a:r>
            <a:r>
              <a:rPr lang="en-US" sz="2400" dirty="0" smtClean="0"/>
              <a:t>showing evolutionary history and relationships between organisms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" y="1500599"/>
            <a:ext cx="12091120" cy="53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62" y="1453166"/>
            <a:ext cx="11125938" cy="53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614" y="229972"/>
            <a:ext cx="8911687" cy="128089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14" y="1264555"/>
            <a:ext cx="9864998" cy="3777622"/>
          </a:xfrm>
        </p:spPr>
        <p:txBody>
          <a:bodyPr>
            <a:noAutofit/>
          </a:bodyPr>
          <a:lstStyle/>
          <a:p>
            <a:r>
              <a:rPr lang="en-US" sz="2400" dirty="0" smtClean="0"/>
              <a:t>Different structures in organisms have </a:t>
            </a:r>
            <a:r>
              <a:rPr lang="en-US" sz="2400" dirty="0" smtClean="0">
                <a:solidFill>
                  <a:srgbClr val="0070C0"/>
                </a:solidFill>
              </a:rPr>
              <a:t>different functions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Cells</a:t>
            </a:r>
            <a:r>
              <a:rPr lang="en-US" sz="2000" dirty="0" smtClean="0"/>
              <a:t>=smallest unit of life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Unicellular</a:t>
            </a:r>
            <a:r>
              <a:rPr lang="en-US" sz="1800" dirty="0" smtClean="0"/>
              <a:t> organisms=made from a single cell (bacteria)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Multicellular</a:t>
            </a:r>
            <a:r>
              <a:rPr lang="en-US" sz="1800" dirty="0" smtClean="0"/>
              <a:t> organisms=made from more than one cell (plants, animals, most fungi)</a:t>
            </a:r>
          </a:p>
          <a:p>
            <a:pPr lvl="1"/>
            <a:r>
              <a:rPr lang="en-US" sz="2000" dirty="0" smtClean="0"/>
              <a:t>Different cells are organized in a way that allows them to do jobs for the organism</a:t>
            </a:r>
          </a:p>
          <a:p>
            <a:pPr lvl="2"/>
            <a:r>
              <a:rPr lang="en-US" sz="1800" dirty="0" smtClean="0"/>
              <a:t>Cardiac </a:t>
            </a:r>
            <a:r>
              <a:rPr lang="en-US" sz="1800" dirty="0" err="1" smtClean="0"/>
              <a:t>cells</a:t>
            </a:r>
            <a:r>
              <a:rPr lang="en-US" sz="1800" dirty="0" err="1" smtClean="0">
                <a:sym typeface="Wingdings" panose="05000000000000000000" pitchFamily="2" charset="2"/>
              </a:rPr>
              <a:t>cardiac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tissueheart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Cells themselves are organized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Structures within the cell, called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organelles</a:t>
            </a:r>
            <a:r>
              <a:rPr lang="en-US" sz="2000" dirty="0" smtClean="0">
                <a:sym typeface="Wingdings" panose="05000000000000000000" pitchFamily="2" charset="2"/>
              </a:rPr>
              <a:t>,  work together to help the cell function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Atoms</a:t>
            </a:r>
            <a:r>
              <a:rPr lang="en-US" sz="24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MoleculesOrganellesCellsTissuesOrgans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Organ </a:t>
            </a:r>
            <a:r>
              <a:rPr lang="en-US" sz="24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SystemOrganism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33"/>
            <a:ext cx="12192000" cy="686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5684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Growth=</a:t>
            </a:r>
            <a:r>
              <a:rPr lang="en-US" sz="2400" dirty="0" smtClean="0">
                <a:solidFill>
                  <a:srgbClr val="0070C0"/>
                </a:solidFill>
              </a:rPr>
              <a:t>getting bigger</a:t>
            </a:r>
          </a:p>
          <a:p>
            <a:pPr lvl="1"/>
            <a:r>
              <a:rPr lang="en-US" sz="2000" dirty="0" smtClean="0"/>
              <a:t>Can be done by </a:t>
            </a:r>
            <a:r>
              <a:rPr lang="en-US" sz="2000" dirty="0" smtClean="0">
                <a:solidFill>
                  <a:srgbClr val="0070C0"/>
                </a:solidFill>
              </a:rPr>
              <a:t>adding cells</a:t>
            </a:r>
            <a:r>
              <a:rPr lang="en-US" sz="2000" dirty="0" smtClean="0"/>
              <a:t>, or by the </a:t>
            </a:r>
            <a:r>
              <a:rPr lang="en-US" sz="2000" dirty="0" smtClean="0">
                <a:solidFill>
                  <a:srgbClr val="0070C0"/>
                </a:solidFill>
              </a:rPr>
              <a:t>cells growing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Development=changes that happen </a:t>
            </a:r>
            <a:r>
              <a:rPr lang="en-US" sz="2400" dirty="0" smtClean="0">
                <a:solidFill>
                  <a:srgbClr val="0070C0"/>
                </a:solidFill>
              </a:rPr>
              <a:t>during lifetime</a:t>
            </a:r>
          </a:p>
          <a:p>
            <a:pPr lvl="1"/>
            <a:r>
              <a:rPr lang="en-US" sz="2000" dirty="0" smtClean="0"/>
              <a:t>These can happen as growth happens (tadpole to frog) or in between (you now)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260" y="3042744"/>
            <a:ext cx="4695936" cy="1716926"/>
          </a:xfrm>
          <a:prstGeom prst="rect">
            <a:avLst/>
          </a:prstGeom>
        </p:spPr>
      </p:pic>
      <p:sp>
        <p:nvSpPr>
          <p:cNvPr id="7" name="AutoShape 6" descr="Image result for development babi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arhababy.com/wp-content/uploads/2015/01/development-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6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Making babies</a:t>
            </a:r>
          </a:p>
          <a:p>
            <a:pPr lvl="1"/>
            <a:r>
              <a:rPr lang="en-US" sz="2400" dirty="0" smtClean="0"/>
              <a:t>Critical for survival of species</a:t>
            </a:r>
          </a:p>
          <a:p>
            <a:pPr lvl="2"/>
            <a:r>
              <a:rPr lang="en-US" sz="2000" dirty="0" smtClean="0"/>
              <a:t>No babies=</a:t>
            </a:r>
            <a:r>
              <a:rPr lang="en-US" sz="2000" dirty="0" smtClean="0">
                <a:solidFill>
                  <a:srgbClr val="0070C0"/>
                </a:solidFill>
              </a:rPr>
              <a:t>extinction</a:t>
            </a:r>
          </a:p>
          <a:p>
            <a:pPr lvl="1"/>
            <a:r>
              <a:rPr lang="en-US" sz="2200" dirty="0" smtClean="0"/>
              <a:t>Not all individuals must reproduce, just enough to keep species going</a:t>
            </a:r>
          </a:p>
          <a:p>
            <a:r>
              <a:rPr lang="en-US" sz="2400" dirty="0" smtClean="0"/>
              <a:t>2 types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Asexual-</a:t>
            </a:r>
            <a:r>
              <a:rPr lang="en-US" sz="2200" dirty="0" smtClean="0"/>
              <a:t>one organism splitting into 2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Sexual</a:t>
            </a:r>
            <a:r>
              <a:rPr lang="en-US" sz="2200" dirty="0" smtClean="0"/>
              <a:t>-2 organisms mating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asexual re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2192000" cy="4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Stimuli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299" y="1399504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Stimuli</a:t>
            </a:r>
            <a:r>
              <a:rPr lang="en-US" sz="2400" dirty="0" smtClean="0"/>
              <a:t>-Anything that causes an organism to respond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Response</a:t>
            </a:r>
            <a:r>
              <a:rPr lang="en-US" sz="2400" dirty="0" smtClean="0"/>
              <a:t>-Any </a:t>
            </a:r>
            <a:r>
              <a:rPr lang="en-US" sz="2400" dirty="0" smtClean="0">
                <a:solidFill>
                  <a:srgbClr val="0070C0"/>
                </a:solidFill>
              </a:rPr>
              <a:t>reaction</a:t>
            </a:r>
            <a:r>
              <a:rPr lang="en-US" sz="2400" dirty="0" smtClean="0"/>
              <a:t> to that stimulus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28460"/>
            <a:ext cx="12192001" cy="37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702</TotalTime>
  <Words>669</Words>
  <Application>Microsoft Office PowerPoint</Application>
  <PresentationFormat>Custom</PresentationFormat>
  <Paragraphs>137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Classifying and exploring life</vt:lpstr>
      <vt:lpstr>Living things are also called organisms</vt:lpstr>
      <vt:lpstr>Organization</vt:lpstr>
      <vt:lpstr>Organization</vt:lpstr>
      <vt:lpstr>Growth and Development</vt:lpstr>
      <vt:lpstr>PowerPoint Presentation</vt:lpstr>
      <vt:lpstr>Reproduction</vt:lpstr>
      <vt:lpstr>Asexual Reproduction</vt:lpstr>
      <vt:lpstr>Response to Stimuli</vt:lpstr>
      <vt:lpstr>Types of Stimuli</vt:lpstr>
      <vt:lpstr>Homeostasis</vt:lpstr>
      <vt:lpstr>Energy</vt:lpstr>
      <vt:lpstr>PowerPoint Presentation</vt:lpstr>
      <vt:lpstr>Classification</vt:lpstr>
      <vt:lpstr>Carolus Linnaeus  </vt:lpstr>
      <vt:lpstr>Current Classification System</vt:lpstr>
      <vt:lpstr>Taxonomic Levels</vt:lpstr>
      <vt:lpstr>Scientific Names</vt:lpstr>
      <vt:lpstr>PowerPoint Presentation</vt:lpstr>
      <vt:lpstr>Scientific Name for Humans &amp; Rules</vt:lpstr>
      <vt:lpstr>Fix these scientific names:</vt:lpstr>
      <vt:lpstr>Why Use Scientific Names?</vt:lpstr>
      <vt:lpstr>Classification Tools</vt:lpstr>
      <vt:lpstr>Dichotomous Key</vt:lpstr>
      <vt:lpstr>Cladogram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and exploring life</dc:title>
  <dc:creator>Chris Bambrick</dc:creator>
  <cp:lastModifiedBy>Student</cp:lastModifiedBy>
  <cp:revision>15</cp:revision>
  <dcterms:created xsi:type="dcterms:W3CDTF">2015-09-28T20:33:55Z</dcterms:created>
  <dcterms:modified xsi:type="dcterms:W3CDTF">2018-08-15T16:46:30Z</dcterms:modified>
</cp:coreProperties>
</file>