
<file path=[Content_Types].xml><?xml version="1.0" encoding="utf-8"?>
<Types xmlns="http://schemas.openxmlformats.org/package/2006/content-types">
  <Default Extension="bin" ContentType="audio/unknown"/>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A4C1D4-3FF6-41E2-AD43-18BFB5B65F4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4C0585-0094-4325-8CAB-DD593687B91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1E1F9D-681F-4D83-9152-42CF492E24B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4E551C-CA3E-4FDC-966F-BDD276AB9C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EBD338-1411-4AAA-9654-E77C4041AC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A880A8-D445-4294-AD20-15B09FC29E3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9328980-E7B8-4441-979B-A141DCCD2B1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5306956-0130-44B1-80D4-17B8CEAD8FE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AE53CA4-0418-4B7F-B374-CC8AFC125BF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0241AC-AA4E-47F2-9579-5C2AF1886CB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9999C29-1A92-47D6-A6CA-C527724129E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9FCCDE0F-0F7F-4FC5-BD35-0553BD1900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gif"/><Relationship Id="rId12" Type="http://schemas.openxmlformats.org/officeDocument/2006/relationships/image" Target="../media/image11.gif"/><Relationship Id="rId17" Type="http://schemas.openxmlformats.org/officeDocument/2006/relationships/image" Target="../media/image16.emf"/><Relationship Id="rId2" Type="http://schemas.openxmlformats.org/officeDocument/2006/relationships/image" Target="../media/image1.gif"/><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9.bin"/><Relationship Id="rId7"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3.bin"/><Relationship Id="rId4" Type="http://schemas.openxmlformats.org/officeDocument/2006/relationships/audio" Target="../media/audio10.bin"/></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audio" Target="../media/audio1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emf"/><Relationship Id="rId5" Type="http://schemas.openxmlformats.org/officeDocument/2006/relationships/oleObject" Target="../embeddings/oleObject4.bin"/><Relationship Id="rId4" Type="http://schemas.openxmlformats.org/officeDocument/2006/relationships/audio" Target="../media/audio10.bin"/></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5.bin"/><Relationship Id="rId2" Type="http://schemas.openxmlformats.org/officeDocument/2006/relationships/audio" Target="../media/audio14.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0.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6.bin"/><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20.xml.rels><?xml version="1.0" encoding="UTF-8" standalone="yes"?>
<Relationships xmlns="http://schemas.openxmlformats.org/package/2006/relationships"><Relationship Id="rId3" Type="http://schemas.openxmlformats.org/officeDocument/2006/relationships/audio" Target="../media/audio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oleObject" Target="../embeddings/oleObject6.bin"/><Relationship Id="rId4" Type="http://schemas.openxmlformats.org/officeDocument/2006/relationships/audio" Target="../media/audio10.bin"/></Relationships>
</file>

<file path=ppt/slides/_rels/slide3.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gif"/><Relationship Id="rId5" Type="http://schemas.openxmlformats.org/officeDocument/2006/relationships/image" Target="../media/image2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5.bin"/><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6.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7.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audio" Target="../media/audio8.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WordArt 5"/>
          <p:cNvSpPr>
            <a:spLocks noChangeArrowheads="1" noChangeShapeType="1" noTextEdit="1"/>
          </p:cNvSpPr>
          <p:nvPr/>
        </p:nvSpPr>
        <p:spPr bwMode="auto">
          <a:xfrm>
            <a:off x="2609523" y="1786325"/>
            <a:ext cx="4392613" cy="2054225"/>
          </a:xfrm>
          <a:prstGeom prst="rect">
            <a:avLst/>
          </a:prstGeom>
        </p:spPr>
        <p:txBody>
          <a:bodyPr spcFirstLastPara="1" wrap="none" fromWordArt="1">
            <a:prstTxWarp prst="textArchUp">
              <a:avLst>
                <a:gd name="adj" fmla="val 10800004"/>
              </a:avLst>
            </a:prstTxWarp>
          </a:bodyPr>
          <a:lstStyle/>
          <a:p>
            <a:pPr algn="ctr"/>
            <a:r>
              <a:rPr lang="en-US" sz="2800" kern="10" dirty="0">
                <a:ln w="9525">
                  <a:solidFill>
                    <a:srgbClr val="000000"/>
                  </a:solidFill>
                  <a:round/>
                  <a:headEnd/>
                  <a:tailEnd/>
                </a:ln>
                <a:solidFill>
                  <a:srgbClr val="000000"/>
                </a:solidFill>
                <a:latin typeface="Alba Super"/>
              </a:rPr>
              <a:t>SCIENCE</a:t>
            </a:r>
          </a:p>
        </p:txBody>
      </p:sp>
      <p:sp>
        <p:nvSpPr>
          <p:cNvPr id="2050" name="AutoShape 28"/>
          <p:cNvSpPr>
            <a:spLocks noChangeArrowheads="1"/>
          </p:cNvSpPr>
          <p:nvPr/>
        </p:nvSpPr>
        <p:spPr bwMode="auto">
          <a:xfrm>
            <a:off x="1676400" y="2362200"/>
            <a:ext cx="6697663" cy="3386138"/>
          </a:xfrm>
          <a:prstGeom prst="irregularSeal2">
            <a:avLst/>
          </a:prstGeom>
          <a:solidFill>
            <a:srgbClr val="FFCC99"/>
          </a:solidFill>
          <a:ln w="9525">
            <a:solidFill>
              <a:schemeClr val="tx1"/>
            </a:solidFill>
            <a:miter lim="800000"/>
            <a:headEnd/>
            <a:tailEnd/>
          </a:ln>
        </p:spPr>
        <p:txBody>
          <a:bodyPr wrap="none" anchor="ctr"/>
          <a:lstStyle/>
          <a:p>
            <a:pPr eaLnBrk="1" hangingPunct="1"/>
            <a:endParaRPr lang="en-US" sz="2000"/>
          </a:p>
        </p:txBody>
      </p:sp>
      <p:sp>
        <p:nvSpPr>
          <p:cNvPr id="2051" name="Text Box 6"/>
          <p:cNvSpPr txBox="1">
            <a:spLocks noChangeArrowheads="1"/>
          </p:cNvSpPr>
          <p:nvPr/>
        </p:nvSpPr>
        <p:spPr bwMode="auto">
          <a:xfrm rot="-1019100">
            <a:off x="2895600" y="3276600"/>
            <a:ext cx="4149725" cy="1463675"/>
          </a:xfrm>
          <a:prstGeom prst="rect">
            <a:avLst/>
          </a:prstGeom>
          <a:noFill/>
          <a:ln w="9525">
            <a:noFill/>
            <a:miter lim="800000"/>
            <a:headEnd/>
            <a:tailEnd/>
          </a:ln>
        </p:spPr>
        <p:txBody>
          <a:bodyPr>
            <a:spAutoFit/>
          </a:bodyPr>
          <a:lstStyle/>
          <a:p>
            <a:pPr eaLnBrk="1" hangingPunct="1">
              <a:spcBef>
                <a:spcPct val="50000"/>
              </a:spcBef>
            </a:pPr>
            <a:r>
              <a:rPr lang="en-GB" sz="3000" dirty="0">
                <a:latin typeface="Baby Kruffy" pitchFamily="2" charset="0"/>
              </a:rPr>
              <a:t>      </a:t>
            </a:r>
            <a:r>
              <a:rPr lang="en-GB" sz="3000" dirty="0"/>
              <a:t>LET</a:t>
            </a:r>
            <a:r>
              <a:rPr lang="en-GB" altLang="en-US" sz="3000" dirty="0"/>
              <a:t>’</a:t>
            </a:r>
            <a:r>
              <a:rPr lang="en-GB" sz="3000" dirty="0"/>
              <a:t>S INVESTIGATE:       </a:t>
            </a:r>
            <a:r>
              <a:rPr lang="en-GB" sz="3000" u="sng" dirty="0"/>
              <a:t>The Scientific Method</a:t>
            </a:r>
            <a:endParaRPr lang="en-GB" sz="3500" u="sng" dirty="0"/>
          </a:p>
        </p:txBody>
      </p:sp>
      <p:pic>
        <p:nvPicPr>
          <p:cNvPr id="2052" name="Picture 19" descr="MMj02135110000[1]"/>
          <p:cNvPicPr>
            <a:picLocks noChangeAspect="1" noChangeArrowheads="1" noCrop="1"/>
          </p:cNvPicPr>
          <p:nvPr/>
        </p:nvPicPr>
        <p:blipFill>
          <a:blip r:embed="rId2"/>
          <a:srcRect/>
          <a:stretch>
            <a:fillRect/>
          </a:stretch>
        </p:blipFill>
        <p:spPr bwMode="auto">
          <a:xfrm>
            <a:off x="4876800" y="2057400"/>
            <a:ext cx="533400" cy="863600"/>
          </a:xfrm>
          <a:prstGeom prst="rect">
            <a:avLst/>
          </a:prstGeom>
          <a:noFill/>
          <a:ln w="9525">
            <a:noFill/>
            <a:miter lim="800000"/>
            <a:headEnd/>
            <a:tailEnd/>
          </a:ln>
        </p:spPr>
      </p:pic>
      <p:sp>
        <p:nvSpPr>
          <p:cNvPr id="2053" name="Rectangle 7"/>
          <p:cNvSpPr>
            <a:spLocks noChangeArrowheads="1"/>
          </p:cNvSpPr>
          <p:nvPr/>
        </p:nvSpPr>
        <p:spPr bwMode="auto">
          <a:xfrm>
            <a:off x="304800" y="228600"/>
            <a:ext cx="8424863" cy="6264275"/>
          </a:xfrm>
          <a:prstGeom prst="rect">
            <a:avLst/>
          </a:prstGeom>
          <a:noFill/>
          <a:ln w="301625">
            <a:solidFill>
              <a:schemeClr val="tx1"/>
            </a:solidFill>
            <a:miter lim="800000"/>
            <a:headEnd/>
            <a:tailEnd/>
          </a:ln>
        </p:spPr>
        <p:txBody>
          <a:bodyPr wrap="none" anchor="ctr"/>
          <a:lstStyle/>
          <a:p>
            <a:pPr eaLnBrk="1" hangingPunct="1"/>
            <a:endParaRPr lang="en-US" sz="2000"/>
          </a:p>
        </p:txBody>
      </p:sp>
      <p:pic>
        <p:nvPicPr>
          <p:cNvPr id="2054" name="Picture 22" descr="MCBD20091_0000[1]"/>
          <p:cNvPicPr>
            <a:picLocks noChangeAspect="1" noChangeArrowheads="1"/>
          </p:cNvPicPr>
          <p:nvPr/>
        </p:nvPicPr>
        <p:blipFill>
          <a:blip r:embed="rId3"/>
          <a:srcRect/>
          <a:stretch>
            <a:fillRect/>
          </a:stretch>
        </p:blipFill>
        <p:spPr bwMode="auto">
          <a:xfrm rot="-1982605">
            <a:off x="7162800" y="533400"/>
            <a:ext cx="787400" cy="776288"/>
          </a:xfrm>
          <a:prstGeom prst="rect">
            <a:avLst/>
          </a:prstGeom>
          <a:noFill/>
          <a:ln w="9525">
            <a:noFill/>
            <a:miter lim="800000"/>
            <a:headEnd/>
            <a:tailEnd/>
          </a:ln>
        </p:spPr>
      </p:pic>
      <p:pic>
        <p:nvPicPr>
          <p:cNvPr id="2055" name="Picture 14" descr="MCj03701500000[1]"/>
          <p:cNvPicPr>
            <a:picLocks noChangeAspect="1" noChangeArrowheads="1"/>
          </p:cNvPicPr>
          <p:nvPr/>
        </p:nvPicPr>
        <p:blipFill>
          <a:blip r:embed="rId4"/>
          <a:srcRect/>
          <a:stretch>
            <a:fillRect/>
          </a:stretch>
        </p:blipFill>
        <p:spPr bwMode="auto">
          <a:xfrm>
            <a:off x="6324600" y="609600"/>
            <a:ext cx="717550" cy="1014413"/>
          </a:xfrm>
          <a:prstGeom prst="rect">
            <a:avLst/>
          </a:prstGeom>
          <a:noFill/>
          <a:ln w="9525">
            <a:noFill/>
            <a:miter lim="800000"/>
            <a:headEnd/>
            <a:tailEnd/>
          </a:ln>
        </p:spPr>
      </p:pic>
      <p:pic>
        <p:nvPicPr>
          <p:cNvPr id="2056" name="Picture 9" descr="MCj03519670000[1]"/>
          <p:cNvPicPr>
            <a:picLocks noChangeAspect="1" noChangeArrowheads="1"/>
          </p:cNvPicPr>
          <p:nvPr/>
        </p:nvPicPr>
        <p:blipFill>
          <a:blip r:embed="rId5"/>
          <a:srcRect/>
          <a:stretch>
            <a:fillRect/>
          </a:stretch>
        </p:blipFill>
        <p:spPr bwMode="auto">
          <a:xfrm>
            <a:off x="7620000" y="1295400"/>
            <a:ext cx="725488" cy="820738"/>
          </a:xfrm>
          <a:prstGeom prst="rect">
            <a:avLst/>
          </a:prstGeom>
          <a:noFill/>
          <a:ln w="9525">
            <a:noFill/>
            <a:miter lim="800000"/>
            <a:headEnd/>
            <a:tailEnd/>
          </a:ln>
        </p:spPr>
      </p:pic>
      <p:pic>
        <p:nvPicPr>
          <p:cNvPr id="2057" name="Picture 16" descr="MCj03360530000[1]"/>
          <p:cNvPicPr>
            <a:picLocks noChangeAspect="1" noChangeArrowheads="1"/>
          </p:cNvPicPr>
          <p:nvPr/>
        </p:nvPicPr>
        <p:blipFill>
          <a:blip r:embed="rId6"/>
          <a:srcRect/>
          <a:stretch>
            <a:fillRect/>
          </a:stretch>
        </p:blipFill>
        <p:spPr bwMode="auto">
          <a:xfrm>
            <a:off x="3200400" y="2438400"/>
            <a:ext cx="719138" cy="668338"/>
          </a:xfrm>
          <a:prstGeom prst="rect">
            <a:avLst/>
          </a:prstGeom>
          <a:noFill/>
          <a:ln w="9525">
            <a:noFill/>
            <a:miter lim="800000"/>
            <a:headEnd/>
            <a:tailEnd/>
          </a:ln>
        </p:spPr>
      </p:pic>
      <p:pic>
        <p:nvPicPr>
          <p:cNvPr id="2058" name="Picture 8" descr="MMj02836960000[1]"/>
          <p:cNvPicPr>
            <a:picLocks noChangeAspect="1" noChangeArrowheads="1" noCrop="1"/>
          </p:cNvPicPr>
          <p:nvPr/>
        </p:nvPicPr>
        <p:blipFill>
          <a:blip r:embed="rId7"/>
          <a:srcRect/>
          <a:stretch>
            <a:fillRect/>
          </a:stretch>
        </p:blipFill>
        <p:spPr bwMode="auto">
          <a:xfrm>
            <a:off x="609600" y="533400"/>
            <a:ext cx="1079500" cy="1079500"/>
          </a:xfrm>
          <a:prstGeom prst="rect">
            <a:avLst/>
          </a:prstGeom>
          <a:noFill/>
          <a:ln w="9525">
            <a:noFill/>
            <a:miter lim="800000"/>
            <a:headEnd/>
            <a:tailEnd/>
          </a:ln>
        </p:spPr>
      </p:pic>
      <p:pic>
        <p:nvPicPr>
          <p:cNvPr id="2059" name="Picture 20" descr="MCj03519160000[1]"/>
          <p:cNvPicPr>
            <a:picLocks noChangeAspect="1" noChangeArrowheads="1"/>
          </p:cNvPicPr>
          <p:nvPr/>
        </p:nvPicPr>
        <p:blipFill>
          <a:blip r:embed="rId8"/>
          <a:srcRect/>
          <a:stretch>
            <a:fillRect/>
          </a:stretch>
        </p:blipFill>
        <p:spPr bwMode="auto">
          <a:xfrm rot="-2009355">
            <a:off x="762000" y="1981200"/>
            <a:ext cx="593725" cy="750888"/>
          </a:xfrm>
          <a:prstGeom prst="rect">
            <a:avLst/>
          </a:prstGeom>
          <a:noFill/>
          <a:ln w="9525">
            <a:noFill/>
            <a:miter lim="800000"/>
            <a:headEnd/>
            <a:tailEnd/>
          </a:ln>
        </p:spPr>
      </p:pic>
      <p:pic>
        <p:nvPicPr>
          <p:cNvPr id="2060" name="Picture 24" descr="MCj04059520000[1]"/>
          <p:cNvPicPr>
            <a:picLocks noChangeAspect="1" noChangeArrowheads="1"/>
          </p:cNvPicPr>
          <p:nvPr/>
        </p:nvPicPr>
        <p:blipFill>
          <a:blip r:embed="rId9"/>
          <a:srcRect/>
          <a:stretch>
            <a:fillRect/>
          </a:stretch>
        </p:blipFill>
        <p:spPr bwMode="auto">
          <a:xfrm>
            <a:off x="838200" y="3048000"/>
            <a:ext cx="849313" cy="854075"/>
          </a:xfrm>
          <a:prstGeom prst="rect">
            <a:avLst/>
          </a:prstGeom>
          <a:noFill/>
          <a:ln w="9525">
            <a:noFill/>
            <a:miter lim="800000"/>
            <a:headEnd/>
            <a:tailEnd/>
          </a:ln>
        </p:spPr>
      </p:pic>
      <p:pic>
        <p:nvPicPr>
          <p:cNvPr id="2061" name="Picture 17" descr="MCj03538750000[1]"/>
          <p:cNvPicPr>
            <a:picLocks noChangeAspect="1" noChangeArrowheads="1"/>
          </p:cNvPicPr>
          <p:nvPr/>
        </p:nvPicPr>
        <p:blipFill>
          <a:blip r:embed="rId10"/>
          <a:srcRect/>
          <a:stretch>
            <a:fillRect/>
          </a:stretch>
        </p:blipFill>
        <p:spPr bwMode="auto">
          <a:xfrm>
            <a:off x="685800" y="4038600"/>
            <a:ext cx="974725" cy="725488"/>
          </a:xfrm>
          <a:prstGeom prst="rect">
            <a:avLst/>
          </a:prstGeom>
          <a:noFill/>
          <a:ln w="9525">
            <a:noFill/>
            <a:miter lim="800000"/>
            <a:headEnd/>
            <a:tailEnd/>
          </a:ln>
        </p:spPr>
      </p:pic>
      <p:pic>
        <p:nvPicPr>
          <p:cNvPr id="2062" name="Picture 13" descr="MCHM00247_0000[1]"/>
          <p:cNvPicPr>
            <a:picLocks noChangeAspect="1" noChangeArrowheads="1"/>
          </p:cNvPicPr>
          <p:nvPr/>
        </p:nvPicPr>
        <p:blipFill>
          <a:blip r:embed="rId11"/>
          <a:srcRect/>
          <a:stretch>
            <a:fillRect/>
          </a:stretch>
        </p:blipFill>
        <p:spPr bwMode="auto">
          <a:xfrm>
            <a:off x="1143000" y="4724400"/>
            <a:ext cx="833438" cy="1570038"/>
          </a:xfrm>
          <a:prstGeom prst="rect">
            <a:avLst/>
          </a:prstGeom>
          <a:noFill/>
          <a:ln w="9525">
            <a:noFill/>
            <a:miter lim="800000"/>
            <a:headEnd/>
            <a:tailEnd/>
          </a:ln>
        </p:spPr>
      </p:pic>
      <p:pic>
        <p:nvPicPr>
          <p:cNvPr id="2063" name="Picture 21" descr="MMj03367140000[1]"/>
          <p:cNvPicPr>
            <a:picLocks noChangeAspect="1" noChangeArrowheads="1" noCrop="1"/>
          </p:cNvPicPr>
          <p:nvPr/>
        </p:nvPicPr>
        <p:blipFill>
          <a:blip r:embed="rId12"/>
          <a:srcRect/>
          <a:stretch>
            <a:fillRect/>
          </a:stretch>
        </p:blipFill>
        <p:spPr bwMode="auto">
          <a:xfrm>
            <a:off x="3657600" y="5715000"/>
            <a:ext cx="457200" cy="476250"/>
          </a:xfrm>
          <a:prstGeom prst="rect">
            <a:avLst/>
          </a:prstGeom>
          <a:noFill/>
          <a:ln w="9525">
            <a:noFill/>
            <a:miter lim="800000"/>
            <a:headEnd/>
            <a:tailEnd/>
          </a:ln>
        </p:spPr>
      </p:pic>
      <p:pic>
        <p:nvPicPr>
          <p:cNvPr id="2064" name="Picture 12" descr="MCHM00050_0000[1]"/>
          <p:cNvPicPr>
            <a:picLocks noChangeAspect="1" noChangeArrowheads="1"/>
          </p:cNvPicPr>
          <p:nvPr/>
        </p:nvPicPr>
        <p:blipFill>
          <a:blip r:embed="rId13"/>
          <a:srcRect/>
          <a:stretch>
            <a:fillRect/>
          </a:stretch>
        </p:blipFill>
        <p:spPr bwMode="auto">
          <a:xfrm>
            <a:off x="5029200" y="5410200"/>
            <a:ext cx="865188" cy="738188"/>
          </a:xfrm>
          <a:prstGeom prst="rect">
            <a:avLst/>
          </a:prstGeom>
          <a:noFill/>
          <a:ln w="9525">
            <a:noFill/>
            <a:miter lim="800000"/>
            <a:headEnd/>
            <a:tailEnd/>
          </a:ln>
        </p:spPr>
      </p:pic>
      <p:pic>
        <p:nvPicPr>
          <p:cNvPr id="2065" name="Picture 26" descr="MCj02372720000[1]"/>
          <p:cNvPicPr>
            <a:picLocks noChangeAspect="1" noChangeArrowheads="1"/>
          </p:cNvPicPr>
          <p:nvPr/>
        </p:nvPicPr>
        <p:blipFill>
          <a:blip r:embed="rId14"/>
          <a:srcRect/>
          <a:stretch>
            <a:fillRect/>
          </a:stretch>
        </p:blipFill>
        <p:spPr bwMode="auto">
          <a:xfrm>
            <a:off x="6248400" y="5181600"/>
            <a:ext cx="914400" cy="917575"/>
          </a:xfrm>
          <a:prstGeom prst="rect">
            <a:avLst/>
          </a:prstGeom>
          <a:noFill/>
          <a:ln w="9525">
            <a:noFill/>
            <a:miter lim="800000"/>
            <a:headEnd/>
            <a:tailEnd/>
          </a:ln>
        </p:spPr>
      </p:pic>
      <p:pic>
        <p:nvPicPr>
          <p:cNvPr id="2066" name="Picture 10" descr="MCj03519700000[1]"/>
          <p:cNvPicPr>
            <a:picLocks noChangeAspect="1" noChangeArrowheads="1"/>
          </p:cNvPicPr>
          <p:nvPr/>
        </p:nvPicPr>
        <p:blipFill>
          <a:blip r:embed="rId15"/>
          <a:srcRect/>
          <a:stretch>
            <a:fillRect/>
          </a:stretch>
        </p:blipFill>
        <p:spPr bwMode="auto">
          <a:xfrm rot="-1705644">
            <a:off x="7391400" y="4953000"/>
            <a:ext cx="1036638" cy="1182688"/>
          </a:xfrm>
          <a:prstGeom prst="rect">
            <a:avLst/>
          </a:prstGeom>
          <a:noFill/>
          <a:ln w="9525">
            <a:noFill/>
            <a:miter lim="800000"/>
            <a:headEnd/>
            <a:tailEnd/>
          </a:ln>
        </p:spPr>
      </p:pic>
      <p:pic>
        <p:nvPicPr>
          <p:cNvPr id="2067" name="Picture 11" descr="MCj02871050000[1]"/>
          <p:cNvPicPr>
            <a:picLocks noChangeAspect="1" noChangeArrowheads="1"/>
          </p:cNvPicPr>
          <p:nvPr/>
        </p:nvPicPr>
        <p:blipFill>
          <a:blip r:embed="rId16"/>
          <a:srcRect/>
          <a:stretch>
            <a:fillRect/>
          </a:stretch>
        </p:blipFill>
        <p:spPr bwMode="auto">
          <a:xfrm rot="1463182">
            <a:off x="7772400" y="3810000"/>
            <a:ext cx="666750" cy="782638"/>
          </a:xfrm>
          <a:prstGeom prst="rect">
            <a:avLst/>
          </a:prstGeom>
          <a:noFill/>
          <a:ln w="9525">
            <a:noFill/>
            <a:miter lim="800000"/>
            <a:headEnd/>
            <a:tailEnd/>
          </a:ln>
        </p:spPr>
      </p:pic>
      <p:pic>
        <p:nvPicPr>
          <p:cNvPr id="2068" name="Picture 23" descr="MCTN01280_0000[1]"/>
          <p:cNvPicPr>
            <a:picLocks noChangeAspect="1" noChangeArrowheads="1"/>
          </p:cNvPicPr>
          <p:nvPr/>
        </p:nvPicPr>
        <p:blipFill>
          <a:blip r:embed="rId17"/>
          <a:srcRect/>
          <a:stretch>
            <a:fillRect/>
          </a:stretch>
        </p:blipFill>
        <p:spPr bwMode="auto">
          <a:xfrm>
            <a:off x="7620000" y="2286000"/>
            <a:ext cx="696913"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pic>
        <p:nvPicPr>
          <p:cNvPr id="11266" name="Picture 4"/>
          <p:cNvPicPr>
            <a:picLocks noChangeAspect="1" noChangeArrowheads="1"/>
          </p:cNvPicPr>
          <p:nvPr/>
        </p:nvPicPr>
        <p:blipFill>
          <a:blip r:embed="rId2"/>
          <a:srcRect/>
          <a:stretch>
            <a:fillRect/>
          </a:stretch>
        </p:blipFill>
        <p:spPr bwMode="auto">
          <a:xfrm>
            <a:off x="3276600" y="1457349"/>
            <a:ext cx="5165725" cy="3511550"/>
          </a:xfrm>
          <a:prstGeom prst="rect">
            <a:avLst/>
          </a:prstGeom>
          <a:noFill/>
          <a:ln w="9525">
            <a:noFill/>
            <a:miter lim="800000"/>
            <a:headEnd/>
            <a:tailEnd/>
          </a:ln>
        </p:spPr>
      </p:pic>
      <p:sp>
        <p:nvSpPr>
          <p:cNvPr id="11271" name="Rectangle 2"/>
          <p:cNvSpPr>
            <a:spLocks noChangeArrowheads="1"/>
          </p:cNvSpPr>
          <p:nvPr/>
        </p:nvSpPr>
        <p:spPr bwMode="auto">
          <a:xfrm>
            <a:off x="457200" y="228600"/>
            <a:ext cx="8229600" cy="1657350"/>
          </a:xfrm>
          <a:prstGeom prst="rect">
            <a:avLst/>
          </a:prstGeom>
          <a:noFill/>
          <a:ln w="9525">
            <a:noFill/>
            <a:miter lim="800000"/>
            <a:headEnd/>
            <a:tailEnd/>
          </a:ln>
        </p:spPr>
        <p:txBody>
          <a:bodyPr anchor="ctr"/>
          <a:lstStyle/>
          <a:p>
            <a:pPr algn="ctr" eaLnBrk="1" hangingPunct="1"/>
            <a:r>
              <a:rPr lang="en-GB" sz="3600">
                <a:solidFill>
                  <a:schemeClr val="tx2"/>
                </a:solidFill>
                <a:latin typeface="Alba Super" pitchFamily="2" charset="0"/>
              </a:rPr>
              <a:t>What are these two finely dressed children investigating?</a:t>
            </a:r>
          </a:p>
        </p:txBody>
      </p:sp>
      <p:sp>
        <p:nvSpPr>
          <p:cNvPr id="11272" name="Text Box 6"/>
          <p:cNvSpPr txBox="1">
            <a:spLocks noChangeArrowheads="1"/>
          </p:cNvSpPr>
          <p:nvPr/>
        </p:nvSpPr>
        <p:spPr bwMode="auto">
          <a:xfrm>
            <a:off x="2362200" y="5638800"/>
            <a:ext cx="4800600" cy="519113"/>
          </a:xfrm>
          <a:prstGeom prst="rect">
            <a:avLst/>
          </a:prstGeom>
          <a:noFill/>
          <a:ln w="9525">
            <a:noFill/>
            <a:miter lim="800000"/>
            <a:headEnd/>
            <a:tailEnd/>
          </a:ln>
        </p:spPr>
        <p:txBody>
          <a:bodyPr>
            <a:spAutoFit/>
          </a:bodyPr>
          <a:lstStyle/>
          <a:p>
            <a:pPr eaLnBrk="1" hangingPunct="1">
              <a:spcBef>
                <a:spcPct val="50000"/>
              </a:spcBef>
            </a:pPr>
            <a:r>
              <a:rPr lang="en-GB" sz="2800">
                <a:latin typeface="Alba Super" pitchFamily="2" charset="0"/>
              </a:rPr>
              <a:t>What is their HYPOTHESIS?</a:t>
            </a:r>
          </a:p>
        </p:txBody>
      </p:sp>
      <p:sp>
        <p:nvSpPr>
          <p:cNvPr id="2" name="Rectangle 1"/>
          <p:cNvSpPr/>
          <p:nvPr/>
        </p:nvSpPr>
        <p:spPr>
          <a:xfrm>
            <a:off x="457200" y="2996125"/>
            <a:ext cx="2819400" cy="1200329"/>
          </a:xfrm>
          <a:prstGeom prst="rect">
            <a:avLst/>
          </a:prstGeom>
        </p:spPr>
        <p:txBody>
          <a:bodyPr wrap="square">
            <a:spAutoFit/>
          </a:bodyPr>
          <a:lstStyle/>
          <a:p>
            <a:r>
              <a:rPr lang="en-US" dirty="0"/>
              <a:t>https://www.youtube.com/watch?v=QyeF-_QPSbk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272"/>
                                        </p:tgtEl>
                                        <p:attrNameLst>
                                          <p:attrName>style.visibility</p:attrName>
                                        </p:attrNameLst>
                                      </p:cBhvr>
                                      <p:to>
                                        <p:strVal val="visible"/>
                                      </p:to>
                                    </p:set>
                                    <p:anim calcmode="lin" valueType="num">
                                      <p:cBhvr>
                                        <p:cTn id="13" dur="500" fill="hold"/>
                                        <p:tgtEl>
                                          <p:spTgt spid="11272"/>
                                        </p:tgtEl>
                                        <p:attrNameLst>
                                          <p:attrName>ppt_w</p:attrName>
                                        </p:attrNameLst>
                                      </p:cBhvr>
                                      <p:tavLst>
                                        <p:tav tm="0">
                                          <p:val>
                                            <p:fltVal val="0"/>
                                          </p:val>
                                        </p:tav>
                                        <p:tav tm="100000">
                                          <p:val>
                                            <p:strVal val="#ppt_w"/>
                                          </p:val>
                                        </p:tav>
                                      </p:tavLst>
                                    </p:anim>
                                    <p:anim calcmode="lin" valueType="num">
                                      <p:cBhvr>
                                        <p:cTn id="14" dur="500" fill="hold"/>
                                        <p:tgtEl>
                                          <p:spTgt spid="112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Designing an experiment...</a:t>
            </a:r>
          </a:p>
        </p:txBody>
      </p:sp>
      <p:sp>
        <p:nvSpPr>
          <p:cNvPr id="12290"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12294" name="Rectangle 6"/>
          <p:cNvSpPr>
            <a:spLocks noGrp="1" noChangeArrowheads="1"/>
          </p:cNvSpPr>
          <p:nvPr>
            <p:ph type="title"/>
          </p:nvPr>
        </p:nvSpPr>
        <p:spPr>
          <a:xfrm>
            <a:off x="685800" y="3200400"/>
            <a:ext cx="6870700" cy="1600200"/>
          </a:xfrm>
          <a:noFill/>
        </p:spPr>
        <p:txBody>
          <a:bodyPr anchor="b"/>
          <a:lstStyle/>
          <a:p>
            <a:pPr eaLnBrk="1" hangingPunct="1"/>
            <a:r>
              <a:rPr lang="en-US" sz="4000" b="1" u="sng" dirty="0" smtClean="0">
                <a:solidFill>
                  <a:schemeClr val="folHlink"/>
                </a:solidFill>
              </a:rPr>
              <a:t>The next step scientists take is to create and conduct an experiment to test their hypothesis.</a:t>
            </a:r>
          </a:p>
        </p:txBody>
      </p:sp>
      <p:graphicFrame>
        <p:nvGraphicFramePr>
          <p:cNvPr id="2" name="Object 7"/>
          <p:cNvGraphicFramePr>
            <a:graphicFrameLocks noChangeAspect="1"/>
          </p:cNvGraphicFramePr>
          <p:nvPr/>
        </p:nvGraphicFramePr>
        <p:xfrm>
          <a:off x="7239000" y="4572000"/>
          <a:ext cx="1363663" cy="1758950"/>
        </p:xfrm>
        <a:graphic>
          <a:graphicData uri="http://schemas.openxmlformats.org/presentationml/2006/ole">
            <mc:AlternateContent xmlns:mc="http://schemas.openxmlformats.org/markup-compatibility/2006">
              <mc:Choice xmlns:v="urn:schemas-microsoft-com:vml" Requires="v">
                <p:oleObj spid="_x0000_s12301" name="Clip" r:id="rId5" imgW="596900" imgH="774700" progId="MS_ClipArt_Gallery.2">
                  <p:embed/>
                </p:oleObj>
              </mc:Choice>
              <mc:Fallback>
                <p:oleObj name="Clip" r:id="rId5" imgW="596900" imgH="7747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572000"/>
                        <a:ext cx="1363663" cy="17589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2293" name="Picture 8" descr="j0283696"/>
          <p:cNvPicPr>
            <a:picLocks noChangeAspect="1" noChangeArrowheads="1"/>
          </p:cNvPicPr>
          <p:nvPr/>
        </p:nvPicPr>
        <p:blipFill>
          <a:blip r:embed="rId7"/>
          <a:srcRect/>
          <a:stretch>
            <a:fillRect/>
          </a:stretch>
        </p:blipFill>
        <p:spPr bwMode="auto">
          <a:xfrm>
            <a:off x="685800" y="5029200"/>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0" fill="hold"/>
                                        <p:tgtEl>
                                          <p:spTgt spid="12292"/>
                                        </p:tgtEl>
                                        <p:attrNameLst>
                                          <p:attrName>ppt_w</p:attrName>
                                        </p:attrNameLst>
                                      </p:cBhvr>
                                      <p:tavLst>
                                        <p:tav tm="0" fmla="#ppt_w*sin(2.5*pi*$)">
                                          <p:val>
                                            <p:fltVal val="0"/>
                                          </p:val>
                                        </p:tav>
                                        <p:tav tm="100000">
                                          <p:val>
                                            <p:fltVal val="1"/>
                                          </p:val>
                                        </p:tav>
                                      </p:tavLst>
                                    </p:anim>
                                    <p:anim calcmode="lin" valueType="num">
                                      <p:cBhvr>
                                        <p:cTn id="8" dur="5000" fill="hold"/>
                                        <p:tgtEl>
                                          <p:spTgt spid="1229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Yahoo"/>
                                        </p:tgtEl>
                                      </p:cMediaNode>
                                    </p:audio>
                                  </p:subTnLst>
                                </p:cTn>
                              </p:par>
                            </p:childTnLst>
                          </p:cTn>
                        </p:par>
                        <p:par>
                          <p:cTn id="9" fill="hold" nodeType="afterGroup">
                            <p:stCondLst>
                              <p:cond delay="5000"/>
                            </p:stCondLst>
                            <p:childTnLst>
                              <p:par>
                                <p:cTn id="10" presetID="21" presetClass="entr" presetSubtype="4" fill="hold" grpId="0" nodeType="after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wheel(4)">
                                      <p:cBhvr>
                                        <p:cTn id="12" dur="2000"/>
                                        <p:tgtEl>
                                          <p:spTgt spid="12294"/>
                                        </p:tgtEl>
                                      </p:cBhvr>
                                    </p:animEffect>
                                  </p:childTnLst>
                                  <p:subTnLst>
                                    <p:audio>
                                      <p:cMediaNode>
                                        <p:cTn display="0" masterRel="sameClick">
                                          <p:stCondLst>
                                            <p:cond evt="begin" delay="0">
                                              <p:tn val="10"/>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13317" name="WordArt 5"/>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I will change...</a:t>
            </a:r>
          </a:p>
        </p:txBody>
      </p:sp>
      <p:sp>
        <p:nvSpPr>
          <p:cNvPr id="13315" name="AutoShape 6"/>
          <p:cNvSpPr>
            <a:spLocks noChangeArrowheads="1"/>
          </p:cNvSpPr>
          <p:nvPr/>
        </p:nvSpPr>
        <p:spPr bwMode="auto">
          <a:xfrm>
            <a:off x="3429000" y="1905000"/>
            <a:ext cx="4724400" cy="2209800"/>
          </a:xfrm>
          <a:prstGeom prst="wedgeEllipseCallout">
            <a:avLst>
              <a:gd name="adj1" fmla="val -43750"/>
              <a:gd name="adj2" fmla="val 70000"/>
            </a:avLst>
          </a:prstGeom>
          <a:solidFill>
            <a:schemeClr val="accent1"/>
          </a:solidFill>
          <a:ln w="9525">
            <a:solidFill>
              <a:schemeClr val="tx1"/>
            </a:solidFill>
            <a:miter lim="800000"/>
            <a:headEnd/>
            <a:tailEnd/>
          </a:ln>
        </p:spPr>
        <p:txBody>
          <a:bodyPr wrap="none" anchor="ctr"/>
          <a:lstStyle/>
          <a:p>
            <a:pPr algn="ctr"/>
            <a:r>
              <a:rPr lang="en-US" u="sng" dirty="0"/>
              <a:t>In every experiment, we </a:t>
            </a:r>
          </a:p>
          <a:p>
            <a:pPr algn="ctr"/>
            <a:r>
              <a:rPr lang="en-US" u="sng" dirty="0"/>
              <a:t>change 1 thing, this is </a:t>
            </a:r>
          </a:p>
          <a:p>
            <a:pPr algn="ctr"/>
            <a:r>
              <a:rPr lang="en-US" u="sng" dirty="0"/>
              <a:t>called a </a:t>
            </a:r>
            <a:r>
              <a:rPr lang="en-US" u="sng" dirty="0">
                <a:solidFill>
                  <a:srgbClr val="FF0000"/>
                </a:solidFill>
              </a:rPr>
              <a:t>variable</a:t>
            </a:r>
            <a:r>
              <a:rPr lang="en-US" u="sng" dirty="0"/>
              <a:t>.</a:t>
            </a:r>
          </a:p>
        </p:txBody>
      </p:sp>
      <p:sp>
        <p:nvSpPr>
          <p:cNvPr id="13316" name="Text Box 7"/>
          <p:cNvSpPr txBox="1">
            <a:spLocks noChangeArrowheads="1"/>
          </p:cNvSpPr>
          <p:nvPr/>
        </p:nvSpPr>
        <p:spPr bwMode="auto">
          <a:xfrm>
            <a:off x="2667000" y="4800600"/>
            <a:ext cx="6019800" cy="1562100"/>
          </a:xfrm>
          <a:prstGeom prst="rect">
            <a:avLst/>
          </a:prstGeom>
          <a:noFill/>
          <a:ln w="9525">
            <a:solidFill>
              <a:schemeClr val="tx1"/>
            </a:solidFill>
            <a:miter lim="800000"/>
            <a:headEnd/>
            <a:tailEnd/>
          </a:ln>
        </p:spPr>
        <p:txBody>
          <a:bodyPr>
            <a:spAutoFit/>
          </a:bodyPr>
          <a:lstStyle/>
          <a:p>
            <a:pPr>
              <a:spcBef>
                <a:spcPct val="50000"/>
              </a:spcBef>
            </a:pPr>
            <a:r>
              <a:rPr lang="en-US"/>
              <a:t>Example:                                                     I will only change the kind of metal used in my experiment to test which is a better conductor of electricity.</a:t>
            </a:r>
          </a:p>
        </p:txBody>
      </p:sp>
      <p:pic>
        <p:nvPicPr>
          <p:cNvPr id="13321" name="Picture 9" descr="j0182882"/>
          <p:cNvPicPr>
            <a:picLocks noChangeAspect="1" noChangeArrowheads="1"/>
          </p:cNvPicPr>
          <p:nvPr/>
        </p:nvPicPr>
        <p:blipFill>
          <a:blip r:embed="rId3"/>
          <a:srcRect/>
          <a:stretch>
            <a:fillRect/>
          </a:stretch>
        </p:blipFill>
        <p:spPr bwMode="auto">
          <a:xfrm>
            <a:off x="1066800" y="2057400"/>
            <a:ext cx="1768475"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 fill="hold"/>
                                        <p:tgtEl>
                                          <p:spTgt spid="1331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31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31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3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Yeehaw"/>
                                        </p:tgtEl>
                                      </p:cMediaNode>
                                    </p:audio>
                                  </p:sub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13321"/>
                                        </p:tgtEl>
                                        <p:attrNameLst>
                                          <p:attrName>style.visibility</p:attrName>
                                        </p:attrNameLst>
                                      </p:cBhvr>
                                      <p:to>
                                        <p:strVal val="visible"/>
                                      </p:to>
                                    </p:set>
                                    <p:animEffect transition="in" filter="wipe(down)">
                                      <p:cBhvr>
                                        <p:cTn id="14"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How do I make it a fair test?</a:t>
            </a:r>
          </a:p>
        </p:txBody>
      </p:sp>
      <p:sp>
        <p:nvSpPr>
          <p:cNvPr id="14338"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14339" name="AutoShape 10"/>
          <p:cNvSpPr>
            <a:spLocks noChangeArrowheads="1"/>
          </p:cNvSpPr>
          <p:nvPr/>
        </p:nvSpPr>
        <p:spPr bwMode="auto">
          <a:xfrm>
            <a:off x="381000" y="2514600"/>
            <a:ext cx="4648200" cy="32004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 name="Text Box 11"/>
          <p:cNvSpPr txBox="1">
            <a:spLocks noChangeArrowheads="1"/>
          </p:cNvSpPr>
          <p:nvPr/>
        </p:nvSpPr>
        <p:spPr bwMode="auto">
          <a:xfrm>
            <a:off x="1143000" y="3048000"/>
            <a:ext cx="3733800" cy="2323713"/>
          </a:xfrm>
          <a:prstGeom prst="rect">
            <a:avLst/>
          </a:prstGeom>
          <a:noFill/>
          <a:ln w="9525">
            <a:noFill/>
            <a:miter lim="800000"/>
            <a:headEnd/>
            <a:tailEnd/>
          </a:ln>
        </p:spPr>
        <p:txBody>
          <a:bodyPr>
            <a:spAutoFit/>
          </a:bodyPr>
          <a:lstStyle/>
          <a:p>
            <a:pPr>
              <a:spcBef>
                <a:spcPct val="50000"/>
              </a:spcBef>
            </a:pPr>
            <a:r>
              <a:rPr lang="en-US" sz="2900" u="sng" dirty="0"/>
              <a:t>A fair test is </a:t>
            </a:r>
            <a:r>
              <a:rPr lang="en-US" sz="2900" u="sng" dirty="0">
                <a:solidFill>
                  <a:srgbClr val="FF0000"/>
                </a:solidFill>
              </a:rPr>
              <a:t>when we keep everything the same</a:t>
            </a:r>
            <a:r>
              <a:rPr lang="en-US" sz="2900" u="sng" dirty="0"/>
              <a:t> </a:t>
            </a:r>
            <a:r>
              <a:rPr lang="en-US" sz="2900" u="sng" dirty="0">
                <a:solidFill>
                  <a:srgbClr val="0000FF"/>
                </a:solidFill>
              </a:rPr>
              <a:t>except the variable</a:t>
            </a:r>
            <a:r>
              <a:rPr lang="en-US" sz="2900" u="sng" dirty="0"/>
              <a:t>. (one thing we change)</a:t>
            </a:r>
          </a:p>
        </p:txBody>
      </p:sp>
      <p:sp>
        <p:nvSpPr>
          <p:cNvPr id="14341" name="Text Box 12"/>
          <p:cNvSpPr txBox="1">
            <a:spLocks noChangeArrowheads="1"/>
          </p:cNvSpPr>
          <p:nvPr/>
        </p:nvSpPr>
        <p:spPr bwMode="auto">
          <a:xfrm>
            <a:off x="5181600" y="4038600"/>
            <a:ext cx="3505200" cy="2292350"/>
          </a:xfrm>
          <a:prstGeom prst="rect">
            <a:avLst/>
          </a:prstGeom>
          <a:noFill/>
          <a:ln w="9525">
            <a:solidFill>
              <a:schemeClr val="tx1"/>
            </a:solidFill>
            <a:miter lim="800000"/>
            <a:headEnd/>
            <a:tailEnd/>
          </a:ln>
        </p:spPr>
        <p:txBody>
          <a:bodyPr>
            <a:spAutoFit/>
          </a:bodyPr>
          <a:lstStyle/>
          <a:p>
            <a:pPr>
              <a:spcBef>
                <a:spcPct val="50000"/>
              </a:spcBef>
            </a:pPr>
            <a:r>
              <a:rPr lang="en-US"/>
              <a:t>Example:                                                     I will only change the kind of metal used in my experiment to test which is a better conductor of electricity.</a:t>
            </a:r>
          </a:p>
        </p:txBody>
      </p:sp>
      <p:pic>
        <p:nvPicPr>
          <p:cNvPr id="14349" name="Picture 13" descr="j0426563"/>
          <p:cNvPicPr>
            <a:picLocks noChangeAspect="1" noChangeArrowheads="1"/>
          </p:cNvPicPr>
          <p:nvPr/>
        </p:nvPicPr>
        <p:blipFill>
          <a:blip r:embed="rId3"/>
          <a:srcRect/>
          <a:stretch>
            <a:fillRect/>
          </a:stretch>
        </p:blipFill>
        <p:spPr bwMode="auto">
          <a:xfrm>
            <a:off x="5943600" y="1828800"/>
            <a:ext cx="20574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Plane"/>
                                        </p:tgtEl>
                                      </p:cMediaNode>
                                    </p:audio>
                                  </p:sub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4349"/>
                                        </p:tgtEl>
                                        <p:attrNameLst>
                                          <p:attrName>style.visibility</p:attrName>
                                        </p:attrNameLst>
                                      </p:cBhvr>
                                      <p:to>
                                        <p:strVal val="visible"/>
                                      </p:to>
                                    </p:set>
                                    <p:animEffect transition="in" filter="checkerboard(across)">
                                      <p:cBhvr>
                                        <p:cTn id="11"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pic>
        <p:nvPicPr>
          <p:cNvPr id="15362" name="Picture 4"/>
          <p:cNvPicPr>
            <a:picLocks noChangeAspect="1" noChangeArrowheads="1"/>
          </p:cNvPicPr>
          <p:nvPr/>
        </p:nvPicPr>
        <p:blipFill>
          <a:blip r:embed="rId2"/>
          <a:srcRect/>
          <a:stretch>
            <a:fillRect/>
          </a:stretch>
        </p:blipFill>
        <p:spPr bwMode="auto">
          <a:xfrm>
            <a:off x="1752600" y="1752600"/>
            <a:ext cx="5164138" cy="3406775"/>
          </a:xfrm>
          <a:prstGeom prst="rect">
            <a:avLst/>
          </a:prstGeom>
          <a:noFill/>
          <a:ln w="9525">
            <a:noFill/>
            <a:miter lim="800000"/>
            <a:headEnd/>
            <a:tailEnd/>
          </a:ln>
        </p:spPr>
      </p:pic>
      <p:sp>
        <p:nvSpPr>
          <p:cNvPr id="15367" name="Rectangle 2"/>
          <p:cNvSpPr>
            <a:spLocks noChangeArrowheads="1"/>
          </p:cNvSpPr>
          <p:nvPr/>
        </p:nvSpPr>
        <p:spPr bwMode="auto">
          <a:xfrm>
            <a:off x="457200" y="457200"/>
            <a:ext cx="8229600" cy="1657350"/>
          </a:xfrm>
          <a:prstGeom prst="rect">
            <a:avLst/>
          </a:prstGeom>
          <a:noFill/>
          <a:ln w="9525">
            <a:noFill/>
            <a:miter lim="800000"/>
            <a:headEnd/>
            <a:tailEnd/>
          </a:ln>
        </p:spPr>
        <p:txBody>
          <a:bodyPr anchor="ctr"/>
          <a:lstStyle/>
          <a:p>
            <a:pPr algn="ctr" eaLnBrk="1" hangingPunct="1"/>
            <a:r>
              <a:rPr lang="en-GB" sz="3600">
                <a:solidFill>
                  <a:schemeClr val="tx2"/>
                </a:solidFill>
                <a:latin typeface="Alba Super" pitchFamily="2" charset="0"/>
              </a:rPr>
              <a:t>What are these children investigating?</a:t>
            </a:r>
          </a:p>
        </p:txBody>
      </p:sp>
      <p:sp>
        <p:nvSpPr>
          <p:cNvPr id="15368" name="Text Box 6"/>
          <p:cNvSpPr txBox="1">
            <a:spLocks noChangeArrowheads="1"/>
          </p:cNvSpPr>
          <p:nvPr/>
        </p:nvSpPr>
        <p:spPr bwMode="auto">
          <a:xfrm>
            <a:off x="381000" y="5334000"/>
            <a:ext cx="8305800" cy="946150"/>
          </a:xfrm>
          <a:prstGeom prst="rect">
            <a:avLst/>
          </a:prstGeom>
          <a:noFill/>
          <a:ln w="9525">
            <a:noFill/>
            <a:miter lim="800000"/>
            <a:headEnd/>
            <a:tailEnd/>
          </a:ln>
        </p:spPr>
        <p:txBody>
          <a:bodyPr>
            <a:spAutoFit/>
          </a:bodyPr>
          <a:lstStyle/>
          <a:p>
            <a:pPr algn="ctr" eaLnBrk="1" hangingPunct="1">
              <a:spcBef>
                <a:spcPct val="50000"/>
              </a:spcBef>
            </a:pPr>
            <a:r>
              <a:rPr lang="en-GB" sz="2800">
                <a:latin typeface="Alba Super" pitchFamily="2" charset="0"/>
              </a:rPr>
              <a:t>What do you think is their </a:t>
            </a:r>
            <a:r>
              <a:rPr lang="en-GB" sz="2800">
                <a:solidFill>
                  <a:srgbClr val="FF0000"/>
                </a:solidFill>
              </a:rPr>
              <a:t>variable</a:t>
            </a:r>
            <a:r>
              <a:rPr lang="en-GB" sz="2800">
                <a:latin typeface="Alba Super" pitchFamily="2" charset="0"/>
              </a:rPr>
              <a:t>?  How did they make it a </a:t>
            </a:r>
            <a:r>
              <a:rPr lang="en-GB" sz="2800">
                <a:solidFill>
                  <a:srgbClr val="0000FF"/>
                </a:solidFill>
              </a:rPr>
              <a:t>fair test</a:t>
            </a:r>
            <a:r>
              <a:rPr lang="en-GB" sz="2800">
                <a:latin typeface="Alba Super"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strips(downLeft)">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strips(downLeft)">
                                      <p:cBhvr>
                                        <p:cTn id="12"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16389" name="WordArt 5"/>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After doing the experiment...</a:t>
            </a:r>
          </a:p>
        </p:txBody>
      </p:sp>
      <p:sp>
        <p:nvSpPr>
          <p:cNvPr id="16390" name="Rectangle 6"/>
          <p:cNvSpPr>
            <a:spLocks noGrp="1" noChangeArrowheads="1"/>
          </p:cNvSpPr>
          <p:nvPr>
            <p:ph type="title"/>
          </p:nvPr>
        </p:nvSpPr>
        <p:spPr>
          <a:xfrm>
            <a:off x="762000" y="3124200"/>
            <a:ext cx="5638800" cy="914400"/>
          </a:xfrm>
          <a:noFill/>
        </p:spPr>
        <p:txBody>
          <a:bodyPr anchor="b"/>
          <a:lstStyle/>
          <a:p>
            <a:pPr algn="l" eaLnBrk="1" hangingPunct="1"/>
            <a:r>
              <a:rPr lang="en-US" sz="3800" u="sng" dirty="0" smtClean="0">
                <a:solidFill>
                  <a:schemeClr val="accent2"/>
                </a:solidFill>
              </a:rPr>
              <a:t>A key to experiments is observing what happens and writing it down.</a:t>
            </a:r>
            <a:r>
              <a:rPr lang="en-US" u="sng" dirty="0" smtClean="0"/>
              <a:t>  </a:t>
            </a:r>
          </a:p>
        </p:txBody>
      </p:sp>
      <p:sp>
        <p:nvSpPr>
          <p:cNvPr id="16388" name="Text Box 8"/>
          <p:cNvSpPr txBox="1">
            <a:spLocks noChangeArrowheads="1"/>
          </p:cNvSpPr>
          <p:nvPr/>
        </p:nvSpPr>
        <p:spPr bwMode="auto">
          <a:xfrm>
            <a:off x="4495800" y="4191000"/>
            <a:ext cx="4114800" cy="1938992"/>
          </a:xfrm>
          <a:prstGeom prst="rect">
            <a:avLst/>
          </a:prstGeom>
          <a:noFill/>
          <a:ln w="9525">
            <a:noFill/>
            <a:miter lim="800000"/>
            <a:headEnd/>
            <a:tailEnd/>
          </a:ln>
        </p:spPr>
        <p:txBody>
          <a:bodyPr>
            <a:spAutoFit/>
          </a:bodyPr>
          <a:lstStyle/>
          <a:p>
            <a:pPr>
              <a:spcBef>
                <a:spcPct val="50000"/>
              </a:spcBef>
            </a:pPr>
            <a:r>
              <a:rPr lang="en-US" u="sng" dirty="0"/>
              <a:t>Gathering information or </a:t>
            </a:r>
            <a:r>
              <a:rPr lang="en-US" u="sng" dirty="0">
                <a:solidFill>
                  <a:srgbClr val="FF0000"/>
                </a:solidFill>
              </a:rPr>
              <a:t>data</a:t>
            </a:r>
            <a:r>
              <a:rPr lang="en-US" u="sng" dirty="0"/>
              <a:t> is very important.  </a:t>
            </a:r>
            <a:r>
              <a:rPr lang="en-US" dirty="0"/>
              <a:t>Write it down so it is </a:t>
            </a:r>
            <a:r>
              <a:rPr lang="en-US" b="1" dirty="0"/>
              <a:t>readable</a:t>
            </a:r>
            <a:r>
              <a:rPr lang="en-US" dirty="0"/>
              <a:t> and </a:t>
            </a:r>
            <a:r>
              <a:rPr lang="en-US" b="1" dirty="0"/>
              <a:t>makes sense</a:t>
            </a:r>
            <a:r>
              <a:rPr lang="en-US" dirty="0"/>
              <a:t> to other people who read it.</a:t>
            </a:r>
          </a:p>
        </p:txBody>
      </p:sp>
      <p:graphicFrame>
        <p:nvGraphicFramePr>
          <p:cNvPr id="16394" name="Object 10"/>
          <p:cNvGraphicFramePr>
            <a:graphicFrameLocks noChangeAspect="1"/>
          </p:cNvGraphicFramePr>
          <p:nvPr/>
        </p:nvGraphicFramePr>
        <p:xfrm>
          <a:off x="6172200" y="2286000"/>
          <a:ext cx="2590800" cy="895350"/>
        </p:xfrm>
        <a:graphic>
          <a:graphicData uri="http://schemas.openxmlformats.org/presentationml/2006/ole">
            <mc:AlternateContent xmlns:mc="http://schemas.openxmlformats.org/markup-compatibility/2006">
              <mc:Choice xmlns:v="urn:schemas-microsoft-com:vml" Requires="v">
                <p:oleObj spid="_x0000_s16407" name="Clip" r:id="rId5" imgW="1346200" imgH="469900" progId="MS_ClipArt_Gallery.2">
                  <p:embed/>
                </p:oleObj>
              </mc:Choice>
              <mc:Fallback>
                <p:oleObj name="Clip" r:id="rId5" imgW="1346200" imgH="469900" progId="MS_ClipArt_Gallery.2">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286000"/>
                        <a:ext cx="2590800" cy="895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95" name="Object 11"/>
          <p:cNvGraphicFramePr>
            <a:graphicFrameLocks noChangeAspect="1"/>
          </p:cNvGraphicFramePr>
          <p:nvPr/>
        </p:nvGraphicFramePr>
        <p:xfrm>
          <a:off x="1219200" y="4724400"/>
          <a:ext cx="2286000" cy="935038"/>
        </p:xfrm>
        <a:graphic>
          <a:graphicData uri="http://schemas.openxmlformats.org/presentationml/2006/ole">
            <mc:AlternateContent xmlns:mc="http://schemas.openxmlformats.org/markup-compatibility/2006">
              <mc:Choice xmlns:v="urn:schemas-microsoft-com:vml" Requires="v">
                <p:oleObj spid="_x0000_s16408" name="Clip" r:id="rId7" imgW="1485900" imgH="609600" progId="MS_ClipArt_Gallery.2">
                  <p:embed/>
                </p:oleObj>
              </mc:Choice>
              <mc:Fallback>
                <p:oleObj name="Clip" r:id="rId7" imgW="1485900" imgH="609600" progId="MS_ClipArt_Gallery.2">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724400"/>
                        <a:ext cx="2286000" cy="9350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slide(fromBottom)">
                                      <p:cBhvr>
                                        <p:cTn id="7" dur="500"/>
                                        <p:tgtEl>
                                          <p:spTgt spid="16389"/>
                                        </p:tgtEl>
                                      </p:cBhvr>
                                    </p:animEffect>
                                  </p:childTnLst>
                                  <p:subTnLst>
                                    <p:audio>
                                      <p:cMediaNode>
                                        <p:cTn display="0" masterRel="sameClick">
                                          <p:stCondLst>
                                            <p:cond evt="begin" delay="0">
                                              <p:tn val="5"/>
                                            </p:cond>
                                          </p:stCondLst>
                                          <p:endCondLst>
                                            <p:cond evt="onStopAudio" delay="0">
                                              <p:tgtEl>
                                                <p:sldTgt/>
                                              </p:tgtEl>
                                            </p:cond>
                                          </p:endCondLst>
                                        </p:cTn>
                                        <p:tgtEl>
                                          <p:sndTgt r:embed="rId3" name="Surprise"/>
                                        </p:tgtEl>
                                      </p:cMediaNode>
                                    </p:audio>
                                  </p:subTnLst>
                                </p:cTn>
                              </p:par>
                            </p:childTnLst>
                          </p:cTn>
                        </p:par>
                        <p:par>
                          <p:cTn id="8" fill="hold" nodeType="after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wheel(4)">
                                      <p:cBhvr>
                                        <p:cTn id="11" dur="2000"/>
                                        <p:tgtEl>
                                          <p:spTgt spid="16390"/>
                                        </p:tgtEl>
                                      </p:cBhvr>
                                    </p:animEffect>
                                  </p:childTnLst>
                                  <p:subTnLst>
                                    <p:audio>
                                      <p:cMediaNode>
                                        <p:cTn display="0" masterRel="sameClick">
                                          <p:stCondLst>
                                            <p:cond evt="begin" delay="0">
                                              <p:tn val="9"/>
                                            </p:cond>
                                          </p:stCondLst>
                                          <p:endCondLst>
                                            <p:cond evt="onStopAudio" delay="0">
                                              <p:tgtEl>
                                                <p:sldTgt/>
                                              </p:tgtEl>
                                            </p:cond>
                                          </p:endCondLst>
                                        </p:cTn>
                                        <p:tgtEl>
                                          <p:sndTgt r:embed="rId4" name="push.wav"/>
                                        </p:tgtEl>
                                      </p:cMediaNode>
                                    </p:audio>
                                  </p:subTnLst>
                                </p:cTn>
                              </p:par>
                            </p:childTnLst>
                          </p:cTn>
                        </p:par>
                        <p:par>
                          <p:cTn id="12" fill="hold" nodeType="afterGroup">
                            <p:stCondLst>
                              <p:cond delay="2500"/>
                            </p:stCondLst>
                            <p:childTnLst>
                              <p:par>
                                <p:cTn id="13" presetID="21" presetClass="entr" presetSubtype="4" fill="hold" nodeType="afterEffect">
                                  <p:stCondLst>
                                    <p:cond delay="0"/>
                                  </p:stCondLst>
                                  <p:childTnLst>
                                    <p:set>
                                      <p:cBhvr>
                                        <p:cTn id="14" dur="1" fill="hold">
                                          <p:stCondLst>
                                            <p:cond delay="0"/>
                                          </p:stCondLst>
                                        </p:cTn>
                                        <p:tgtEl>
                                          <p:spTgt spid="16394"/>
                                        </p:tgtEl>
                                        <p:attrNameLst>
                                          <p:attrName>style.visibility</p:attrName>
                                        </p:attrNameLst>
                                      </p:cBhvr>
                                      <p:to>
                                        <p:strVal val="visible"/>
                                      </p:to>
                                    </p:set>
                                    <p:animEffect transition="in" filter="wheel(4)">
                                      <p:cBhvr>
                                        <p:cTn id="15" dur="2000"/>
                                        <p:tgtEl>
                                          <p:spTgt spid="16394"/>
                                        </p:tgtEl>
                                      </p:cBhvr>
                                    </p:animEffect>
                                  </p:childTnLst>
                                </p:cTn>
                              </p:par>
                              <p:par>
                                <p:cTn id="16" presetID="1" presetClass="entr" presetSubtype="0" fill="hold" nodeType="withEffect">
                                  <p:stCondLst>
                                    <p:cond delay="0"/>
                                  </p:stCondLst>
                                  <p:childTnLst>
                                    <p:set>
                                      <p:cBhvr>
                                        <p:cTn id="17" dur="1" fill="hold">
                                          <p:stCondLst>
                                            <p:cond delay="0"/>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WordArt 4"/>
          <p:cNvSpPr>
            <a:spLocks noChangeArrowheads="1" noChangeShapeType="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u="sng"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What are the results of my experiment?</a:t>
            </a:r>
          </a:p>
        </p:txBody>
      </p:sp>
      <p:sp>
        <p:nvSpPr>
          <p:cNvPr id="17410"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17411" name="AutoShape 6"/>
          <p:cNvSpPr>
            <a:spLocks noChangeArrowheads="1"/>
          </p:cNvSpPr>
          <p:nvPr/>
        </p:nvSpPr>
        <p:spPr bwMode="auto">
          <a:xfrm>
            <a:off x="2971800" y="1981200"/>
            <a:ext cx="5334000" cy="2895600"/>
          </a:xfrm>
          <a:prstGeom prst="flowChartPunchedTape">
            <a:avLst/>
          </a:prstGeom>
          <a:solidFill>
            <a:srgbClr val="CCFFFF"/>
          </a:solidFill>
          <a:ln w="9525">
            <a:solidFill>
              <a:schemeClr val="tx1"/>
            </a:solidFill>
            <a:miter lim="800000"/>
            <a:headEnd/>
            <a:tailEnd/>
          </a:ln>
        </p:spPr>
        <p:txBody>
          <a:bodyPr wrap="none" anchor="ctr"/>
          <a:lstStyle/>
          <a:p>
            <a:endParaRPr lang="en-US"/>
          </a:p>
        </p:txBody>
      </p:sp>
      <p:sp>
        <p:nvSpPr>
          <p:cNvPr id="2" name="Text Box 7"/>
          <p:cNvSpPr txBox="1">
            <a:spLocks noChangeArrowheads="1"/>
          </p:cNvSpPr>
          <p:nvPr/>
        </p:nvSpPr>
        <p:spPr bwMode="auto">
          <a:xfrm>
            <a:off x="3048000" y="2743200"/>
            <a:ext cx="5181600" cy="1373188"/>
          </a:xfrm>
          <a:prstGeom prst="rect">
            <a:avLst/>
          </a:prstGeom>
          <a:noFill/>
          <a:ln w="9525">
            <a:noFill/>
            <a:miter lim="800000"/>
            <a:headEnd/>
            <a:tailEnd/>
          </a:ln>
        </p:spPr>
        <p:txBody>
          <a:bodyPr>
            <a:spAutoFit/>
          </a:bodyPr>
          <a:lstStyle/>
          <a:p>
            <a:pPr>
              <a:spcBef>
                <a:spcPct val="50000"/>
              </a:spcBef>
            </a:pPr>
            <a:r>
              <a:rPr lang="en-US" sz="2800" u="sng" dirty="0"/>
              <a:t>After the experiment, you need to write in detail what happened in your experiment.</a:t>
            </a:r>
            <a:endParaRPr lang="en-US" u="sng" dirty="0"/>
          </a:p>
        </p:txBody>
      </p:sp>
      <p:sp>
        <p:nvSpPr>
          <p:cNvPr id="17413" name="Text Box 8"/>
          <p:cNvSpPr txBox="1">
            <a:spLocks noChangeArrowheads="1"/>
          </p:cNvSpPr>
          <p:nvPr/>
        </p:nvSpPr>
        <p:spPr bwMode="auto">
          <a:xfrm>
            <a:off x="533400" y="5029200"/>
            <a:ext cx="8001000" cy="1200150"/>
          </a:xfrm>
          <a:prstGeom prst="rect">
            <a:avLst/>
          </a:prstGeom>
          <a:noFill/>
          <a:ln w="9525">
            <a:solidFill>
              <a:schemeClr val="tx1"/>
            </a:solidFill>
            <a:miter lim="800000"/>
            <a:headEnd/>
            <a:tailEnd/>
          </a:ln>
        </p:spPr>
        <p:txBody>
          <a:bodyPr>
            <a:spAutoFit/>
          </a:bodyPr>
          <a:lstStyle/>
          <a:p>
            <a:pPr>
              <a:spcBef>
                <a:spcPct val="50000"/>
              </a:spcBef>
            </a:pPr>
            <a:r>
              <a:rPr lang="en-US" sz="1800"/>
              <a:t>Example:                                                                                                    What happened?  The materials that were made out of metal made the bulb light up brightly.  However, the materials that were not made out of metal did not make the bulb light at all.</a:t>
            </a:r>
          </a:p>
        </p:txBody>
      </p:sp>
      <p:pic>
        <p:nvPicPr>
          <p:cNvPr id="17417" name="Picture 9" descr="j0283622"/>
          <p:cNvPicPr>
            <a:picLocks noChangeAspect="1" noChangeArrowheads="1"/>
          </p:cNvPicPr>
          <p:nvPr/>
        </p:nvPicPr>
        <p:blipFill>
          <a:blip r:embed="rId3"/>
          <a:srcRect/>
          <a:stretch>
            <a:fillRect/>
          </a:stretch>
        </p:blipFill>
        <p:spPr bwMode="auto">
          <a:xfrm>
            <a:off x="457200" y="2362200"/>
            <a:ext cx="2209800" cy="1763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2" name="Shave and a Haircut"/>
                                        </p:tgtEl>
                                      </p:cMediaNode>
                                    </p:audio>
                                  </p:sub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strips(downLeft)">
                                      <p:cBhvr>
                                        <p:cTn id="11"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18437" name="WordArt 5"/>
          <p:cNvSpPr>
            <a:spLocks noChangeArrowheads="1" noChangeShapeType="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u="sng"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How do I draw a conclusion?</a:t>
            </a:r>
          </a:p>
        </p:txBody>
      </p:sp>
      <p:sp>
        <p:nvSpPr>
          <p:cNvPr id="18435" name="AutoShape 6"/>
          <p:cNvSpPr>
            <a:spLocks noChangeArrowheads="1"/>
          </p:cNvSpPr>
          <p:nvPr/>
        </p:nvSpPr>
        <p:spPr bwMode="auto">
          <a:xfrm>
            <a:off x="3048000" y="1905000"/>
            <a:ext cx="5638800" cy="3200400"/>
          </a:xfrm>
          <a:prstGeom prst="star32">
            <a:avLst>
              <a:gd name="adj" fmla="val 37500"/>
            </a:avLst>
          </a:prstGeom>
          <a:solidFill>
            <a:srgbClr val="FFFF99"/>
          </a:solidFill>
          <a:ln w="9525">
            <a:solidFill>
              <a:schemeClr val="tx1"/>
            </a:solidFill>
            <a:miter lim="800000"/>
            <a:headEnd/>
            <a:tailEnd/>
          </a:ln>
        </p:spPr>
        <p:txBody>
          <a:bodyPr wrap="none" anchor="ctr"/>
          <a:lstStyle/>
          <a:p>
            <a:endParaRPr lang="en-US"/>
          </a:p>
        </p:txBody>
      </p:sp>
      <p:sp>
        <p:nvSpPr>
          <p:cNvPr id="18436" name="Text Box 7"/>
          <p:cNvSpPr txBox="1">
            <a:spLocks noChangeArrowheads="1"/>
          </p:cNvSpPr>
          <p:nvPr/>
        </p:nvSpPr>
        <p:spPr bwMode="auto">
          <a:xfrm>
            <a:off x="4114800" y="3048000"/>
            <a:ext cx="3581400" cy="1200329"/>
          </a:xfrm>
          <a:prstGeom prst="rect">
            <a:avLst/>
          </a:prstGeom>
          <a:noFill/>
          <a:ln w="9525">
            <a:noFill/>
            <a:miter lim="800000"/>
            <a:headEnd/>
            <a:tailEnd/>
          </a:ln>
        </p:spPr>
        <p:txBody>
          <a:bodyPr>
            <a:spAutoFit/>
          </a:bodyPr>
          <a:lstStyle/>
          <a:p>
            <a:pPr>
              <a:spcBef>
                <a:spcPct val="50000"/>
              </a:spcBef>
            </a:pPr>
            <a:r>
              <a:rPr lang="en-US" u="sng" dirty="0"/>
              <a:t>You need to look back at your HYPOTHESIS and see if you were correct!</a:t>
            </a:r>
          </a:p>
        </p:txBody>
      </p:sp>
      <p:sp>
        <p:nvSpPr>
          <p:cNvPr id="2" name="Text Box 8"/>
          <p:cNvSpPr txBox="1">
            <a:spLocks noChangeArrowheads="1"/>
          </p:cNvSpPr>
          <p:nvPr/>
        </p:nvSpPr>
        <p:spPr bwMode="auto">
          <a:xfrm>
            <a:off x="304800" y="5181600"/>
            <a:ext cx="8382000" cy="1200150"/>
          </a:xfrm>
          <a:prstGeom prst="rect">
            <a:avLst/>
          </a:prstGeom>
          <a:noFill/>
          <a:ln w="9525">
            <a:solidFill>
              <a:schemeClr val="tx1"/>
            </a:solidFill>
            <a:miter lim="800000"/>
            <a:headEnd/>
            <a:tailEnd/>
          </a:ln>
        </p:spPr>
        <p:txBody>
          <a:bodyPr>
            <a:spAutoFit/>
          </a:bodyPr>
          <a:lstStyle/>
          <a:p>
            <a:pPr>
              <a:spcBef>
                <a:spcPct val="50000"/>
              </a:spcBef>
            </a:pPr>
            <a:r>
              <a:rPr lang="en-US" sz="1800"/>
              <a:t>Example:                                                                                                             Are your results what you predicted?                                                                Yes, I thought that metals would be the best conductors of electricity and the results of my experiment proved that this was true.</a:t>
            </a:r>
          </a:p>
        </p:txBody>
      </p:sp>
      <p:sp>
        <p:nvSpPr>
          <p:cNvPr id="18443" name="AutoShape 11"/>
          <p:cNvSpPr>
            <a:spLocks noChangeArrowheads="1"/>
          </p:cNvSpPr>
          <p:nvPr/>
        </p:nvSpPr>
        <p:spPr bwMode="auto">
          <a:xfrm>
            <a:off x="533400" y="2514600"/>
            <a:ext cx="2286000" cy="18288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en-US" sz="1800"/>
              <a:t>  Your hypothesis </a:t>
            </a:r>
          </a:p>
          <a:p>
            <a:pPr algn="ctr"/>
            <a:r>
              <a:rPr lang="en-US" sz="1800"/>
              <a:t>does not have to </a:t>
            </a:r>
          </a:p>
          <a:p>
            <a:pPr algn="ctr"/>
            <a:r>
              <a:rPr lang="en-US" sz="1800"/>
              <a:t>be correct!!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ppt_w</p:attrName>
                                        </p:attrNameLst>
                                      </p:cBhvr>
                                      <p:tavLst>
                                        <p:tav tm="0">
                                          <p:val>
                                            <p:fltVal val="0"/>
                                          </p:val>
                                        </p:tav>
                                        <p:tav tm="100000">
                                          <p:val>
                                            <p:strVal val="#ppt_w"/>
                                          </p:val>
                                        </p:tav>
                                      </p:tavLst>
                                    </p:anim>
                                    <p:anim calcmode="lin" valueType="num">
                                      <p:cBhvr>
                                        <p:cTn id="8" dur="1000" fill="hold"/>
                                        <p:tgtEl>
                                          <p:spTgt spid="18437"/>
                                        </p:tgtEl>
                                        <p:attrNameLst>
                                          <p:attrName>ppt_h</p:attrName>
                                        </p:attrNameLst>
                                      </p:cBhvr>
                                      <p:tavLst>
                                        <p:tav tm="0">
                                          <p:val>
                                            <p:fltVal val="0"/>
                                          </p:val>
                                        </p:tav>
                                        <p:tav tm="100000">
                                          <p:val>
                                            <p:strVal val="#ppt_h"/>
                                          </p:val>
                                        </p:tav>
                                      </p:tavLst>
                                    </p:anim>
                                    <p:anim calcmode="lin" valueType="num">
                                      <p:cBhvr>
                                        <p:cTn id="9" dur="1000" fill="hold"/>
                                        <p:tgtEl>
                                          <p:spTgt spid="184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8443"/>
                                        </p:tgtEl>
                                        <p:attrNameLst>
                                          <p:attrName>style.visibility</p:attrName>
                                        </p:attrNameLst>
                                      </p:cBhvr>
                                      <p:to>
                                        <p:strVal val="visible"/>
                                      </p:to>
                                    </p:set>
                                    <p:anim calcmode="lin" valueType="num">
                                      <p:cBhvr>
                                        <p:cTn id="15" dur="500" fill="hold"/>
                                        <p:tgtEl>
                                          <p:spTgt spid="18443"/>
                                        </p:tgtEl>
                                        <p:attrNameLst>
                                          <p:attrName>ppt_w</p:attrName>
                                        </p:attrNameLst>
                                      </p:cBhvr>
                                      <p:tavLst>
                                        <p:tav tm="0">
                                          <p:val>
                                            <p:strVal val="#ppt_w*0.05"/>
                                          </p:val>
                                        </p:tav>
                                        <p:tav tm="100000">
                                          <p:val>
                                            <p:strVal val="#ppt_w"/>
                                          </p:val>
                                        </p:tav>
                                      </p:tavLst>
                                    </p:anim>
                                    <p:anim calcmode="lin" valueType="num">
                                      <p:cBhvr>
                                        <p:cTn id="16" dur="500" fill="hold"/>
                                        <p:tgtEl>
                                          <p:spTgt spid="18443"/>
                                        </p:tgtEl>
                                        <p:attrNameLst>
                                          <p:attrName>ppt_h</p:attrName>
                                        </p:attrNameLst>
                                      </p:cBhvr>
                                      <p:tavLst>
                                        <p:tav tm="0">
                                          <p:val>
                                            <p:strVal val="#ppt_h"/>
                                          </p:val>
                                        </p:tav>
                                        <p:tav tm="100000">
                                          <p:val>
                                            <p:strVal val="#ppt_h"/>
                                          </p:val>
                                        </p:tav>
                                      </p:tavLst>
                                    </p:anim>
                                    <p:anim calcmode="lin" valueType="num">
                                      <p:cBhvr>
                                        <p:cTn id="17" dur="500" fill="hold"/>
                                        <p:tgtEl>
                                          <p:spTgt spid="18443"/>
                                        </p:tgtEl>
                                        <p:attrNameLst>
                                          <p:attrName>ppt_x</p:attrName>
                                        </p:attrNameLst>
                                      </p:cBhvr>
                                      <p:tavLst>
                                        <p:tav tm="0">
                                          <p:val>
                                            <p:strVal val="#ppt_x-.2"/>
                                          </p:val>
                                        </p:tav>
                                        <p:tav tm="100000">
                                          <p:val>
                                            <p:strVal val="#ppt_x"/>
                                          </p:val>
                                        </p:tav>
                                      </p:tavLst>
                                    </p:anim>
                                    <p:anim calcmode="lin" valueType="num">
                                      <p:cBhvr>
                                        <p:cTn id="18" dur="500" fill="hold"/>
                                        <p:tgtEl>
                                          <p:spTgt spid="18443"/>
                                        </p:tgtEl>
                                        <p:attrNameLst>
                                          <p:attrName>ppt_y</p:attrName>
                                        </p:attrNameLst>
                                      </p:cBhvr>
                                      <p:tavLst>
                                        <p:tav tm="0">
                                          <p:val>
                                            <p:strVal val="#ppt_y"/>
                                          </p:val>
                                        </p:tav>
                                        <p:tav tm="100000">
                                          <p:val>
                                            <p:strVal val="#ppt_y"/>
                                          </p:val>
                                        </p:tav>
                                      </p:tavLst>
                                    </p:anim>
                                    <p:animEffect transition="in" filter="fade">
                                      <p:cBhvr>
                                        <p:cTn id="19" dur="500"/>
                                        <p:tgtEl>
                                          <p:spTgt spid="18443"/>
                                        </p:tgtEl>
                                      </p:cBhvr>
                                    </p:animEffect>
                                  </p:childTnLst>
                                  <p:subTnLst>
                                    <p:audio>
                                      <p:cMediaNode>
                                        <p:cTn display="0" masterRel="sameClick">
                                          <p:stCondLst>
                                            <p:cond evt="begin" delay="0">
                                              <p:tn val="13"/>
                                            </p:cond>
                                          </p:stCondLst>
                                          <p:endCondLst>
                                            <p:cond evt="onStopAudio" delay="0">
                                              <p:tgtEl>
                                                <p:sldTgt/>
                                              </p:tgtEl>
                                            </p:cond>
                                          </p:endCondLst>
                                        </p:cTn>
                                        <p:tgtEl>
                                          <p:sndTgt r:embed="rId3" name="Wood Bon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WordArt 4"/>
          <p:cNvSpPr>
            <a:spLocks noChangeArrowheads="1" noChangeShapeType="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Explain why your hypothesis was correct or not.</a:t>
            </a:r>
          </a:p>
        </p:txBody>
      </p:sp>
      <p:sp>
        <p:nvSpPr>
          <p:cNvPr id="19458" name="AutoShape 5"/>
          <p:cNvSpPr>
            <a:spLocks noChangeArrowheads="1"/>
          </p:cNvSpPr>
          <p:nvPr/>
        </p:nvSpPr>
        <p:spPr bwMode="auto">
          <a:xfrm>
            <a:off x="381000" y="2057400"/>
            <a:ext cx="4876800" cy="3886200"/>
          </a:xfrm>
          <a:prstGeom prst="star8">
            <a:avLst>
              <a:gd name="adj" fmla="val 38250"/>
            </a:avLst>
          </a:prstGeom>
          <a:solidFill>
            <a:srgbClr val="FFCC99"/>
          </a:solidFill>
          <a:ln w="9525">
            <a:solidFill>
              <a:schemeClr val="tx1"/>
            </a:solidFill>
            <a:miter lim="800000"/>
            <a:headEnd/>
            <a:tailEnd/>
          </a:ln>
        </p:spPr>
        <p:txBody>
          <a:bodyPr wrap="none" anchor="ctr"/>
          <a:lstStyle/>
          <a:p>
            <a:endParaRPr lang="en-US"/>
          </a:p>
        </p:txBody>
      </p:sp>
      <p:sp>
        <p:nvSpPr>
          <p:cNvPr id="19459" name="Text Box 6"/>
          <p:cNvSpPr txBox="1">
            <a:spLocks noChangeArrowheads="1"/>
          </p:cNvSpPr>
          <p:nvPr/>
        </p:nvSpPr>
        <p:spPr bwMode="auto">
          <a:xfrm>
            <a:off x="1371600" y="2971800"/>
            <a:ext cx="2819400" cy="1938992"/>
          </a:xfrm>
          <a:prstGeom prst="rect">
            <a:avLst/>
          </a:prstGeom>
          <a:noFill/>
          <a:ln w="9525">
            <a:noFill/>
            <a:miter lim="800000"/>
            <a:headEnd/>
            <a:tailEnd/>
          </a:ln>
        </p:spPr>
        <p:txBody>
          <a:bodyPr>
            <a:spAutoFit/>
          </a:bodyPr>
          <a:lstStyle/>
          <a:p>
            <a:pPr algn="ctr">
              <a:spcBef>
                <a:spcPct val="50000"/>
              </a:spcBef>
            </a:pPr>
            <a:r>
              <a:rPr lang="en-US" u="sng" dirty="0"/>
              <a:t>You need to explain (give reasons why) your hypothesis was right or wrong.</a:t>
            </a:r>
          </a:p>
        </p:txBody>
      </p:sp>
      <p:sp>
        <p:nvSpPr>
          <p:cNvPr id="2" name="Text Box 7"/>
          <p:cNvSpPr txBox="1">
            <a:spLocks noChangeArrowheads="1"/>
          </p:cNvSpPr>
          <p:nvPr/>
        </p:nvSpPr>
        <p:spPr bwMode="auto">
          <a:xfrm>
            <a:off x="4953000" y="4648200"/>
            <a:ext cx="3657600" cy="1474788"/>
          </a:xfrm>
          <a:prstGeom prst="rect">
            <a:avLst/>
          </a:prstGeom>
          <a:noFill/>
          <a:ln w="9525">
            <a:solidFill>
              <a:schemeClr val="tx1"/>
            </a:solidFill>
            <a:miter lim="800000"/>
            <a:headEnd/>
            <a:tailEnd/>
          </a:ln>
        </p:spPr>
        <p:txBody>
          <a:bodyPr>
            <a:spAutoFit/>
          </a:bodyPr>
          <a:lstStyle/>
          <a:p>
            <a:pPr>
              <a:spcBef>
                <a:spcPct val="50000"/>
              </a:spcBef>
            </a:pPr>
            <a:r>
              <a:rPr lang="en-US" sz="1800"/>
              <a:t>Example:                                    All of the materials that were metal made the bulbs light.  All of the materials that weren</a:t>
            </a:r>
            <a:r>
              <a:rPr lang="ja-JP" altLang="en-US" sz="1800"/>
              <a:t>’</a:t>
            </a:r>
            <a:r>
              <a:rPr lang="en-US" altLang="ja-JP" sz="1800"/>
              <a:t>t metal did not, except for the pencil lead.</a:t>
            </a:r>
            <a:endParaRPr lang="en-US" sz="1800"/>
          </a:p>
        </p:txBody>
      </p:sp>
      <p:sp>
        <p:nvSpPr>
          <p:cNvPr id="19461"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pic>
        <p:nvPicPr>
          <p:cNvPr id="19465" name="Picture 9" descr="j0438580"/>
          <p:cNvPicPr>
            <a:picLocks noChangeAspect="1" noChangeArrowheads="1"/>
          </p:cNvPicPr>
          <p:nvPr/>
        </p:nvPicPr>
        <p:blipFill>
          <a:blip r:embed="rId3"/>
          <a:srcRect/>
          <a:stretch>
            <a:fillRect/>
          </a:stretch>
        </p:blipFill>
        <p:spPr bwMode="auto">
          <a:xfrm>
            <a:off x="5410200" y="2133600"/>
            <a:ext cx="3048000"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800" decel="100000"/>
                                        <p:tgtEl>
                                          <p:spTgt spid="19460"/>
                                        </p:tgtEl>
                                      </p:cBhvr>
                                    </p:animEffect>
                                    <p:anim calcmode="lin" valueType="num">
                                      <p:cBhvr>
                                        <p:cTn id="8" dur="800" decel="100000" fill="hold"/>
                                        <p:tgtEl>
                                          <p:spTgt spid="19460"/>
                                        </p:tgtEl>
                                        <p:attrNameLst>
                                          <p:attrName>style.rotation</p:attrName>
                                        </p:attrNameLst>
                                      </p:cBhvr>
                                      <p:tavLst>
                                        <p:tav tm="0">
                                          <p:val>
                                            <p:fltVal val="-90"/>
                                          </p:val>
                                        </p:tav>
                                        <p:tav tm="100000">
                                          <p:val>
                                            <p:fltVal val="0"/>
                                          </p:val>
                                        </p:tav>
                                      </p:tavLst>
                                    </p:anim>
                                    <p:anim calcmode="lin" valueType="num">
                                      <p:cBhvr>
                                        <p:cTn id="9" dur="800" decel="100000" fill="hold"/>
                                        <p:tgtEl>
                                          <p:spTgt spid="19460"/>
                                        </p:tgtEl>
                                        <p:attrNameLst>
                                          <p:attrName>ppt_x</p:attrName>
                                        </p:attrNameLst>
                                      </p:cBhvr>
                                      <p:tavLst>
                                        <p:tav tm="0">
                                          <p:val>
                                            <p:strVal val="#ppt_x+0.4"/>
                                          </p:val>
                                        </p:tav>
                                        <p:tav tm="100000">
                                          <p:val>
                                            <p:strVal val="#ppt_x-0.05"/>
                                          </p:val>
                                        </p:tav>
                                      </p:tavLst>
                                    </p:anim>
                                    <p:anim calcmode="lin" valueType="num">
                                      <p:cBhvr>
                                        <p:cTn id="10" dur="800" decel="100000" fill="hold"/>
                                        <p:tgtEl>
                                          <p:spTgt spid="1946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46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46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par>
                          <p:cTn id="13" fill="hold" nodeType="afterGroup">
                            <p:stCondLst>
                              <p:cond delay="1000"/>
                            </p:stCondLst>
                            <p:childTnLst>
                              <p:par>
                                <p:cTn id="14" presetID="52" presetClass="entr" presetSubtype="0" fill="hold" nodeType="afterEffect">
                                  <p:stCondLst>
                                    <p:cond delay="0"/>
                                  </p:stCondLst>
                                  <p:childTnLst>
                                    <p:set>
                                      <p:cBhvr>
                                        <p:cTn id="15" dur="1" fill="hold">
                                          <p:stCondLst>
                                            <p:cond delay="0"/>
                                          </p:stCondLst>
                                        </p:cTn>
                                        <p:tgtEl>
                                          <p:spTgt spid="19465"/>
                                        </p:tgtEl>
                                        <p:attrNameLst>
                                          <p:attrName>style.visibility</p:attrName>
                                        </p:attrNameLst>
                                      </p:cBhvr>
                                      <p:to>
                                        <p:strVal val="visible"/>
                                      </p:to>
                                    </p:set>
                                    <p:animScale>
                                      <p:cBhvr>
                                        <p:cTn id="16" dur="1000" decel="50000" fill="hold">
                                          <p:stCondLst>
                                            <p:cond delay="0"/>
                                          </p:stCondLst>
                                        </p:cTn>
                                        <p:tgtEl>
                                          <p:spTgt spid="194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9465"/>
                                        </p:tgtEl>
                                        <p:attrNameLst>
                                          <p:attrName>ppt_x</p:attrName>
                                          <p:attrName>ppt_y</p:attrName>
                                        </p:attrNameLst>
                                      </p:cBhvr>
                                    </p:animMotion>
                                    <p:animEffect transition="in" filter="fade">
                                      <p:cBhvr>
                                        <p:cTn id="18" dur="1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20485" name="WordArt 5"/>
          <p:cNvSpPr>
            <a:spLocks noChangeArrowheads="1" noChangeShapeType="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Repeat, repeat, repeat...</a:t>
            </a:r>
          </a:p>
        </p:txBody>
      </p:sp>
      <p:sp>
        <p:nvSpPr>
          <p:cNvPr id="20487" name="Rectangle 7"/>
          <p:cNvSpPr>
            <a:spLocks noGrp="1" noChangeArrowheads="1"/>
          </p:cNvSpPr>
          <p:nvPr>
            <p:ph type="title"/>
          </p:nvPr>
        </p:nvSpPr>
        <p:spPr>
          <a:xfrm>
            <a:off x="838200" y="3124200"/>
            <a:ext cx="3810000" cy="3048000"/>
          </a:xfrm>
          <a:noFill/>
        </p:spPr>
        <p:txBody>
          <a:bodyPr anchor="b"/>
          <a:lstStyle/>
          <a:p>
            <a:pPr algn="l" eaLnBrk="1" hangingPunct="1"/>
            <a:r>
              <a:rPr lang="en-US" sz="3600" u="sng" dirty="0" smtClean="0">
                <a:solidFill>
                  <a:schemeClr val="bg2"/>
                </a:solidFill>
              </a:rPr>
              <a:t>Once a scientist completes an experiment, they often repeat it to see if they get the same findings and results.</a:t>
            </a:r>
            <a:endParaRPr lang="en-US" u="sng" dirty="0" smtClean="0">
              <a:solidFill>
                <a:schemeClr val="folHlink"/>
              </a:solidFill>
            </a:endParaRPr>
          </a:p>
        </p:txBody>
      </p:sp>
      <p:sp>
        <p:nvSpPr>
          <p:cNvPr id="20484" name="Text Box 10"/>
          <p:cNvSpPr txBox="1">
            <a:spLocks noChangeArrowheads="1"/>
          </p:cNvSpPr>
          <p:nvPr/>
        </p:nvSpPr>
        <p:spPr bwMode="auto">
          <a:xfrm>
            <a:off x="5029200" y="2362200"/>
            <a:ext cx="3429000" cy="1474788"/>
          </a:xfrm>
          <a:prstGeom prst="rect">
            <a:avLst/>
          </a:prstGeom>
          <a:noFill/>
          <a:ln w="9525">
            <a:solidFill>
              <a:schemeClr val="tx1"/>
            </a:solidFill>
            <a:miter lim="800000"/>
            <a:headEnd/>
            <a:tailEnd/>
          </a:ln>
        </p:spPr>
        <p:txBody>
          <a:bodyPr>
            <a:spAutoFit/>
          </a:bodyPr>
          <a:lstStyle/>
          <a:p>
            <a:pPr algn="ctr">
              <a:spcBef>
                <a:spcPct val="50000"/>
              </a:spcBef>
            </a:pPr>
            <a:r>
              <a:rPr lang="en-US" sz="1800"/>
              <a:t>This is really what we call </a:t>
            </a:r>
            <a:r>
              <a:rPr lang="en-US" sz="1800">
                <a:solidFill>
                  <a:srgbClr val="FF0000"/>
                </a:solidFill>
              </a:rPr>
              <a:t>verification</a:t>
            </a:r>
            <a:r>
              <a:rPr lang="en-US" sz="1800"/>
              <a:t>, or checking things out to make sure everything is valid and will happen again and again.</a:t>
            </a:r>
          </a:p>
        </p:txBody>
      </p:sp>
      <p:pic>
        <p:nvPicPr>
          <p:cNvPr id="20491" name="Picture 11" descr="j0437185"/>
          <p:cNvPicPr>
            <a:picLocks noChangeAspect="1" noChangeArrowheads="1"/>
          </p:cNvPicPr>
          <p:nvPr/>
        </p:nvPicPr>
        <p:blipFill>
          <a:blip r:embed="rId4"/>
          <a:srcRect/>
          <a:stretch>
            <a:fillRect/>
          </a:stretch>
        </p:blipFill>
        <p:spPr bwMode="auto">
          <a:xfrm>
            <a:off x="5638800" y="4114800"/>
            <a:ext cx="2133600" cy="213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1000"/>
                                        <p:tgtEl>
                                          <p:spTgt spid="20485"/>
                                        </p:tgtEl>
                                      </p:cBhvr>
                                    </p:animEffect>
                                    <p:anim calcmode="lin" valueType="num">
                                      <p:cBhvr>
                                        <p:cTn id="8" dur="1000" fill="hold"/>
                                        <p:tgtEl>
                                          <p:spTgt spid="20485"/>
                                        </p:tgtEl>
                                        <p:attrNameLst>
                                          <p:attrName>ppt_x</p:attrName>
                                        </p:attrNameLst>
                                      </p:cBhvr>
                                      <p:tavLst>
                                        <p:tav tm="0">
                                          <p:val>
                                            <p:strVal val="#ppt_x"/>
                                          </p:val>
                                        </p:tav>
                                        <p:tav tm="100000">
                                          <p:val>
                                            <p:strVal val="#ppt_x"/>
                                          </p:val>
                                        </p:tav>
                                      </p:tavLst>
                                    </p:anim>
                                    <p:anim calcmode="lin" valueType="num">
                                      <p:cBhvr>
                                        <p:cTn id="9" dur="1000" fill="hold"/>
                                        <p:tgtEl>
                                          <p:spTgt spid="2048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apping"/>
                                        </p:tgtEl>
                                      </p:cMediaNode>
                                    </p:audio>
                                  </p:subTnLst>
                                </p:cTn>
                              </p:par>
                            </p:childTnLst>
                          </p:cTn>
                        </p:par>
                        <p:par>
                          <p:cTn id="10" fill="hold" nodeType="afterGroup">
                            <p:stCondLst>
                              <p:cond delay="1000"/>
                            </p:stCondLst>
                            <p:childTnLst>
                              <p:par>
                                <p:cTn id="11" presetID="21" presetClass="entr" presetSubtype="4" fill="hold" grpId="0" nodeType="after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wheel(4)">
                                      <p:cBhvr>
                                        <p:cTn id="13" dur="2000"/>
                                        <p:tgtEl>
                                          <p:spTgt spid="20487"/>
                                        </p:tgtEl>
                                      </p:cBhvr>
                                    </p:animEffect>
                                  </p:childTnLst>
                                  <p:subTnLst>
                                    <p:audio>
                                      <p:cMediaNode>
                                        <p:cTn display="0" masterRel="sameClick">
                                          <p:stCondLst>
                                            <p:cond evt="begin" delay="0">
                                              <p:tn val="11"/>
                                            </p:cond>
                                          </p:stCondLst>
                                          <p:endCondLst>
                                            <p:cond evt="onStopAudio" delay="0">
                                              <p:tgtEl>
                                                <p:sldTgt/>
                                              </p:tgtEl>
                                            </p:cond>
                                          </p:endCondLst>
                                        </p:cTn>
                                        <p:tgtEl>
                                          <p:sndTgt r:embed="rId3" name="Fly In"/>
                                        </p:tgtEl>
                                      </p:cMediaNode>
                                    </p:audio>
                                  </p:subTnLst>
                                </p:cTn>
                              </p:par>
                            </p:childTnLst>
                          </p:cTn>
                        </p:par>
                        <p:par>
                          <p:cTn id="14" fill="hold" nodeType="afterGroup">
                            <p:stCondLst>
                              <p:cond delay="3000"/>
                            </p:stCondLst>
                            <p:childTnLst>
                              <p:par>
                                <p:cTn id="15" presetID="53" presetClass="entr" presetSubtype="0" fill="hold" nodeType="afterEffect">
                                  <p:stCondLst>
                                    <p:cond delay="0"/>
                                  </p:stCondLst>
                                  <p:childTnLst>
                                    <p:set>
                                      <p:cBhvr>
                                        <p:cTn id="16" dur="1" fill="hold">
                                          <p:stCondLst>
                                            <p:cond delay="0"/>
                                          </p:stCondLst>
                                        </p:cTn>
                                        <p:tgtEl>
                                          <p:spTgt spid="20491"/>
                                        </p:tgtEl>
                                        <p:attrNameLst>
                                          <p:attrName>style.visibility</p:attrName>
                                        </p:attrNameLst>
                                      </p:cBhvr>
                                      <p:to>
                                        <p:strVal val="visible"/>
                                      </p:to>
                                    </p:set>
                                    <p:anim calcmode="lin" valueType="num">
                                      <p:cBhvr>
                                        <p:cTn id="17" dur="500" fill="hold"/>
                                        <p:tgtEl>
                                          <p:spTgt spid="20491"/>
                                        </p:tgtEl>
                                        <p:attrNameLst>
                                          <p:attrName>ppt_w</p:attrName>
                                        </p:attrNameLst>
                                      </p:cBhvr>
                                      <p:tavLst>
                                        <p:tav tm="0">
                                          <p:val>
                                            <p:fltVal val="0"/>
                                          </p:val>
                                        </p:tav>
                                        <p:tav tm="100000">
                                          <p:val>
                                            <p:strVal val="#ppt_w"/>
                                          </p:val>
                                        </p:tav>
                                      </p:tavLst>
                                    </p:anim>
                                    <p:anim calcmode="lin" valueType="num">
                                      <p:cBhvr>
                                        <p:cTn id="18" dur="500" fill="hold"/>
                                        <p:tgtEl>
                                          <p:spTgt spid="20491"/>
                                        </p:tgtEl>
                                        <p:attrNameLst>
                                          <p:attrName>ppt_h</p:attrName>
                                        </p:attrNameLst>
                                      </p:cBhvr>
                                      <p:tavLst>
                                        <p:tav tm="0">
                                          <p:val>
                                            <p:fltVal val="0"/>
                                          </p:val>
                                        </p:tav>
                                        <p:tav tm="100000">
                                          <p:val>
                                            <p:strVal val="#ppt_h"/>
                                          </p:val>
                                        </p:tav>
                                      </p:tavLst>
                                    </p:anim>
                                    <p:animEffect transition="in" filter="fade">
                                      <p:cBhvr>
                                        <p:cTn id="19"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AutoShape 7"/>
          <p:cNvSpPr>
            <a:spLocks noChangeArrowheads="1"/>
          </p:cNvSpPr>
          <p:nvPr/>
        </p:nvSpPr>
        <p:spPr bwMode="auto">
          <a:xfrm>
            <a:off x="3370911" y="0"/>
            <a:ext cx="5925489" cy="3462905"/>
          </a:xfrm>
          <a:prstGeom prst="cloudCallout">
            <a:avLst>
              <a:gd name="adj1" fmla="val -69097"/>
              <a:gd name="adj2" fmla="val 72727"/>
            </a:avLst>
          </a:prstGeom>
          <a:solidFill>
            <a:schemeClr val="accent1"/>
          </a:solidFill>
          <a:ln w="9525">
            <a:solidFill>
              <a:schemeClr val="tx1"/>
            </a:solidFill>
            <a:round/>
            <a:headEnd/>
            <a:tailEnd/>
          </a:ln>
        </p:spPr>
        <p:txBody>
          <a:bodyPr/>
          <a:lstStyle/>
          <a:p>
            <a:pPr algn="ctr" eaLnBrk="1" hangingPunct="1"/>
            <a:endParaRPr lang="en-US"/>
          </a:p>
        </p:txBody>
      </p:sp>
      <p:sp>
        <p:nvSpPr>
          <p:cNvPr id="4101" name="Text Box 5"/>
          <p:cNvSpPr txBox="1">
            <a:spLocks noChangeArrowheads="1"/>
          </p:cNvSpPr>
          <p:nvPr/>
        </p:nvSpPr>
        <p:spPr bwMode="auto">
          <a:xfrm>
            <a:off x="4495655" y="712614"/>
            <a:ext cx="4114800" cy="1920875"/>
          </a:xfrm>
          <a:prstGeom prst="rect">
            <a:avLst/>
          </a:prstGeom>
          <a:noFill/>
          <a:ln w="9525">
            <a:noFill/>
            <a:miter lim="800000"/>
            <a:headEnd/>
            <a:tailEnd/>
          </a:ln>
        </p:spPr>
        <p:txBody>
          <a:bodyPr>
            <a:spAutoFit/>
          </a:bodyPr>
          <a:lstStyle/>
          <a:p>
            <a:pPr eaLnBrk="1" hangingPunct="1">
              <a:spcBef>
                <a:spcPct val="50000"/>
              </a:spcBef>
            </a:pPr>
            <a:r>
              <a:rPr lang="en-GB" sz="4000" dirty="0">
                <a:latin typeface="Baby Kruffy" pitchFamily="2" charset="0"/>
              </a:rPr>
              <a:t>The Scientific Method?  </a:t>
            </a:r>
            <a:r>
              <a:rPr lang="en-GB" sz="4000" dirty="0">
                <a:latin typeface="Alba Super" pitchFamily="2" charset="0"/>
              </a:rPr>
              <a:t>What</a:t>
            </a:r>
            <a:r>
              <a:rPr lang="en-GB" altLang="en-US" sz="4000" dirty="0">
                <a:latin typeface="Alba Super" pitchFamily="2" charset="0"/>
              </a:rPr>
              <a:t>’</a:t>
            </a:r>
            <a:r>
              <a:rPr lang="en-GB" sz="4000" dirty="0">
                <a:latin typeface="Alba Super" pitchFamily="2" charset="0"/>
              </a:rPr>
              <a:t>s it all about?</a:t>
            </a:r>
          </a:p>
        </p:txBody>
      </p:sp>
      <p:pic>
        <p:nvPicPr>
          <p:cNvPr id="4108" name="Picture 12" descr="MCj01345490000[1]"/>
          <p:cNvPicPr>
            <a:picLocks noChangeAspect="1" noChangeArrowheads="1"/>
          </p:cNvPicPr>
          <p:nvPr/>
        </p:nvPicPr>
        <p:blipFill>
          <a:blip r:embed="rId4"/>
          <a:srcRect/>
          <a:stretch>
            <a:fillRect/>
          </a:stretch>
        </p:blipFill>
        <p:spPr bwMode="auto">
          <a:xfrm>
            <a:off x="381000" y="1828800"/>
            <a:ext cx="2327275" cy="4643438"/>
          </a:xfrm>
          <a:prstGeom prst="rect">
            <a:avLst/>
          </a:prstGeom>
          <a:noFill/>
          <a:ln w="9525">
            <a:noFill/>
            <a:miter lim="800000"/>
            <a:headEnd/>
            <a:tailEnd/>
          </a:ln>
        </p:spPr>
      </p:pic>
      <p:pic>
        <p:nvPicPr>
          <p:cNvPr id="4115" name="Picture 19" descr="MCBS01890_0000[1]"/>
          <p:cNvPicPr>
            <a:picLocks noChangeAspect="1" noChangeArrowheads="1"/>
          </p:cNvPicPr>
          <p:nvPr/>
        </p:nvPicPr>
        <p:blipFill>
          <a:blip r:embed="rId5"/>
          <a:srcRect/>
          <a:stretch>
            <a:fillRect/>
          </a:stretch>
        </p:blipFill>
        <p:spPr bwMode="auto">
          <a:xfrm rot="-9094111">
            <a:off x="457200" y="2057400"/>
            <a:ext cx="619125" cy="781050"/>
          </a:xfrm>
          <a:prstGeom prst="rect">
            <a:avLst/>
          </a:prstGeom>
          <a:noFill/>
          <a:ln w="9525">
            <a:noFill/>
            <a:miter lim="800000"/>
            <a:headEnd/>
            <a:tailEnd/>
          </a:ln>
        </p:spPr>
      </p:pic>
      <p:pic>
        <p:nvPicPr>
          <p:cNvPr id="4118" name="Picture 22" descr="MCBS01890_0000[1]"/>
          <p:cNvPicPr>
            <a:picLocks noChangeAspect="1" noChangeArrowheads="1"/>
          </p:cNvPicPr>
          <p:nvPr/>
        </p:nvPicPr>
        <p:blipFill>
          <a:blip r:embed="rId5"/>
          <a:srcRect/>
          <a:stretch>
            <a:fillRect/>
          </a:stretch>
        </p:blipFill>
        <p:spPr bwMode="auto">
          <a:xfrm rot="2044632">
            <a:off x="762000" y="381000"/>
            <a:ext cx="619125" cy="781050"/>
          </a:xfrm>
          <a:prstGeom prst="rect">
            <a:avLst/>
          </a:prstGeom>
          <a:noFill/>
          <a:ln w="9525">
            <a:noFill/>
            <a:miter lim="800000"/>
            <a:headEnd/>
            <a:tailEnd/>
          </a:ln>
        </p:spPr>
      </p:pic>
      <p:pic>
        <p:nvPicPr>
          <p:cNvPr id="4117" name="Picture 21" descr="MCBS01890_0000[1]"/>
          <p:cNvPicPr>
            <a:picLocks noChangeAspect="1" noChangeArrowheads="1"/>
          </p:cNvPicPr>
          <p:nvPr/>
        </p:nvPicPr>
        <p:blipFill>
          <a:blip r:embed="rId5"/>
          <a:srcRect/>
          <a:stretch>
            <a:fillRect/>
          </a:stretch>
        </p:blipFill>
        <p:spPr bwMode="auto">
          <a:xfrm rot="-1781231">
            <a:off x="2362200" y="457200"/>
            <a:ext cx="619125" cy="781050"/>
          </a:xfrm>
          <a:prstGeom prst="rect">
            <a:avLst/>
          </a:prstGeom>
          <a:noFill/>
          <a:ln w="9525">
            <a:noFill/>
            <a:miter lim="800000"/>
            <a:headEnd/>
            <a:tailEnd/>
          </a:ln>
        </p:spPr>
      </p:pic>
      <p:pic>
        <p:nvPicPr>
          <p:cNvPr id="4111" name="Picture 15" descr="MCBS01890_0000[1]"/>
          <p:cNvPicPr>
            <a:picLocks noChangeAspect="1" noChangeArrowheads="1"/>
          </p:cNvPicPr>
          <p:nvPr/>
        </p:nvPicPr>
        <p:blipFill>
          <a:blip r:embed="rId5"/>
          <a:srcRect/>
          <a:stretch>
            <a:fillRect/>
          </a:stretch>
        </p:blipFill>
        <p:spPr bwMode="auto">
          <a:xfrm rot="2064034">
            <a:off x="3048000" y="4191000"/>
            <a:ext cx="619125" cy="781050"/>
          </a:xfrm>
          <a:prstGeom prst="rect">
            <a:avLst/>
          </a:prstGeom>
          <a:noFill/>
          <a:ln w="9525">
            <a:noFill/>
            <a:miter lim="800000"/>
            <a:headEnd/>
            <a:tailEnd/>
          </a:ln>
        </p:spPr>
      </p:pic>
      <p:pic>
        <p:nvPicPr>
          <p:cNvPr id="4114" name="Picture 18" descr="MCBS01890_0000[1]"/>
          <p:cNvPicPr>
            <a:picLocks noChangeAspect="1" noChangeArrowheads="1"/>
          </p:cNvPicPr>
          <p:nvPr/>
        </p:nvPicPr>
        <p:blipFill>
          <a:blip r:embed="rId5"/>
          <a:srcRect/>
          <a:stretch>
            <a:fillRect/>
          </a:stretch>
        </p:blipFill>
        <p:spPr bwMode="auto">
          <a:xfrm rot="-2323951">
            <a:off x="4800600" y="3733800"/>
            <a:ext cx="619125" cy="781050"/>
          </a:xfrm>
          <a:prstGeom prst="rect">
            <a:avLst/>
          </a:prstGeom>
          <a:noFill/>
          <a:ln w="9525">
            <a:noFill/>
            <a:miter lim="800000"/>
            <a:headEnd/>
            <a:tailEnd/>
          </a:ln>
        </p:spPr>
      </p:pic>
      <p:pic>
        <p:nvPicPr>
          <p:cNvPr id="4120" name="Picture 24" descr="MCBS01890_0000[1]"/>
          <p:cNvPicPr>
            <a:picLocks noChangeAspect="1" noChangeArrowheads="1"/>
          </p:cNvPicPr>
          <p:nvPr/>
        </p:nvPicPr>
        <p:blipFill>
          <a:blip r:embed="rId5"/>
          <a:srcRect/>
          <a:stretch>
            <a:fillRect/>
          </a:stretch>
        </p:blipFill>
        <p:spPr bwMode="auto">
          <a:xfrm rot="-1637574">
            <a:off x="5086350" y="4879975"/>
            <a:ext cx="619125" cy="857250"/>
          </a:xfrm>
          <a:prstGeom prst="rect">
            <a:avLst/>
          </a:prstGeom>
          <a:noFill/>
          <a:ln w="9525">
            <a:noFill/>
            <a:miter lim="800000"/>
            <a:headEnd/>
            <a:tailEnd/>
          </a:ln>
        </p:spPr>
      </p:pic>
      <p:pic>
        <p:nvPicPr>
          <p:cNvPr id="4113" name="Picture 17" descr="MCBS01890_0000[1]"/>
          <p:cNvPicPr>
            <a:picLocks noChangeAspect="1" noChangeArrowheads="1"/>
          </p:cNvPicPr>
          <p:nvPr/>
        </p:nvPicPr>
        <p:blipFill>
          <a:blip r:embed="rId5"/>
          <a:srcRect/>
          <a:stretch>
            <a:fillRect/>
          </a:stretch>
        </p:blipFill>
        <p:spPr bwMode="auto">
          <a:xfrm rot="10379437">
            <a:off x="6705600" y="3429000"/>
            <a:ext cx="619125" cy="781050"/>
          </a:xfrm>
          <a:prstGeom prst="rect">
            <a:avLst/>
          </a:prstGeom>
          <a:noFill/>
          <a:ln w="9525">
            <a:noFill/>
            <a:miter lim="800000"/>
            <a:headEnd/>
            <a:tailEnd/>
          </a:ln>
        </p:spPr>
      </p:pic>
      <p:sp>
        <p:nvSpPr>
          <p:cNvPr id="3083"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pic>
        <p:nvPicPr>
          <p:cNvPr id="4112" name="Picture 16" descr="MCBS01890_0000[1]"/>
          <p:cNvPicPr>
            <a:picLocks noChangeAspect="1" noChangeArrowheads="1"/>
          </p:cNvPicPr>
          <p:nvPr/>
        </p:nvPicPr>
        <p:blipFill>
          <a:blip r:embed="rId5"/>
          <a:srcRect/>
          <a:stretch>
            <a:fillRect/>
          </a:stretch>
        </p:blipFill>
        <p:spPr bwMode="auto">
          <a:xfrm rot="2293363">
            <a:off x="6248400" y="4876800"/>
            <a:ext cx="619125" cy="781050"/>
          </a:xfrm>
          <a:prstGeom prst="rect">
            <a:avLst/>
          </a:prstGeom>
          <a:noFill/>
          <a:ln w="9525">
            <a:noFill/>
            <a:miter lim="800000"/>
            <a:headEnd/>
            <a:tailEnd/>
          </a:ln>
        </p:spPr>
      </p:pic>
      <p:pic>
        <p:nvPicPr>
          <p:cNvPr id="4110" name="Picture 14" descr="MCBS01890_0000[1]"/>
          <p:cNvPicPr>
            <a:picLocks noChangeAspect="1" noChangeArrowheads="1"/>
          </p:cNvPicPr>
          <p:nvPr/>
        </p:nvPicPr>
        <p:blipFill>
          <a:blip r:embed="rId5"/>
          <a:srcRect/>
          <a:stretch>
            <a:fillRect/>
          </a:stretch>
        </p:blipFill>
        <p:spPr bwMode="auto">
          <a:xfrm rot="-4598387">
            <a:off x="7700962" y="4872038"/>
            <a:ext cx="619125" cy="781050"/>
          </a:xfrm>
          <a:prstGeom prst="rect">
            <a:avLst/>
          </a:prstGeom>
          <a:noFill/>
          <a:ln w="9525">
            <a:noFill/>
            <a:miter lim="800000"/>
            <a:headEnd/>
            <a:tailEnd/>
          </a:ln>
        </p:spPr>
      </p:pic>
      <p:pic>
        <p:nvPicPr>
          <p:cNvPr id="4116" name="Picture 20" descr="MCBS01890_0000[1]"/>
          <p:cNvPicPr>
            <a:picLocks noChangeAspect="1" noChangeArrowheads="1"/>
          </p:cNvPicPr>
          <p:nvPr/>
        </p:nvPicPr>
        <p:blipFill>
          <a:blip r:embed="rId5"/>
          <a:srcRect/>
          <a:stretch>
            <a:fillRect/>
          </a:stretch>
        </p:blipFill>
        <p:spPr bwMode="auto">
          <a:xfrm rot="1606382">
            <a:off x="7848600" y="3124200"/>
            <a:ext cx="619125" cy="78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ox(in)">
                                      <p:cBhvr>
                                        <p:cTn id="7" dur="1000"/>
                                        <p:tgtEl>
                                          <p:spTgt spid="4103"/>
                                        </p:tgtEl>
                                      </p:cBhvr>
                                    </p:animEffect>
                                  </p:childTnLst>
                                  <p:subTnLst>
                                    <p:audio>
                                      <p:cMediaNode>
                                        <p:cTn display="0" masterRel="sameClick">
                                          <p:stCondLst>
                                            <p:cond evt="begin" delay="0">
                                              <p:tn val="5"/>
                                            </p:cond>
                                          </p:stCondLst>
                                          <p:endCondLst>
                                            <p:cond evt="onStopAudio" delay="0">
                                              <p:tgtEl>
                                                <p:sldTgt/>
                                              </p:tgtEl>
                                            </p:cond>
                                          </p:endCondLst>
                                        </p:cTn>
                                        <p:tgtEl>
                                          <p:sndTgt r:embed="rId2" name="Fly In"/>
                                        </p:tgtEl>
                                      </p:cMediaNode>
                                    </p:audio>
                                  </p:sub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checkerboard(across)">
                                      <p:cBhvr>
                                        <p:cTn id="11" dur="2000"/>
                                        <p:tgtEl>
                                          <p:spTgt spid="4101"/>
                                        </p:tgtEl>
                                      </p:cBhvr>
                                    </p:animEffect>
                                  </p:childTnLst>
                                </p:cTn>
                              </p:par>
                            </p:childTnLst>
                          </p:cTn>
                        </p:par>
                        <p:par>
                          <p:cTn id="12" fill="hold" nodeType="afterGroup">
                            <p:stCondLst>
                              <p:cond delay="3000"/>
                            </p:stCondLst>
                            <p:childTnLst>
                              <p:par>
                                <p:cTn id="13" presetID="2" presetClass="entr" presetSubtype="4" fill="hold" nodeType="afterEffect">
                                  <p:stCondLst>
                                    <p:cond delay="0"/>
                                  </p:stCondLst>
                                  <p:childTnLst>
                                    <p:set>
                                      <p:cBhvr>
                                        <p:cTn id="14" dur="1" fill="hold">
                                          <p:stCondLst>
                                            <p:cond delay="0"/>
                                          </p:stCondLst>
                                        </p:cTn>
                                        <p:tgtEl>
                                          <p:spTgt spid="4108"/>
                                        </p:tgtEl>
                                        <p:attrNameLst>
                                          <p:attrName>style.visibility</p:attrName>
                                        </p:attrNameLst>
                                      </p:cBhvr>
                                      <p:to>
                                        <p:strVal val="visible"/>
                                      </p:to>
                                    </p:set>
                                    <p:anim calcmode="lin" valueType="num">
                                      <p:cBhvr additive="base">
                                        <p:cTn id="15" dur="2000" fill="hold"/>
                                        <p:tgtEl>
                                          <p:spTgt spid="4108"/>
                                        </p:tgtEl>
                                        <p:attrNameLst>
                                          <p:attrName>ppt_x</p:attrName>
                                        </p:attrNameLst>
                                      </p:cBhvr>
                                      <p:tavLst>
                                        <p:tav tm="0">
                                          <p:val>
                                            <p:strVal val="#ppt_x"/>
                                          </p:val>
                                        </p:tav>
                                        <p:tav tm="100000">
                                          <p:val>
                                            <p:strVal val="#ppt_x"/>
                                          </p:val>
                                        </p:tav>
                                      </p:tavLst>
                                    </p:anim>
                                    <p:anim calcmode="lin" valueType="num">
                                      <p:cBhvr additive="base">
                                        <p:cTn id="16" dur="2000" fill="hold"/>
                                        <p:tgtEl>
                                          <p:spTgt spid="41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Fly Out"/>
                                        </p:tgtEl>
                                      </p:cMediaNode>
                                    </p:audio>
                                  </p:subTnLst>
                                </p:cTn>
                              </p:par>
                            </p:childTnLst>
                          </p:cTn>
                        </p:par>
                        <p:par>
                          <p:cTn id="17" fill="hold" nodeType="afterGroup">
                            <p:stCondLst>
                              <p:cond delay="5000"/>
                            </p:stCondLst>
                            <p:childTnLst>
                              <p:par>
                                <p:cTn id="18" presetID="2" presetClass="entr" presetSubtype="8" fill="hold" nodeType="afterEffect">
                                  <p:stCondLst>
                                    <p:cond delay="0"/>
                                  </p:stCondLst>
                                  <p:childTnLst>
                                    <p:set>
                                      <p:cBhvr>
                                        <p:cTn id="19" dur="1" fill="hold">
                                          <p:stCondLst>
                                            <p:cond delay="0"/>
                                          </p:stCondLst>
                                        </p:cTn>
                                        <p:tgtEl>
                                          <p:spTgt spid="4115"/>
                                        </p:tgtEl>
                                        <p:attrNameLst>
                                          <p:attrName>style.visibility</p:attrName>
                                        </p:attrNameLst>
                                      </p:cBhvr>
                                      <p:to>
                                        <p:strVal val="visible"/>
                                      </p:to>
                                    </p:set>
                                    <p:anim calcmode="lin" valueType="num">
                                      <p:cBhvr additive="base">
                                        <p:cTn id="20" dur="500" fill="hold"/>
                                        <p:tgtEl>
                                          <p:spTgt spid="4115"/>
                                        </p:tgtEl>
                                        <p:attrNameLst>
                                          <p:attrName>ppt_x</p:attrName>
                                        </p:attrNameLst>
                                      </p:cBhvr>
                                      <p:tavLst>
                                        <p:tav tm="0">
                                          <p:val>
                                            <p:strVal val="0-#ppt_w/2"/>
                                          </p:val>
                                        </p:tav>
                                        <p:tav tm="100000">
                                          <p:val>
                                            <p:strVal val="#ppt_x"/>
                                          </p:val>
                                        </p:tav>
                                      </p:tavLst>
                                    </p:anim>
                                    <p:anim calcmode="lin" valueType="num">
                                      <p:cBhvr additive="base">
                                        <p:cTn id="21" dur="500" fill="hold"/>
                                        <p:tgtEl>
                                          <p:spTgt spid="411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500"/>
                            </p:stCondLst>
                            <p:childTnLst>
                              <p:par>
                                <p:cTn id="23" presetID="55" presetClass="entr" presetSubtype="0" fill="hold" nodeType="afterEffect">
                                  <p:stCondLst>
                                    <p:cond delay="0"/>
                                  </p:stCondLst>
                                  <p:childTnLst>
                                    <p:set>
                                      <p:cBhvr>
                                        <p:cTn id="24" dur="1" fill="hold">
                                          <p:stCondLst>
                                            <p:cond delay="0"/>
                                          </p:stCondLst>
                                        </p:cTn>
                                        <p:tgtEl>
                                          <p:spTgt spid="4118"/>
                                        </p:tgtEl>
                                        <p:attrNameLst>
                                          <p:attrName>style.visibility</p:attrName>
                                        </p:attrNameLst>
                                      </p:cBhvr>
                                      <p:to>
                                        <p:strVal val="visible"/>
                                      </p:to>
                                    </p:set>
                                    <p:anim calcmode="lin" valueType="num">
                                      <p:cBhvr>
                                        <p:cTn id="25" dur="500" fill="hold"/>
                                        <p:tgtEl>
                                          <p:spTgt spid="4118"/>
                                        </p:tgtEl>
                                        <p:attrNameLst>
                                          <p:attrName>ppt_w</p:attrName>
                                        </p:attrNameLst>
                                      </p:cBhvr>
                                      <p:tavLst>
                                        <p:tav tm="0">
                                          <p:val>
                                            <p:strVal val="#ppt_w*0.70"/>
                                          </p:val>
                                        </p:tav>
                                        <p:tav tm="100000">
                                          <p:val>
                                            <p:strVal val="#ppt_w"/>
                                          </p:val>
                                        </p:tav>
                                      </p:tavLst>
                                    </p:anim>
                                    <p:anim calcmode="lin" valueType="num">
                                      <p:cBhvr>
                                        <p:cTn id="26" dur="500" fill="hold"/>
                                        <p:tgtEl>
                                          <p:spTgt spid="4118"/>
                                        </p:tgtEl>
                                        <p:attrNameLst>
                                          <p:attrName>ppt_h</p:attrName>
                                        </p:attrNameLst>
                                      </p:cBhvr>
                                      <p:tavLst>
                                        <p:tav tm="0">
                                          <p:val>
                                            <p:strVal val="#ppt_h"/>
                                          </p:val>
                                        </p:tav>
                                        <p:tav tm="100000">
                                          <p:val>
                                            <p:strVal val="#ppt_h"/>
                                          </p:val>
                                        </p:tav>
                                      </p:tavLst>
                                    </p:anim>
                                    <p:animEffect transition="in" filter="fade">
                                      <p:cBhvr>
                                        <p:cTn id="27" dur="500"/>
                                        <p:tgtEl>
                                          <p:spTgt spid="4118"/>
                                        </p:tgtEl>
                                      </p:cBhvr>
                                    </p:animEffect>
                                  </p:childTnLst>
                                </p:cTn>
                              </p:par>
                            </p:childTnLst>
                          </p:cTn>
                        </p:par>
                        <p:par>
                          <p:cTn id="28" fill="hold" nodeType="afterGroup">
                            <p:stCondLst>
                              <p:cond delay="6000"/>
                            </p:stCondLst>
                            <p:childTnLst>
                              <p:par>
                                <p:cTn id="29" presetID="53" presetClass="entr" presetSubtype="0" fill="hold" nodeType="afterEffect">
                                  <p:stCondLst>
                                    <p:cond delay="0"/>
                                  </p:stCondLst>
                                  <p:childTnLst>
                                    <p:set>
                                      <p:cBhvr>
                                        <p:cTn id="30" dur="1" fill="hold">
                                          <p:stCondLst>
                                            <p:cond delay="0"/>
                                          </p:stCondLst>
                                        </p:cTn>
                                        <p:tgtEl>
                                          <p:spTgt spid="4117"/>
                                        </p:tgtEl>
                                        <p:attrNameLst>
                                          <p:attrName>style.visibility</p:attrName>
                                        </p:attrNameLst>
                                      </p:cBhvr>
                                      <p:to>
                                        <p:strVal val="visible"/>
                                      </p:to>
                                    </p:set>
                                    <p:anim calcmode="lin" valueType="num">
                                      <p:cBhvr>
                                        <p:cTn id="31" dur="500" fill="hold"/>
                                        <p:tgtEl>
                                          <p:spTgt spid="4117"/>
                                        </p:tgtEl>
                                        <p:attrNameLst>
                                          <p:attrName>ppt_w</p:attrName>
                                        </p:attrNameLst>
                                      </p:cBhvr>
                                      <p:tavLst>
                                        <p:tav tm="0">
                                          <p:val>
                                            <p:fltVal val="0"/>
                                          </p:val>
                                        </p:tav>
                                        <p:tav tm="100000">
                                          <p:val>
                                            <p:strVal val="#ppt_w"/>
                                          </p:val>
                                        </p:tav>
                                      </p:tavLst>
                                    </p:anim>
                                    <p:anim calcmode="lin" valueType="num">
                                      <p:cBhvr>
                                        <p:cTn id="32" dur="500" fill="hold"/>
                                        <p:tgtEl>
                                          <p:spTgt spid="4117"/>
                                        </p:tgtEl>
                                        <p:attrNameLst>
                                          <p:attrName>ppt_h</p:attrName>
                                        </p:attrNameLst>
                                      </p:cBhvr>
                                      <p:tavLst>
                                        <p:tav tm="0">
                                          <p:val>
                                            <p:fltVal val="0"/>
                                          </p:val>
                                        </p:tav>
                                        <p:tav tm="100000">
                                          <p:val>
                                            <p:strVal val="#ppt_h"/>
                                          </p:val>
                                        </p:tav>
                                      </p:tavLst>
                                    </p:anim>
                                    <p:animEffect transition="in" filter="fade">
                                      <p:cBhvr>
                                        <p:cTn id="33" dur="500"/>
                                        <p:tgtEl>
                                          <p:spTgt spid="4117"/>
                                        </p:tgtEl>
                                      </p:cBhvr>
                                    </p:animEffect>
                                  </p:childTnLst>
                                </p:cTn>
                              </p:par>
                            </p:childTnLst>
                          </p:cTn>
                        </p:par>
                        <p:par>
                          <p:cTn id="34" fill="hold" nodeType="afterGroup">
                            <p:stCondLst>
                              <p:cond delay="6500"/>
                            </p:stCondLst>
                            <p:childTnLst>
                              <p:par>
                                <p:cTn id="35" presetID="21" presetClass="entr" presetSubtype="8" fill="hold" nodeType="afterEffect">
                                  <p:stCondLst>
                                    <p:cond delay="0"/>
                                  </p:stCondLst>
                                  <p:childTnLst>
                                    <p:set>
                                      <p:cBhvr>
                                        <p:cTn id="36" dur="1" fill="hold">
                                          <p:stCondLst>
                                            <p:cond delay="0"/>
                                          </p:stCondLst>
                                        </p:cTn>
                                        <p:tgtEl>
                                          <p:spTgt spid="4111"/>
                                        </p:tgtEl>
                                        <p:attrNameLst>
                                          <p:attrName>style.visibility</p:attrName>
                                        </p:attrNameLst>
                                      </p:cBhvr>
                                      <p:to>
                                        <p:strVal val="visible"/>
                                      </p:to>
                                    </p:set>
                                    <p:animEffect transition="in" filter="wheel(8)">
                                      <p:cBhvr>
                                        <p:cTn id="37" dur="500"/>
                                        <p:tgtEl>
                                          <p:spTgt spid="4111"/>
                                        </p:tgtEl>
                                      </p:cBhvr>
                                    </p:animEffect>
                                  </p:childTnLst>
                                </p:cTn>
                              </p:par>
                            </p:childTnLst>
                          </p:cTn>
                        </p:par>
                        <p:par>
                          <p:cTn id="38" fill="hold" nodeType="afterGroup">
                            <p:stCondLst>
                              <p:cond delay="7000"/>
                            </p:stCondLst>
                            <p:childTnLst>
                              <p:par>
                                <p:cTn id="39" presetID="4" presetClass="entr" presetSubtype="16" fill="hold" nodeType="afterEffect">
                                  <p:stCondLst>
                                    <p:cond delay="0"/>
                                  </p:stCondLst>
                                  <p:childTnLst>
                                    <p:set>
                                      <p:cBhvr>
                                        <p:cTn id="40" dur="1" fill="hold">
                                          <p:stCondLst>
                                            <p:cond delay="0"/>
                                          </p:stCondLst>
                                        </p:cTn>
                                        <p:tgtEl>
                                          <p:spTgt spid="4114"/>
                                        </p:tgtEl>
                                        <p:attrNameLst>
                                          <p:attrName>style.visibility</p:attrName>
                                        </p:attrNameLst>
                                      </p:cBhvr>
                                      <p:to>
                                        <p:strVal val="visible"/>
                                      </p:to>
                                    </p:set>
                                    <p:animEffect transition="in" filter="box(in)">
                                      <p:cBhvr>
                                        <p:cTn id="41" dur="500"/>
                                        <p:tgtEl>
                                          <p:spTgt spid="4114"/>
                                        </p:tgtEl>
                                      </p:cBhvr>
                                    </p:animEffect>
                                  </p:childTnLst>
                                </p:cTn>
                              </p:par>
                            </p:childTnLst>
                          </p:cTn>
                        </p:par>
                        <p:par>
                          <p:cTn id="42" fill="hold" nodeType="afterGroup">
                            <p:stCondLst>
                              <p:cond delay="7500"/>
                            </p:stCondLst>
                            <p:childTnLst>
                              <p:par>
                                <p:cTn id="43" presetID="8" presetClass="entr" presetSubtype="16" fill="hold" nodeType="afterEffect">
                                  <p:stCondLst>
                                    <p:cond delay="0"/>
                                  </p:stCondLst>
                                  <p:childTnLst>
                                    <p:set>
                                      <p:cBhvr>
                                        <p:cTn id="44" dur="1" fill="hold">
                                          <p:stCondLst>
                                            <p:cond delay="0"/>
                                          </p:stCondLst>
                                        </p:cTn>
                                        <p:tgtEl>
                                          <p:spTgt spid="4120"/>
                                        </p:tgtEl>
                                        <p:attrNameLst>
                                          <p:attrName>style.visibility</p:attrName>
                                        </p:attrNameLst>
                                      </p:cBhvr>
                                      <p:to>
                                        <p:strVal val="visible"/>
                                      </p:to>
                                    </p:set>
                                    <p:animEffect transition="in" filter="diamond(in)">
                                      <p:cBhvr>
                                        <p:cTn id="45" dur="500"/>
                                        <p:tgtEl>
                                          <p:spTgt spid="4120"/>
                                        </p:tgtEl>
                                      </p:cBhvr>
                                    </p:animEffect>
                                  </p:childTnLst>
                                </p:cTn>
                              </p:par>
                              <p:par>
                                <p:cTn id="46" presetID="53" presetClass="entr" presetSubtype="0" fill="hold" nodeType="withEffect">
                                  <p:stCondLst>
                                    <p:cond delay="0"/>
                                  </p:stCondLst>
                                  <p:childTnLst>
                                    <p:set>
                                      <p:cBhvr>
                                        <p:cTn id="47" dur="1" fill="hold">
                                          <p:stCondLst>
                                            <p:cond delay="0"/>
                                          </p:stCondLst>
                                        </p:cTn>
                                        <p:tgtEl>
                                          <p:spTgt spid="4113"/>
                                        </p:tgtEl>
                                        <p:attrNameLst>
                                          <p:attrName>style.visibility</p:attrName>
                                        </p:attrNameLst>
                                      </p:cBhvr>
                                      <p:to>
                                        <p:strVal val="visible"/>
                                      </p:to>
                                    </p:set>
                                    <p:anim calcmode="lin" valueType="num">
                                      <p:cBhvr>
                                        <p:cTn id="48" dur="500" fill="hold"/>
                                        <p:tgtEl>
                                          <p:spTgt spid="4113"/>
                                        </p:tgtEl>
                                        <p:attrNameLst>
                                          <p:attrName>ppt_w</p:attrName>
                                        </p:attrNameLst>
                                      </p:cBhvr>
                                      <p:tavLst>
                                        <p:tav tm="0">
                                          <p:val>
                                            <p:fltVal val="0"/>
                                          </p:val>
                                        </p:tav>
                                        <p:tav tm="100000">
                                          <p:val>
                                            <p:strVal val="#ppt_w"/>
                                          </p:val>
                                        </p:tav>
                                      </p:tavLst>
                                    </p:anim>
                                    <p:anim calcmode="lin" valueType="num">
                                      <p:cBhvr>
                                        <p:cTn id="49" dur="500" fill="hold"/>
                                        <p:tgtEl>
                                          <p:spTgt spid="4113"/>
                                        </p:tgtEl>
                                        <p:attrNameLst>
                                          <p:attrName>ppt_h</p:attrName>
                                        </p:attrNameLst>
                                      </p:cBhvr>
                                      <p:tavLst>
                                        <p:tav tm="0">
                                          <p:val>
                                            <p:fltVal val="0"/>
                                          </p:val>
                                        </p:tav>
                                        <p:tav tm="100000">
                                          <p:val>
                                            <p:strVal val="#ppt_h"/>
                                          </p:val>
                                        </p:tav>
                                      </p:tavLst>
                                    </p:anim>
                                    <p:animEffect transition="in" filter="fade">
                                      <p:cBhvr>
                                        <p:cTn id="50" dur="500"/>
                                        <p:tgtEl>
                                          <p:spTgt spid="4113"/>
                                        </p:tgtEl>
                                      </p:cBhvr>
                                    </p:animEffect>
                                  </p:childTnLst>
                                </p:cTn>
                              </p:par>
                              <p:par>
                                <p:cTn id="51" presetID="2" presetClass="entr" presetSubtype="3" fill="hold" nodeType="withEffect">
                                  <p:stCondLst>
                                    <p:cond delay="0"/>
                                  </p:stCondLst>
                                  <p:childTnLst>
                                    <p:set>
                                      <p:cBhvr>
                                        <p:cTn id="52" dur="1" fill="hold">
                                          <p:stCondLst>
                                            <p:cond delay="0"/>
                                          </p:stCondLst>
                                        </p:cTn>
                                        <p:tgtEl>
                                          <p:spTgt spid="4112"/>
                                        </p:tgtEl>
                                        <p:attrNameLst>
                                          <p:attrName>style.visibility</p:attrName>
                                        </p:attrNameLst>
                                      </p:cBhvr>
                                      <p:to>
                                        <p:strVal val="visible"/>
                                      </p:to>
                                    </p:set>
                                    <p:anim calcmode="lin" valueType="num">
                                      <p:cBhvr additive="base">
                                        <p:cTn id="53" dur="500" fill="hold"/>
                                        <p:tgtEl>
                                          <p:spTgt spid="4112"/>
                                        </p:tgtEl>
                                        <p:attrNameLst>
                                          <p:attrName>ppt_x</p:attrName>
                                        </p:attrNameLst>
                                      </p:cBhvr>
                                      <p:tavLst>
                                        <p:tav tm="0">
                                          <p:val>
                                            <p:strVal val="1+#ppt_w/2"/>
                                          </p:val>
                                        </p:tav>
                                        <p:tav tm="100000">
                                          <p:val>
                                            <p:strVal val="#ppt_x"/>
                                          </p:val>
                                        </p:tav>
                                      </p:tavLst>
                                    </p:anim>
                                    <p:anim calcmode="lin" valueType="num">
                                      <p:cBhvr additive="base">
                                        <p:cTn id="54" dur="500" fill="hold"/>
                                        <p:tgtEl>
                                          <p:spTgt spid="4112"/>
                                        </p:tgtEl>
                                        <p:attrNameLst>
                                          <p:attrName>ppt_y</p:attrName>
                                        </p:attrNameLst>
                                      </p:cBhvr>
                                      <p:tavLst>
                                        <p:tav tm="0">
                                          <p:val>
                                            <p:strVal val="0-#ppt_h/2"/>
                                          </p:val>
                                        </p:tav>
                                        <p:tav tm="100000">
                                          <p:val>
                                            <p:strVal val="#ppt_y"/>
                                          </p:val>
                                        </p:tav>
                                      </p:tavLst>
                                    </p:anim>
                                  </p:childTnLst>
                                </p:cTn>
                              </p:par>
                              <p:par>
                                <p:cTn id="55" presetID="55" presetClass="entr" presetSubtype="0" fill="hold" nodeType="withEffect">
                                  <p:stCondLst>
                                    <p:cond delay="0"/>
                                  </p:stCondLst>
                                  <p:childTnLst>
                                    <p:set>
                                      <p:cBhvr>
                                        <p:cTn id="56" dur="1" fill="hold">
                                          <p:stCondLst>
                                            <p:cond delay="0"/>
                                          </p:stCondLst>
                                        </p:cTn>
                                        <p:tgtEl>
                                          <p:spTgt spid="4110"/>
                                        </p:tgtEl>
                                        <p:attrNameLst>
                                          <p:attrName>style.visibility</p:attrName>
                                        </p:attrNameLst>
                                      </p:cBhvr>
                                      <p:to>
                                        <p:strVal val="visible"/>
                                      </p:to>
                                    </p:set>
                                    <p:anim calcmode="lin" valueType="num">
                                      <p:cBhvr>
                                        <p:cTn id="57" dur="500" fill="hold"/>
                                        <p:tgtEl>
                                          <p:spTgt spid="4110"/>
                                        </p:tgtEl>
                                        <p:attrNameLst>
                                          <p:attrName>ppt_w</p:attrName>
                                        </p:attrNameLst>
                                      </p:cBhvr>
                                      <p:tavLst>
                                        <p:tav tm="0">
                                          <p:val>
                                            <p:strVal val="#ppt_w*0.70"/>
                                          </p:val>
                                        </p:tav>
                                        <p:tav tm="100000">
                                          <p:val>
                                            <p:strVal val="#ppt_w"/>
                                          </p:val>
                                        </p:tav>
                                      </p:tavLst>
                                    </p:anim>
                                    <p:anim calcmode="lin" valueType="num">
                                      <p:cBhvr>
                                        <p:cTn id="58" dur="500" fill="hold"/>
                                        <p:tgtEl>
                                          <p:spTgt spid="4110"/>
                                        </p:tgtEl>
                                        <p:attrNameLst>
                                          <p:attrName>ppt_h</p:attrName>
                                        </p:attrNameLst>
                                      </p:cBhvr>
                                      <p:tavLst>
                                        <p:tav tm="0">
                                          <p:val>
                                            <p:strVal val="#ppt_h"/>
                                          </p:val>
                                        </p:tav>
                                        <p:tav tm="100000">
                                          <p:val>
                                            <p:strVal val="#ppt_h"/>
                                          </p:val>
                                        </p:tav>
                                      </p:tavLst>
                                    </p:anim>
                                    <p:animEffect transition="in" filter="fade">
                                      <p:cBhvr>
                                        <p:cTn id="59" dur="500"/>
                                        <p:tgtEl>
                                          <p:spTgt spid="4110"/>
                                        </p:tgtEl>
                                      </p:cBhvr>
                                    </p:animEffect>
                                  </p:childTnLst>
                                </p:cTn>
                              </p:par>
                            </p:childTnLst>
                          </p:cTn>
                        </p:par>
                        <p:par>
                          <p:cTn id="60" fill="hold" nodeType="afterGroup">
                            <p:stCondLst>
                              <p:cond delay="8000"/>
                            </p:stCondLst>
                            <p:childTnLst>
                              <p:par>
                                <p:cTn id="61" presetID="5" presetClass="entr" presetSubtype="10" fill="hold" nodeType="afterEffect">
                                  <p:stCondLst>
                                    <p:cond delay="0"/>
                                  </p:stCondLst>
                                  <p:childTnLst>
                                    <p:set>
                                      <p:cBhvr>
                                        <p:cTn id="62" dur="1" fill="hold">
                                          <p:stCondLst>
                                            <p:cond delay="0"/>
                                          </p:stCondLst>
                                        </p:cTn>
                                        <p:tgtEl>
                                          <p:spTgt spid="4116"/>
                                        </p:tgtEl>
                                        <p:attrNameLst>
                                          <p:attrName>style.visibility</p:attrName>
                                        </p:attrNameLst>
                                      </p:cBhvr>
                                      <p:to>
                                        <p:strVal val="visible"/>
                                      </p:to>
                                    </p:set>
                                    <p:animEffect transition="in" filter="checkerboard(across)">
                                      <p:cBhvr>
                                        <p:cTn id="63" dur="5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21509" name="WordArt 5"/>
          <p:cNvSpPr>
            <a:spLocks noChangeArrowheads="1" noChangeShapeType="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Make sure to share!</a:t>
            </a:r>
          </a:p>
        </p:txBody>
      </p:sp>
      <p:sp>
        <p:nvSpPr>
          <p:cNvPr id="21510" name="Rectangle 6"/>
          <p:cNvSpPr>
            <a:spLocks noGrp="1" noChangeArrowheads="1"/>
          </p:cNvSpPr>
          <p:nvPr>
            <p:ph type="title"/>
          </p:nvPr>
        </p:nvSpPr>
        <p:spPr>
          <a:xfrm>
            <a:off x="609600" y="2362200"/>
            <a:ext cx="8001000" cy="1066800"/>
          </a:xfrm>
          <a:noFill/>
        </p:spPr>
        <p:txBody>
          <a:bodyPr anchor="b"/>
          <a:lstStyle/>
          <a:p>
            <a:pPr algn="l" eaLnBrk="1" hangingPunct="1"/>
            <a:r>
              <a:rPr lang="en-US" sz="3400" smtClean="0">
                <a:solidFill>
                  <a:schemeClr val="folHlink"/>
                </a:solidFill>
              </a:rPr>
              <a:t>Scientists share their experiments and findings with others.</a:t>
            </a:r>
            <a:r>
              <a:rPr lang="en-US" smtClean="0"/>
              <a:t>  </a:t>
            </a:r>
          </a:p>
        </p:txBody>
      </p:sp>
      <p:sp>
        <p:nvSpPr>
          <p:cNvPr id="21508" name="AutoShape 9"/>
          <p:cNvSpPr>
            <a:spLocks noChangeArrowheads="1"/>
          </p:cNvSpPr>
          <p:nvPr/>
        </p:nvSpPr>
        <p:spPr bwMode="auto">
          <a:xfrm>
            <a:off x="609600" y="3581400"/>
            <a:ext cx="5486400" cy="2743200"/>
          </a:xfrm>
          <a:prstGeom prst="bevel">
            <a:avLst>
              <a:gd name="adj" fmla="val 12500"/>
            </a:avLst>
          </a:prstGeom>
          <a:solidFill>
            <a:srgbClr val="FF99CC"/>
          </a:solidFill>
          <a:ln w="9525">
            <a:solidFill>
              <a:schemeClr val="tx1"/>
            </a:solidFill>
            <a:miter lim="800000"/>
            <a:headEnd/>
            <a:tailEnd/>
          </a:ln>
        </p:spPr>
        <p:txBody>
          <a:bodyPr wrap="none" anchor="ctr"/>
          <a:lstStyle/>
          <a:p>
            <a:endParaRPr lang="en-US"/>
          </a:p>
        </p:txBody>
      </p:sp>
      <p:sp>
        <p:nvSpPr>
          <p:cNvPr id="2" name="Text Box 10"/>
          <p:cNvSpPr txBox="1">
            <a:spLocks noChangeArrowheads="1"/>
          </p:cNvSpPr>
          <p:nvPr/>
        </p:nvSpPr>
        <p:spPr bwMode="auto">
          <a:xfrm>
            <a:off x="1066800" y="4114800"/>
            <a:ext cx="4572000" cy="1766888"/>
          </a:xfrm>
          <a:prstGeom prst="rect">
            <a:avLst/>
          </a:prstGeom>
          <a:noFill/>
          <a:ln w="9525">
            <a:noFill/>
            <a:miter lim="800000"/>
            <a:headEnd/>
            <a:tailEnd/>
          </a:ln>
        </p:spPr>
        <p:txBody>
          <a:bodyPr>
            <a:spAutoFit/>
          </a:bodyPr>
          <a:lstStyle/>
          <a:p>
            <a:pPr algn="ctr">
              <a:spcBef>
                <a:spcPct val="50000"/>
              </a:spcBef>
            </a:pPr>
            <a:r>
              <a:rPr lang="en-US" sz="2200"/>
              <a:t>Scientists can learn from each other and often use someone else</a:t>
            </a:r>
            <a:r>
              <a:rPr lang="ja-JP" altLang="en-US" sz="2200"/>
              <a:t>’</a:t>
            </a:r>
            <a:r>
              <a:rPr lang="en-US" altLang="ja-JP" sz="2200"/>
              <a:t>s experiences to help them with what they are studying or doing.</a:t>
            </a:r>
            <a:endParaRPr lang="en-US" sz="1800"/>
          </a:p>
        </p:txBody>
      </p:sp>
      <p:graphicFrame>
        <p:nvGraphicFramePr>
          <p:cNvPr id="21515" name="Object 11"/>
          <p:cNvGraphicFramePr>
            <a:graphicFrameLocks noChangeAspect="1"/>
          </p:cNvGraphicFramePr>
          <p:nvPr/>
        </p:nvGraphicFramePr>
        <p:xfrm>
          <a:off x="6400800" y="3657600"/>
          <a:ext cx="2209800" cy="1077913"/>
        </p:xfrm>
        <a:graphic>
          <a:graphicData uri="http://schemas.openxmlformats.org/presentationml/2006/ole">
            <mc:AlternateContent xmlns:mc="http://schemas.openxmlformats.org/markup-compatibility/2006">
              <mc:Choice xmlns:v="urn:schemas-microsoft-com:vml" Requires="v">
                <p:oleObj spid="_x0000_s21519" name="Clip" r:id="rId5" imgW="1041400" imgH="508000" progId="MS_ClipArt_Gallery.2">
                  <p:embed/>
                </p:oleObj>
              </mc:Choice>
              <mc:Fallback>
                <p:oleObj name="Clip" r:id="rId5" imgW="1041400" imgH="508000" progId="MS_ClipArt_Gallery.2">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657600"/>
                        <a:ext cx="2209800" cy="10779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Rectangle 2"/>
          <p:cNvSpPr/>
          <p:nvPr/>
        </p:nvSpPr>
        <p:spPr>
          <a:xfrm>
            <a:off x="4926013" y="2704183"/>
            <a:ext cx="3848100" cy="830997"/>
          </a:xfrm>
          <a:prstGeom prst="rect">
            <a:avLst/>
          </a:prstGeom>
        </p:spPr>
        <p:txBody>
          <a:bodyPr wrap="square">
            <a:spAutoFit/>
          </a:bodyPr>
          <a:lstStyle/>
          <a:p>
            <a:r>
              <a:rPr lang="en-US" dirty="0"/>
              <a:t>https://www.youtube.com/watch?v=T8427L0Wry0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edge">
                                      <p:cBhvr>
                                        <p:cTn id="7" dur="2000"/>
                                        <p:tgtEl>
                                          <p:spTgt spid="21509"/>
                                        </p:tgtEl>
                                      </p:cBhvr>
                                    </p:animEffect>
                                  </p:childTnLst>
                                  <p:subTnLst>
                                    <p:audio>
                                      <p:cMediaNode>
                                        <p:cTn display="0" masterRel="sameClick">
                                          <p:stCondLst>
                                            <p:cond evt="begin" delay="0">
                                              <p:tn val="5"/>
                                            </p:cond>
                                          </p:stCondLst>
                                          <p:endCondLst>
                                            <p:cond evt="onStopAudio" delay="0">
                                              <p:tgtEl>
                                                <p:sldTgt/>
                                              </p:tgtEl>
                                            </p:cond>
                                          </p:endCondLst>
                                        </p:cTn>
                                        <p:tgtEl>
                                          <p:sndTgt r:embed="rId3" name="Take Off"/>
                                        </p:tgtEl>
                                      </p:cMediaNode>
                                    </p:audio>
                                  </p:sub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21510"/>
                                        </p:tgtEl>
                                        <p:attrNameLst>
                                          <p:attrName>style.visibility</p:attrName>
                                        </p:attrNameLst>
                                      </p:cBhvr>
                                      <p:to>
                                        <p:strVal val="visible"/>
                                      </p:to>
                                    </p:set>
                                    <p:animEffect transition="in" filter="wheel(4)">
                                      <p:cBhvr>
                                        <p:cTn id="11" dur="2000"/>
                                        <p:tgtEl>
                                          <p:spTgt spid="21510"/>
                                        </p:tgtEl>
                                      </p:cBhvr>
                                    </p:animEffect>
                                  </p:childTnLst>
                                  <p:subTnLst>
                                    <p:audio>
                                      <p:cMediaNode>
                                        <p:cTn display="0" masterRel="sameClick">
                                          <p:stCondLst>
                                            <p:cond evt="begin" delay="0">
                                              <p:tn val="9"/>
                                            </p:cond>
                                          </p:stCondLst>
                                          <p:endCondLst>
                                            <p:cond evt="onStopAudio" delay="0">
                                              <p:tgtEl>
                                                <p:sldTgt/>
                                              </p:tgtEl>
                                            </p:cond>
                                          </p:endCondLst>
                                        </p:cTn>
                                        <p:tgtEl>
                                          <p:sndTgt r:embed="rId4" name="push.wav"/>
                                        </p:tgtEl>
                                      </p:cMediaNode>
                                    </p:audio>
                                  </p:subTnLst>
                                </p:cTn>
                              </p:par>
                            </p:childTnLst>
                          </p:cTn>
                        </p:par>
                        <p:par>
                          <p:cTn id="12" fill="hold" nodeType="afterGroup">
                            <p:stCondLst>
                              <p:cond delay="4000"/>
                            </p:stCondLst>
                            <p:childTnLst>
                              <p:par>
                                <p:cTn id="13" presetID="55" presetClass="entr" presetSubtype="0" fill="hold" nodeType="afterEffect">
                                  <p:stCondLst>
                                    <p:cond delay="0"/>
                                  </p:stCondLst>
                                  <p:childTnLst>
                                    <p:set>
                                      <p:cBhvr>
                                        <p:cTn id="14" dur="1" fill="hold">
                                          <p:stCondLst>
                                            <p:cond delay="0"/>
                                          </p:stCondLst>
                                        </p:cTn>
                                        <p:tgtEl>
                                          <p:spTgt spid="21515"/>
                                        </p:tgtEl>
                                        <p:attrNameLst>
                                          <p:attrName>style.visibility</p:attrName>
                                        </p:attrNameLst>
                                      </p:cBhvr>
                                      <p:to>
                                        <p:strVal val="visible"/>
                                      </p:to>
                                    </p:set>
                                    <p:anim calcmode="lin" valueType="num">
                                      <p:cBhvr>
                                        <p:cTn id="15" dur="1000" fill="hold"/>
                                        <p:tgtEl>
                                          <p:spTgt spid="21515"/>
                                        </p:tgtEl>
                                        <p:attrNameLst>
                                          <p:attrName>ppt_w</p:attrName>
                                        </p:attrNameLst>
                                      </p:cBhvr>
                                      <p:tavLst>
                                        <p:tav tm="0">
                                          <p:val>
                                            <p:strVal val="#ppt_w*0.70"/>
                                          </p:val>
                                        </p:tav>
                                        <p:tav tm="100000">
                                          <p:val>
                                            <p:strVal val="#ppt_w"/>
                                          </p:val>
                                        </p:tav>
                                      </p:tavLst>
                                    </p:anim>
                                    <p:anim calcmode="lin" valueType="num">
                                      <p:cBhvr>
                                        <p:cTn id="16" dur="1000" fill="hold"/>
                                        <p:tgtEl>
                                          <p:spTgt spid="21515"/>
                                        </p:tgtEl>
                                        <p:attrNameLst>
                                          <p:attrName>ppt_h</p:attrName>
                                        </p:attrNameLst>
                                      </p:cBhvr>
                                      <p:tavLst>
                                        <p:tav tm="0">
                                          <p:val>
                                            <p:strVal val="#ppt_h"/>
                                          </p:val>
                                        </p:tav>
                                        <p:tav tm="100000">
                                          <p:val>
                                            <p:strVal val="#ppt_h"/>
                                          </p:val>
                                        </p:tav>
                                      </p:tavLst>
                                    </p:anim>
                                    <p:animEffect transition="in" filter="fade">
                                      <p:cBhvr>
                                        <p:cTn id="17" dur="10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4101" name="WordArt 5"/>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u="sng"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What is the Scientific Method?</a:t>
            </a:r>
          </a:p>
        </p:txBody>
      </p:sp>
      <p:sp>
        <p:nvSpPr>
          <p:cNvPr id="4099" name="Text Box 6"/>
          <p:cNvSpPr txBox="1">
            <a:spLocks noChangeArrowheads="1"/>
          </p:cNvSpPr>
          <p:nvPr/>
        </p:nvSpPr>
        <p:spPr bwMode="auto">
          <a:xfrm>
            <a:off x="762000" y="2514600"/>
            <a:ext cx="5867400" cy="3251200"/>
          </a:xfrm>
          <a:prstGeom prst="rect">
            <a:avLst/>
          </a:prstGeom>
          <a:noFill/>
          <a:ln w="9525">
            <a:noFill/>
            <a:miter lim="800000"/>
            <a:headEnd/>
            <a:tailEnd/>
          </a:ln>
        </p:spPr>
        <p:txBody>
          <a:bodyPr>
            <a:spAutoFit/>
          </a:bodyPr>
          <a:lstStyle/>
          <a:p>
            <a:pPr eaLnBrk="1" hangingPunct="1">
              <a:lnSpc>
                <a:spcPct val="90000"/>
              </a:lnSpc>
              <a:spcBef>
                <a:spcPct val="20000"/>
              </a:spcBef>
              <a:buFontTx/>
              <a:buChar char="•"/>
            </a:pPr>
            <a:r>
              <a:rPr lang="en-US" sz="2800" dirty="0">
                <a:solidFill>
                  <a:schemeClr val="tx2"/>
                </a:solidFill>
                <a:latin typeface="Comic Sans MS" pitchFamily="66" charset="0"/>
              </a:rPr>
              <a:t>It is the steps someone takes to identify a question, develop a hypothesis, design and carry out steps or procedures to test the hypothesis, write down data, and draw a conclusion.</a:t>
            </a:r>
          </a:p>
          <a:p>
            <a:pPr eaLnBrk="1" hangingPunct="1">
              <a:lnSpc>
                <a:spcPct val="90000"/>
              </a:lnSpc>
              <a:spcBef>
                <a:spcPct val="20000"/>
              </a:spcBef>
              <a:buFontTx/>
              <a:buChar char="•"/>
            </a:pPr>
            <a:r>
              <a:rPr lang="en-US" sz="2800" dirty="0">
                <a:solidFill>
                  <a:schemeClr val="tx2"/>
                </a:solidFill>
                <a:latin typeface="Comic Sans MS" pitchFamily="66" charset="0"/>
              </a:rPr>
              <a:t>In other words, </a:t>
            </a:r>
            <a:r>
              <a:rPr lang="en-US" sz="2800" u="sng" dirty="0">
                <a:solidFill>
                  <a:srgbClr val="FF0000"/>
                </a:solidFill>
                <a:latin typeface="Comic Sans MS" pitchFamily="66" charset="0"/>
              </a:rPr>
              <a:t>it</a:t>
            </a:r>
            <a:r>
              <a:rPr lang="ja-JP" altLang="en-US" sz="2800" u="sng" dirty="0">
                <a:solidFill>
                  <a:srgbClr val="FF0000"/>
                </a:solidFill>
                <a:latin typeface="Comic Sans MS" pitchFamily="66" charset="0"/>
              </a:rPr>
              <a:t>’</a:t>
            </a:r>
            <a:r>
              <a:rPr lang="en-US" altLang="ja-JP" sz="2800" u="sng" dirty="0">
                <a:solidFill>
                  <a:srgbClr val="FF0000"/>
                </a:solidFill>
                <a:latin typeface="Comic Sans MS" pitchFamily="66" charset="0"/>
              </a:rPr>
              <a:t>s a way to solve a problem.</a:t>
            </a:r>
            <a:endParaRPr lang="en-US" sz="2800" u="sng" dirty="0">
              <a:solidFill>
                <a:schemeClr val="tx2"/>
              </a:solidFill>
              <a:latin typeface="Comic Sans MS" pitchFamily="66" charset="0"/>
            </a:endParaRPr>
          </a:p>
        </p:txBody>
      </p:sp>
      <p:graphicFrame>
        <p:nvGraphicFramePr>
          <p:cNvPr id="4103" name="Object 7"/>
          <p:cNvGraphicFramePr>
            <a:graphicFrameLocks noChangeAspect="1"/>
          </p:cNvGraphicFramePr>
          <p:nvPr/>
        </p:nvGraphicFramePr>
        <p:xfrm>
          <a:off x="6858000" y="2286000"/>
          <a:ext cx="1600200" cy="1600200"/>
        </p:xfrm>
        <a:graphic>
          <a:graphicData uri="http://schemas.openxmlformats.org/presentationml/2006/ole">
            <mc:AlternateContent xmlns:mc="http://schemas.openxmlformats.org/markup-compatibility/2006">
              <mc:Choice xmlns:v="urn:schemas-microsoft-com:vml" Requires="v">
                <p:oleObj spid="_x0000_s4109" name="Clip" r:id="rId4" imgW="2362200" imgH="2362200" progId="MS_ClipArt_Gallery.2">
                  <p:embed/>
                </p:oleObj>
              </mc:Choice>
              <mc:Fallback>
                <p:oleObj name="Clip" r:id="rId4" imgW="2362200" imgH="236220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0"/>
                        <a:ext cx="1600200" cy="1600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104" name="Picture 8" descr="j0280747"/>
          <p:cNvPicPr>
            <a:picLocks noChangeAspect="1" noChangeArrowheads="1"/>
          </p:cNvPicPr>
          <p:nvPr/>
        </p:nvPicPr>
        <p:blipFill>
          <a:blip r:embed="rId6"/>
          <a:srcRect/>
          <a:stretch>
            <a:fillRect/>
          </a:stretch>
        </p:blipFill>
        <p:spPr bwMode="auto">
          <a:xfrm>
            <a:off x="6400800" y="4191000"/>
            <a:ext cx="2286000" cy="2112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from="(-#ppt_w/2)" to="(#ppt_x)" calcmode="lin" valueType="num">
                                      <p:cBhvr>
                                        <p:cTn id="7" dur="600" fill="hold">
                                          <p:stCondLst>
                                            <p:cond delay="0"/>
                                          </p:stCondLst>
                                        </p:cTn>
                                        <p:tgtEl>
                                          <p:spTgt spid="4101"/>
                                        </p:tgtEl>
                                        <p:attrNameLst>
                                          <p:attrName>ppt_x</p:attrName>
                                        </p:attrNameLst>
                                      </p:cBhvr>
                                    </p:anim>
                                    <p:anim from="0" to="-1.0" calcmode="lin" valueType="num">
                                      <p:cBhvr>
                                        <p:cTn id="8" dur="200" decel="50000" autoRev="1" fill="hold">
                                          <p:stCondLst>
                                            <p:cond delay="600"/>
                                          </p:stCondLst>
                                        </p:cTn>
                                        <p:tgtEl>
                                          <p:spTgt spid="4101"/>
                                        </p:tgtEl>
                                        <p:attrNameLst>
                                          <p:attrName>xshear</p:attrName>
                                        </p:attrNameLst>
                                      </p:cBhvr>
                                    </p:anim>
                                    <p:animScale>
                                      <p:cBhvr>
                                        <p:cTn id="9" dur="200" decel="100000" autoRev="1" fill="hold">
                                          <p:stCondLst>
                                            <p:cond delay="600"/>
                                          </p:stCondLst>
                                        </p:cTn>
                                        <p:tgtEl>
                                          <p:spTgt spid="4101"/>
                                        </p:tgtEl>
                                      </p:cBhvr>
                                      <p:from x="100000" y="100000"/>
                                      <p:to x="80000" y="100000"/>
                                    </p:animScale>
                                    <p:anim by="(#ppt_h/3+#ppt_w*0.1)" calcmode="lin" valueType="num">
                                      <p:cBhvr additive="sum">
                                        <p:cTn id="10" dur="200" decel="100000" autoRev="1" fill="hold">
                                          <p:stCondLst>
                                            <p:cond delay="600"/>
                                          </p:stCondLst>
                                        </p:cTn>
                                        <p:tgtEl>
                                          <p:spTgt spid="4101"/>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par>
                          <p:cTn id="11" fill="hold" nodeType="afterGroup">
                            <p:stCondLst>
                              <p:cond delay="1000"/>
                            </p:stCondLst>
                            <p:childTnLst>
                              <p:par>
                                <p:cTn id="12" presetID="21" presetClass="entr" presetSubtype="4" fill="hold" nodeType="afterEffect">
                                  <p:stCondLst>
                                    <p:cond delay="0"/>
                                  </p:stCondLst>
                                  <p:childTnLst>
                                    <p:set>
                                      <p:cBhvr>
                                        <p:cTn id="13" dur="1" fill="hold">
                                          <p:stCondLst>
                                            <p:cond delay="0"/>
                                          </p:stCondLst>
                                        </p:cTn>
                                        <p:tgtEl>
                                          <p:spTgt spid="4103"/>
                                        </p:tgtEl>
                                        <p:attrNameLst>
                                          <p:attrName>style.visibility</p:attrName>
                                        </p:attrNameLst>
                                      </p:cBhvr>
                                      <p:to>
                                        <p:strVal val="visible"/>
                                      </p:to>
                                    </p:set>
                                    <p:animEffect transition="in" filter="wheel(4)">
                                      <p:cBhvr>
                                        <p:cTn id="14" dur="2000"/>
                                        <p:tgtEl>
                                          <p:spTgt spid="4103"/>
                                        </p:tgtEl>
                                      </p:cBhvr>
                                    </p:animEffect>
                                  </p:childTnLst>
                                </p:cTn>
                              </p:par>
                            </p:childTnLst>
                          </p:cTn>
                        </p:par>
                        <p:par>
                          <p:cTn id="15" fill="hold" nodeType="afterGroup">
                            <p:stCondLst>
                              <p:cond delay="3000"/>
                            </p:stCondLst>
                            <p:childTnLst>
                              <p:par>
                                <p:cTn id="16" presetID="37" presetClass="entr" presetSubtype="0" fill="hold" nodeType="after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1000"/>
                                        <p:tgtEl>
                                          <p:spTgt spid="4104"/>
                                        </p:tgtEl>
                                      </p:cBhvr>
                                    </p:animEffect>
                                    <p:anim calcmode="lin" valueType="num">
                                      <p:cBhvr>
                                        <p:cTn id="19" dur="1000" fill="hold"/>
                                        <p:tgtEl>
                                          <p:spTgt spid="4104"/>
                                        </p:tgtEl>
                                        <p:attrNameLst>
                                          <p:attrName>ppt_x</p:attrName>
                                        </p:attrNameLst>
                                      </p:cBhvr>
                                      <p:tavLst>
                                        <p:tav tm="0">
                                          <p:val>
                                            <p:strVal val="#ppt_x"/>
                                          </p:val>
                                        </p:tav>
                                        <p:tav tm="100000">
                                          <p:val>
                                            <p:strVal val="#ppt_x"/>
                                          </p:val>
                                        </p:tav>
                                      </p:tavLst>
                                    </p:anim>
                                    <p:anim calcmode="lin" valueType="num">
                                      <p:cBhvr>
                                        <p:cTn id="20" dur="900" decel="100000" fill="hold"/>
                                        <p:tgtEl>
                                          <p:spTgt spid="410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5125" name="WordArt 5"/>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Think like a scientist...</a:t>
            </a:r>
          </a:p>
        </p:txBody>
      </p:sp>
      <p:sp>
        <p:nvSpPr>
          <p:cNvPr id="5123" name="Text Box 6"/>
          <p:cNvSpPr txBox="1">
            <a:spLocks noChangeArrowheads="1"/>
          </p:cNvSpPr>
          <p:nvPr/>
        </p:nvSpPr>
        <p:spPr bwMode="auto">
          <a:xfrm>
            <a:off x="685800" y="2590800"/>
            <a:ext cx="6553200" cy="2225675"/>
          </a:xfrm>
          <a:prstGeom prst="rect">
            <a:avLst/>
          </a:prstGeom>
          <a:noFill/>
          <a:ln w="9525">
            <a:noFill/>
            <a:miter lim="800000"/>
            <a:headEnd/>
            <a:tailEnd/>
          </a:ln>
        </p:spPr>
        <p:txBody>
          <a:bodyPr>
            <a:spAutoFit/>
          </a:bodyPr>
          <a:lstStyle/>
          <a:p>
            <a:pPr>
              <a:spcBef>
                <a:spcPct val="50000"/>
              </a:spcBef>
            </a:pPr>
            <a:r>
              <a:rPr lang="en-US" sz="3500">
                <a:solidFill>
                  <a:schemeClr val="hlink"/>
                </a:solidFill>
                <a:latin typeface="Comic Sans MS" pitchFamily="66" charset="0"/>
              </a:rPr>
              <a:t>Scientists take time to think logically when they are investigating a question or problem.</a:t>
            </a:r>
            <a:endParaRPr lang="en-US" sz="4400">
              <a:solidFill>
                <a:schemeClr val="folHlink"/>
              </a:solidFill>
              <a:latin typeface="Comic Sans MS" pitchFamily="66" charset="0"/>
            </a:endParaRPr>
          </a:p>
        </p:txBody>
      </p:sp>
      <p:sp>
        <p:nvSpPr>
          <p:cNvPr id="5124" name="Text Box 7"/>
          <p:cNvSpPr txBox="1">
            <a:spLocks noChangeArrowheads="1"/>
          </p:cNvSpPr>
          <p:nvPr/>
        </p:nvSpPr>
        <p:spPr bwMode="auto">
          <a:xfrm>
            <a:off x="4648200" y="4724400"/>
            <a:ext cx="3886200" cy="1235075"/>
          </a:xfrm>
          <a:prstGeom prst="rect">
            <a:avLst/>
          </a:prstGeom>
          <a:noFill/>
          <a:ln w="9525">
            <a:noFill/>
            <a:miter lim="800000"/>
            <a:headEnd/>
            <a:tailEnd/>
          </a:ln>
        </p:spPr>
        <p:txBody>
          <a:bodyPr>
            <a:spAutoFit/>
          </a:bodyPr>
          <a:lstStyle/>
          <a:p>
            <a:pPr>
              <a:spcBef>
                <a:spcPct val="50000"/>
              </a:spcBef>
            </a:pPr>
            <a:r>
              <a:rPr lang="en-US" sz="2500">
                <a:solidFill>
                  <a:schemeClr val="tx2"/>
                </a:solidFill>
                <a:latin typeface="Comic Sans MS" pitchFamily="66" charset="0"/>
              </a:rPr>
              <a:t>They break things down into many steps that make sense.</a:t>
            </a:r>
            <a:endParaRPr lang="en-US" sz="3200">
              <a:solidFill>
                <a:schemeClr val="tx2"/>
              </a:solidFill>
              <a:latin typeface="Comic Sans MS" pitchFamily="66" charset="0"/>
            </a:endParaRPr>
          </a:p>
        </p:txBody>
      </p:sp>
      <p:graphicFrame>
        <p:nvGraphicFramePr>
          <p:cNvPr id="5128" name="Object 8"/>
          <p:cNvGraphicFramePr>
            <a:graphicFrameLocks noChangeAspect="1"/>
          </p:cNvGraphicFramePr>
          <p:nvPr/>
        </p:nvGraphicFramePr>
        <p:xfrm>
          <a:off x="7010400" y="1752600"/>
          <a:ext cx="1362075" cy="2928938"/>
        </p:xfrm>
        <a:graphic>
          <a:graphicData uri="http://schemas.openxmlformats.org/presentationml/2006/ole">
            <mc:AlternateContent xmlns:mc="http://schemas.openxmlformats.org/markup-compatibility/2006">
              <mc:Choice xmlns:v="urn:schemas-microsoft-com:vml" Requires="v">
                <p:oleObj spid="_x0000_s5134" name="Clip" r:id="rId4" imgW="1854200" imgH="4000500" progId="MS_ClipArt_Gallery.2">
                  <p:embed/>
                </p:oleObj>
              </mc:Choice>
              <mc:Fallback>
                <p:oleObj name="Clip" r:id="rId4" imgW="1854200" imgH="400050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752600"/>
                        <a:ext cx="1362075" cy="29289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7418" name="Picture 10" descr="MMj03363960000[1]"/>
          <p:cNvPicPr>
            <a:picLocks noChangeAspect="1" noChangeArrowheads="1" noCrop="1"/>
          </p:cNvPicPr>
          <p:nvPr/>
        </p:nvPicPr>
        <p:blipFill>
          <a:blip r:embed="rId6"/>
          <a:srcRect/>
          <a:stretch>
            <a:fillRect/>
          </a:stretch>
        </p:blipFill>
        <p:spPr bwMode="auto">
          <a:xfrm>
            <a:off x="2514600" y="4876800"/>
            <a:ext cx="114300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10" dur="1000" fill="hold"/>
                                        <p:tgtEl>
                                          <p:spTgt spid="51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5"/>
                                        </p:tgtEl>
                                      </p:cBhvr>
                                    </p:animEffect>
                                  </p:childTnLst>
                                  <p:subTnLst>
                                    <p:audio>
                                      <p:cMediaNode>
                                        <p:cTn display="0" masterRel="sameClick">
                                          <p:stCondLst>
                                            <p:cond evt="begin" delay="0">
                                              <p:tn val="5"/>
                                            </p:cond>
                                          </p:stCondLst>
                                          <p:endCondLst>
                                            <p:cond evt="onStopAudio" delay="0">
                                              <p:tgtEl>
                                                <p:sldTgt/>
                                              </p:tgtEl>
                                            </p:cond>
                                          </p:endCondLst>
                                        </p:cTn>
                                        <p:tgtEl>
                                          <p:sndTgt r:embed="rId3" name="Shave and a Haircut"/>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wheel(4)">
                                      <p:cBhvr>
                                        <p:cTn id="19" dur="2000"/>
                                        <p:tgtEl>
                                          <p:spTgt spid="5128"/>
                                        </p:tgtEl>
                                      </p:cBhvr>
                                    </p:animEffect>
                                  </p:childTnLst>
                                </p:cTn>
                              </p:par>
                              <p:par>
                                <p:cTn id="20" presetID="2" presetClass="entr" presetSubtype="2" fill="hold" nodeType="withEffect">
                                  <p:stCondLst>
                                    <p:cond delay="0"/>
                                  </p:stCondLst>
                                  <p:childTnLst>
                                    <p:set>
                                      <p:cBhvr>
                                        <p:cTn id="21" dur="1" fill="hold">
                                          <p:stCondLst>
                                            <p:cond delay="0"/>
                                          </p:stCondLst>
                                        </p:cTn>
                                        <p:tgtEl>
                                          <p:spTgt spid="17418"/>
                                        </p:tgtEl>
                                        <p:attrNameLst>
                                          <p:attrName>style.visibility</p:attrName>
                                        </p:attrNameLst>
                                      </p:cBhvr>
                                      <p:to>
                                        <p:strVal val="visible"/>
                                      </p:to>
                                    </p:set>
                                    <p:anim calcmode="lin" valueType="num">
                                      <p:cBhvr additive="base">
                                        <p:cTn id="22" dur="500" fill="hold"/>
                                        <p:tgtEl>
                                          <p:spTgt spid="17418"/>
                                        </p:tgtEl>
                                        <p:attrNameLst>
                                          <p:attrName>ppt_x</p:attrName>
                                        </p:attrNameLst>
                                      </p:cBhvr>
                                      <p:tavLst>
                                        <p:tav tm="0">
                                          <p:val>
                                            <p:strVal val="1+#ppt_w/2"/>
                                          </p:val>
                                        </p:tav>
                                        <p:tav tm="100000">
                                          <p:val>
                                            <p:strVal val="#ppt_x"/>
                                          </p:val>
                                        </p:tav>
                                      </p:tavLst>
                                    </p:anim>
                                    <p:anim calcmode="lin" valueType="num">
                                      <p:cBhvr additive="base">
                                        <p:cTn id="23" dur="500" fill="hold"/>
                                        <p:tgtEl>
                                          <p:spTgt spid="17418"/>
                                        </p:tgtEl>
                                        <p:attrNameLst>
                                          <p:attrName>ppt_y</p:attrName>
                                        </p:attrNameLst>
                                      </p:cBhvr>
                                      <p:tavLst>
                                        <p:tav tm="0">
                                          <p:val>
                                            <p:strVal val="#ppt_y"/>
                                          </p:val>
                                        </p:tav>
                                        <p:tav tm="100000">
                                          <p:val>
                                            <p:strVal val="#ppt_y"/>
                                          </p:val>
                                        </p:tav>
                                      </p:tavLst>
                                    </p:anim>
                                  </p:childTnLst>
                                </p:cTn>
                              </p:par>
                              <p:par>
                                <p:cTn id="24" presetID="8" presetClass="emph" presetSubtype="0" fill="hold" nodeType="withEffect">
                                  <p:stCondLst>
                                    <p:cond delay="0"/>
                                  </p:stCondLst>
                                  <p:childTnLst>
                                    <p:animRot by="21600000">
                                      <p:cBhvr>
                                        <p:cTn id="25" dur="2000" fill="hold"/>
                                        <p:tgtEl>
                                          <p:spTgt spid="17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6149" name="WordArt 5"/>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Steps of the Scientific Method</a:t>
            </a:r>
          </a:p>
        </p:txBody>
      </p:sp>
      <p:sp>
        <p:nvSpPr>
          <p:cNvPr id="6147" name="Text Box 7"/>
          <p:cNvSpPr txBox="1">
            <a:spLocks noChangeArrowheads="1"/>
          </p:cNvSpPr>
          <p:nvPr/>
        </p:nvSpPr>
        <p:spPr bwMode="auto">
          <a:xfrm>
            <a:off x="762000" y="2286000"/>
            <a:ext cx="6858000" cy="3970318"/>
          </a:xfrm>
          <a:prstGeom prst="rect">
            <a:avLst/>
          </a:prstGeom>
          <a:noFill/>
          <a:ln w="9525">
            <a:noFill/>
            <a:miter lim="800000"/>
            <a:headEnd/>
            <a:tailEnd/>
          </a:ln>
        </p:spPr>
        <p:txBody>
          <a:bodyPr>
            <a:spAutoFit/>
          </a:bodyPr>
          <a:lstStyle/>
          <a:p>
            <a:pPr marL="457200" indent="-457200">
              <a:spcBef>
                <a:spcPct val="50000"/>
              </a:spcBef>
              <a:buFont typeface="Arial" pitchFamily="34" charset="0"/>
              <a:buAutoNum type="arabicPeriod"/>
            </a:pPr>
            <a:r>
              <a:rPr lang="en-US" u="sng" dirty="0"/>
              <a:t>Ask a QUESTION or identify a problem.</a:t>
            </a:r>
          </a:p>
          <a:p>
            <a:pPr marL="457200" indent="-457200">
              <a:spcBef>
                <a:spcPct val="50000"/>
              </a:spcBef>
              <a:buFont typeface="Arial" pitchFamily="34" charset="0"/>
              <a:buAutoNum type="arabicPeriod"/>
            </a:pPr>
            <a:r>
              <a:rPr lang="en-US" u="sng" dirty="0"/>
              <a:t>Gather information and form a HYPOTHESIS.</a:t>
            </a:r>
          </a:p>
          <a:p>
            <a:pPr marL="457200" indent="-457200">
              <a:spcBef>
                <a:spcPct val="50000"/>
              </a:spcBef>
              <a:buFont typeface="Arial" pitchFamily="34" charset="0"/>
              <a:buAutoNum type="arabicPeriod"/>
            </a:pPr>
            <a:r>
              <a:rPr lang="en-US" u="sng" dirty="0"/>
              <a:t>Create an EXPERIMENT to test your hypothesis.</a:t>
            </a:r>
          </a:p>
          <a:p>
            <a:pPr marL="457200" indent="-457200">
              <a:spcBef>
                <a:spcPct val="50000"/>
              </a:spcBef>
              <a:buFont typeface="Arial" pitchFamily="34" charset="0"/>
              <a:buAutoNum type="arabicPeriod"/>
            </a:pPr>
            <a:r>
              <a:rPr lang="en-US" u="sng" dirty="0"/>
              <a:t>Collect DATA and OBSERVATIONS by doing the experiment.</a:t>
            </a:r>
          </a:p>
          <a:p>
            <a:pPr marL="457200" indent="-457200">
              <a:spcBef>
                <a:spcPct val="50000"/>
              </a:spcBef>
              <a:buFont typeface="Arial" pitchFamily="34" charset="0"/>
              <a:buAutoNum type="arabicPeriod"/>
            </a:pPr>
            <a:r>
              <a:rPr lang="en-US" u="sng" dirty="0"/>
              <a:t>Draw a CONCLUSION.</a:t>
            </a:r>
          </a:p>
          <a:p>
            <a:pPr marL="457200" indent="-457200">
              <a:spcBef>
                <a:spcPct val="50000"/>
              </a:spcBef>
              <a:buFont typeface="Arial" pitchFamily="34" charset="0"/>
              <a:buAutoNum type="arabicPeriod"/>
            </a:pPr>
            <a:r>
              <a:rPr lang="en-US" u="sng" dirty="0"/>
              <a:t>SHARE your findings.</a:t>
            </a:r>
          </a:p>
        </p:txBody>
      </p:sp>
      <p:pic>
        <p:nvPicPr>
          <p:cNvPr id="17418" name="Picture 10" descr="MMj03363960000[1]"/>
          <p:cNvPicPr>
            <a:picLocks noChangeAspect="1" noChangeArrowheads="1" noCrop="1"/>
          </p:cNvPicPr>
          <p:nvPr/>
        </p:nvPicPr>
        <p:blipFill>
          <a:blip r:embed="rId3"/>
          <a:srcRect/>
          <a:stretch>
            <a:fillRect/>
          </a:stretch>
        </p:blipFill>
        <p:spPr bwMode="auto">
          <a:xfrm>
            <a:off x="8001000" y="2133600"/>
            <a:ext cx="609600" cy="609600"/>
          </a:xfrm>
          <a:prstGeom prst="rect">
            <a:avLst/>
          </a:prstGeom>
          <a:noFill/>
          <a:ln w="9525">
            <a:noFill/>
            <a:miter lim="800000"/>
            <a:headEnd/>
            <a:tailEnd/>
          </a:ln>
        </p:spPr>
      </p:pic>
      <p:pic>
        <p:nvPicPr>
          <p:cNvPr id="17413" name="Picture 5" descr="MMj02835510000[1]"/>
          <p:cNvPicPr>
            <a:picLocks noChangeAspect="1" noChangeArrowheads="1" noCrop="1"/>
          </p:cNvPicPr>
          <p:nvPr/>
        </p:nvPicPr>
        <p:blipFill>
          <a:blip r:embed="rId4"/>
          <a:srcRect/>
          <a:stretch>
            <a:fillRect/>
          </a:stretch>
        </p:blipFill>
        <p:spPr bwMode="auto">
          <a:xfrm>
            <a:off x="7772400" y="5257800"/>
            <a:ext cx="1079500" cy="1025525"/>
          </a:xfrm>
          <a:prstGeom prst="rect">
            <a:avLst/>
          </a:prstGeom>
          <a:noFill/>
          <a:ln w="9525">
            <a:noFill/>
            <a:miter lim="800000"/>
            <a:headEnd/>
            <a:tailEnd/>
          </a:ln>
        </p:spPr>
      </p:pic>
      <p:sp>
        <p:nvSpPr>
          <p:cNvPr id="2" name="Rectangle 1"/>
          <p:cNvSpPr/>
          <p:nvPr/>
        </p:nvSpPr>
        <p:spPr>
          <a:xfrm>
            <a:off x="4527550" y="4976812"/>
            <a:ext cx="3244850" cy="1235076"/>
          </a:xfrm>
          <a:prstGeom prst="rect">
            <a:avLst/>
          </a:prstGeom>
        </p:spPr>
        <p:txBody>
          <a:bodyPr wrap="square">
            <a:spAutoFit/>
          </a:bodyPr>
          <a:lstStyle/>
          <a:p>
            <a:r>
              <a:rPr lang="en-US" dirty="0"/>
              <a:t>https://www.youtube.com/watch?v=qAJ8IF4HI20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down)">
                                      <p:cBhvr>
                                        <p:cTn id="7" dur="580">
                                          <p:stCondLst>
                                            <p:cond delay="0"/>
                                          </p:stCondLst>
                                        </p:cTn>
                                        <p:tgtEl>
                                          <p:spTgt spid="6149"/>
                                        </p:tgtEl>
                                      </p:cBhvr>
                                    </p:animEffect>
                                    <p:anim calcmode="lin" valueType="num">
                                      <p:cBhvr>
                                        <p:cTn id="8" dur="1822" tmFilter="0,0; 0.14,0.36; 0.43,0.73; 0.71,0.91; 1.0,1.0">
                                          <p:stCondLst>
                                            <p:cond delay="0"/>
                                          </p:stCondLst>
                                        </p:cTn>
                                        <p:tgtEl>
                                          <p:spTgt spid="61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9"/>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9"/>
                                        </p:tgtEl>
                                      </p:cBhvr>
                                      <p:to x="100000" y="60000"/>
                                    </p:animScale>
                                    <p:animScale>
                                      <p:cBhvr>
                                        <p:cTn id="14" dur="166" decel="50000">
                                          <p:stCondLst>
                                            <p:cond delay="676"/>
                                          </p:stCondLst>
                                        </p:cTn>
                                        <p:tgtEl>
                                          <p:spTgt spid="6149"/>
                                        </p:tgtEl>
                                      </p:cBhvr>
                                      <p:to x="100000" y="100000"/>
                                    </p:animScale>
                                    <p:animScale>
                                      <p:cBhvr>
                                        <p:cTn id="15" dur="26">
                                          <p:stCondLst>
                                            <p:cond delay="1312"/>
                                          </p:stCondLst>
                                        </p:cTn>
                                        <p:tgtEl>
                                          <p:spTgt spid="6149"/>
                                        </p:tgtEl>
                                      </p:cBhvr>
                                      <p:to x="100000" y="80000"/>
                                    </p:animScale>
                                    <p:animScale>
                                      <p:cBhvr>
                                        <p:cTn id="16" dur="166" decel="50000">
                                          <p:stCondLst>
                                            <p:cond delay="1338"/>
                                          </p:stCondLst>
                                        </p:cTn>
                                        <p:tgtEl>
                                          <p:spTgt spid="6149"/>
                                        </p:tgtEl>
                                      </p:cBhvr>
                                      <p:to x="100000" y="100000"/>
                                    </p:animScale>
                                    <p:animScale>
                                      <p:cBhvr>
                                        <p:cTn id="17" dur="26">
                                          <p:stCondLst>
                                            <p:cond delay="1642"/>
                                          </p:stCondLst>
                                        </p:cTn>
                                        <p:tgtEl>
                                          <p:spTgt spid="6149"/>
                                        </p:tgtEl>
                                      </p:cBhvr>
                                      <p:to x="100000" y="90000"/>
                                    </p:animScale>
                                    <p:animScale>
                                      <p:cBhvr>
                                        <p:cTn id="18" dur="166" decel="50000">
                                          <p:stCondLst>
                                            <p:cond delay="1668"/>
                                          </p:stCondLst>
                                        </p:cTn>
                                        <p:tgtEl>
                                          <p:spTgt spid="6149"/>
                                        </p:tgtEl>
                                      </p:cBhvr>
                                      <p:to x="100000" y="100000"/>
                                    </p:animScale>
                                    <p:animScale>
                                      <p:cBhvr>
                                        <p:cTn id="19" dur="26">
                                          <p:stCondLst>
                                            <p:cond delay="1808"/>
                                          </p:stCondLst>
                                        </p:cTn>
                                        <p:tgtEl>
                                          <p:spTgt spid="6149"/>
                                        </p:tgtEl>
                                      </p:cBhvr>
                                      <p:to x="100000" y="95000"/>
                                    </p:animScale>
                                    <p:animScale>
                                      <p:cBhvr>
                                        <p:cTn id="20" dur="166" decel="50000">
                                          <p:stCondLst>
                                            <p:cond delay="1834"/>
                                          </p:stCondLst>
                                        </p:cTn>
                                        <p:tgtEl>
                                          <p:spTgt spid="614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Here It Is"/>
                                        </p:tgtEl>
                                      </p:cMediaNode>
                                    </p:audio>
                                  </p:subTnLst>
                                </p:cTn>
                              </p:par>
                            </p:childTnLst>
                          </p:cTn>
                        </p:par>
                        <p:par>
                          <p:cTn id="21" fill="hold" nodeType="afterGroup">
                            <p:stCondLst>
                              <p:cond delay="2000"/>
                            </p:stCondLst>
                            <p:childTnLst>
                              <p:par>
                                <p:cTn id="22" presetID="2" presetClass="entr" presetSubtype="2" fill="hold" nodeType="afterEffect">
                                  <p:stCondLst>
                                    <p:cond delay="0"/>
                                  </p:stCondLst>
                                  <p:childTnLst>
                                    <p:set>
                                      <p:cBhvr>
                                        <p:cTn id="23" dur="1" fill="hold">
                                          <p:stCondLst>
                                            <p:cond delay="0"/>
                                          </p:stCondLst>
                                        </p:cTn>
                                        <p:tgtEl>
                                          <p:spTgt spid="17418"/>
                                        </p:tgtEl>
                                        <p:attrNameLst>
                                          <p:attrName>style.visibility</p:attrName>
                                        </p:attrNameLst>
                                      </p:cBhvr>
                                      <p:to>
                                        <p:strVal val="visible"/>
                                      </p:to>
                                    </p:set>
                                    <p:anim calcmode="lin" valueType="num">
                                      <p:cBhvr additive="base">
                                        <p:cTn id="24" dur="500" fill="hold"/>
                                        <p:tgtEl>
                                          <p:spTgt spid="17418"/>
                                        </p:tgtEl>
                                        <p:attrNameLst>
                                          <p:attrName>ppt_x</p:attrName>
                                        </p:attrNameLst>
                                      </p:cBhvr>
                                      <p:tavLst>
                                        <p:tav tm="0">
                                          <p:val>
                                            <p:strVal val="1+#ppt_w/2"/>
                                          </p:val>
                                        </p:tav>
                                        <p:tav tm="100000">
                                          <p:val>
                                            <p:strVal val="#ppt_x"/>
                                          </p:val>
                                        </p:tav>
                                      </p:tavLst>
                                    </p:anim>
                                    <p:anim calcmode="lin" valueType="num">
                                      <p:cBhvr additive="base">
                                        <p:cTn id="25" dur="500" fill="hold"/>
                                        <p:tgtEl>
                                          <p:spTgt spid="17418"/>
                                        </p:tgtEl>
                                        <p:attrNameLst>
                                          <p:attrName>ppt_y</p:attrName>
                                        </p:attrNameLst>
                                      </p:cBhvr>
                                      <p:tavLst>
                                        <p:tav tm="0">
                                          <p:val>
                                            <p:strVal val="#ppt_y"/>
                                          </p:val>
                                        </p:tav>
                                        <p:tav tm="100000">
                                          <p:val>
                                            <p:strVal val="#ppt_y"/>
                                          </p:val>
                                        </p:tav>
                                      </p:tavLst>
                                    </p:anim>
                                  </p:childTnLst>
                                </p:cTn>
                              </p:par>
                              <p:par>
                                <p:cTn id="26" presetID="8" presetClass="emph" presetSubtype="0" fill="hold" nodeType="withEffect">
                                  <p:stCondLst>
                                    <p:cond delay="0"/>
                                  </p:stCondLst>
                                  <p:childTnLst>
                                    <p:animRot by="21600000">
                                      <p:cBhvr>
                                        <p:cTn id="27" dur="2000" fill="hold"/>
                                        <p:tgtEl>
                                          <p:spTgt spid="17418"/>
                                        </p:tgtEl>
                                        <p:attrNameLst>
                                          <p:attrName>r</p:attrName>
                                        </p:attrNameLst>
                                      </p:cBhvr>
                                    </p:animRot>
                                  </p:childTnLst>
                                </p:cTn>
                              </p:par>
                              <p:par>
                                <p:cTn id="28" presetID="29" presetClass="entr" presetSubtype="0" fill="hold" nodeType="withEffect">
                                  <p:stCondLst>
                                    <p:cond delay="0"/>
                                  </p:stCondLst>
                                  <p:childTnLst>
                                    <p:set>
                                      <p:cBhvr>
                                        <p:cTn id="29" dur="1" fill="hold">
                                          <p:stCondLst>
                                            <p:cond delay="0"/>
                                          </p:stCondLst>
                                        </p:cTn>
                                        <p:tgtEl>
                                          <p:spTgt spid="17413"/>
                                        </p:tgtEl>
                                        <p:attrNameLst>
                                          <p:attrName>style.visibility</p:attrName>
                                        </p:attrNameLst>
                                      </p:cBhvr>
                                      <p:to>
                                        <p:strVal val="visible"/>
                                      </p:to>
                                    </p:set>
                                    <p:anim calcmode="lin" valueType="num">
                                      <p:cBhvr>
                                        <p:cTn id="30" dur="1000" fill="hold"/>
                                        <p:tgtEl>
                                          <p:spTgt spid="17413"/>
                                        </p:tgtEl>
                                        <p:attrNameLst>
                                          <p:attrName>ppt_x</p:attrName>
                                        </p:attrNameLst>
                                      </p:cBhvr>
                                      <p:tavLst>
                                        <p:tav tm="0">
                                          <p:val>
                                            <p:strVal val="#ppt_x-.2"/>
                                          </p:val>
                                        </p:tav>
                                        <p:tav tm="100000">
                                          <p:val>
                                            <p:strVal val="#ppt_x"/>
                                          </p:val>
                                        </p:tav>
                                      </p:tavLst>
                                    </p:anim>
                                    <p:anim calcmode="lin" valueType="num">
                                      <p:cBhvr>
                                        <p:cTn id="31" dur="1000" fill="hold"/>
                                        <p:tgtEl>
                                          <p:spTgt spid="1741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7413"/>
                                        </p:tgtEl>
                                      </p:cBhvr>
                                    </p:animEffect>
                                  </p:childTnLst>
                                </p:cTn>
                              </p:par>
                              <p:par>
                                <p:cTn id="33" presetID="35" presetClass="path" presetSubtype="0" accel="50000" decel="50000" fill="hold" nodeType="withEffect">
                                  <p:stCondLst>
                                    <p:cond delay="0"/>
                                  </p:stCondLst>
                                  <p:childTnLst>
                                    <p:animMotion origin="layout" path="M 0 0  L -0.25 0  E" pathEditMode="relative" ptsTypes="">
                                      <p:cBhvr>
                                        <p:cTn id="34" dur="2000" fill="hold"/>
                                        <p:tgtEl>
                                          <p:spTgt spid="174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grpSp>
        <p:nvGrpSpPr>
          <p:cNvPr id="2" name="Group 147"/>
          <p:cNvGrpSpPr>
            <a:grpSpLocks/>
          </p:cNvGrpSpPr>
          <p:nvPr/>
        </p:nvGrpSpPr>
        <p:grpSpPr bwMode="auto">
          <a:xfrm>
            <a:off x="53975" y="304800"/>
            <a:ext cx="8785225" cy="3924300"/>
            <a:chOff x="113" y="119"/>
            <a:chExt cx="5534" cy="2472"/>
          </a:xfrm>
        </p:grpSpPr>
        <p:sp>
          <p:nvSpPr>
            <p:cNvPr id="7302" name="AutoShape 143"/>
            <p:cNvSpPr>
              <a:spLocks noChangeArrowheads="1"/>
            </p:cNvSpPr>
            <p:nvPr/>
          </p:nvSpPr>
          <p:spPr bwMode="auto">
            <a:xfrm rot="7143842">
              <a:off x="2971" y="1434"/>
              <a:ext cx="1089" cy="1225"/>
            </a:xfrm>
            <a:custGeom>
              <a:avLst/>
              <a:gdLst>
                <a:gd name="T0" fmla="*/ 38 w 21600"/>
                <a:gd name="T1" fmla="*/ 0 h 21600"/>
                <a:gd name="T2" fmla="*/ 38 w 21600"/>
                <a:gd name="T3" fmla="*/ 39 h 21600"/>
                <a:gd name="T4" fmla="*/ 8 w 21600"/>
                <a:gd name="T5" fmla="*/ 69 h 21600"/>
                <a:gd name="T6" fmla="*/ 55 w 21600"/>
                <a:gd name="T7" fmla="*/ 20 h 21600"/>
                <a:gd name="T8" fmla="*/ 17694720 60000 65536"/>
                <a:gd name="T9" fmla="*/ 5898240 60000 65536"/>
                <a:gd name="T10" fmla="*/ 5898240 60000 65536"/>
                <a:gd name="T11" fmla="*/ 0 60000 65536"/>
                <a:gd name="T12" fmla="*/ 12436 w 21600"/>
                <a:gd name="T13" fmla="*/ 2909 h 21600"/>
                <a:gd name="T14" fmla="*/ 18228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rot="10800000" vert="eaVert" wrap="none" anchor="ctr"/>
            <a:lstStyle/>
            <a:p>
              <a:endParaRPr lang="en-US"/>
            </a:p>
          </p:txBody>
        </p:sp>
        <p:sp>
          <p:nvSpPr>
            <p:cNvPr id="7303" name="AutoShape 6"/>
            <p:cNvSpPr>
              <a:spLocks noChangeArrowheads="1"/>
            </p:cNvSpPr>
            <p:nvPr/>
          </p:nvSpPr>
          <p:spPr bwMode="auto">
            <a:xfrm>
              <a:off x="113" y="119"/>
              <a:ext cx="5534" cy="1695"/>
            </a:xfrm>
            <a:prstGeom prst="irregularSeal2">
              <a:avLst/>
            </a:prstGeom>
            <a:solidFill>
              <a:srgbClr val="FFCC99"/>
            </a:solidFill>
            <a:ln w="9525">
              <a:solidFill>
                <a:schemeClr val="tx1"/>
              </a:solidFill>
              <a:miter lim="800000"/>
              <a:headEnd/>
              <a:tailEnd/>
            </a:ln>
          </p:spPr>
          <p:txBody>
            <a:bodyPr wrap="none" anchor="ctr"/>
            <a:lstStyle/>
            <a:p>
              <a:pPr eaLnBrk="1" hangingPunct="1"/>
              <a:endParaRPr lang="en-US" sz="2000"/>
            </a:p>
          </p:txBody>
        </p:sp>
        <p:sp>
          <p:nvSpPr>
            <p:cNvPr id="7304" name="Text Box 4"/>
            <p:cNvSpPr txBox="1">
              <a:spLocks noChangeArrowheads="1"/>
            </p:cNvSpPr>
            <p:nvPr/>
          </p:nvSpPr>
          <p:spPr bwMode="auto">
            <a:xfrm>
              <a:off x="657" y="663"/>
              <a:ext cx="4582" cy="720"/>
            </a:xfrm>
            <a:prstGeom prst="rect">
              <a:avLst/>
            </a:prstGeom>
            <a:noFill/>
            <a:ln w="9525">
              <a:noFill/>
              <a:miter lim="800000"/>
              <a:headEnd/>
              <a:tailEnd/>
            </a:ln>
          </p:spPr>
          <p:txBody>
            <a:bodyPr anchor="ctr"/>
            <a:lstStyle/>
            <a:p>
              <a:pPr eaLnBrk="1" hangingPunct="1">
                <a:spcBef>
                  <a:spcPct val="50000"/>
                </a:spcBef>
              </a:pPr>
              <a:r>
                <a:rPr lang="en-GB" sz="5400">
                  <a:solidFill>
                    <a:schemeClr val="tx2"/>
                  </a:solidFill>
                  <a:latin typeface="Baby Kruffy" pitchFamily="2" charset="0"/>
                </a:rPr>
                <a:t>   </a:t>
              </a:r>
              <a:r>
                <a:rPr lang="en-GB" sz="5400">
                  <a:solidFill>
                    <a:schemeClr val="tx2"/>
                  </a:solidFill>
                  <a:latin typeface="Alba Super" pitchFamily="2" charset="0"/>
                </a:rPr>
                <a:t>Asking questions</a:t>
              </a:r>
            </a:p>
          </p:txBody>
        </p:sp>
      </p:grpSp>
      <p:grpSp>
        <p:nvGrpSpPr>
          <p:cNvPr id="5" name="Group 149"/>
          <p:cNvGrpSpPr>
            <a:grpSpLocks/>
          </p:cNvGrpSpPr>
          <p:nvPr/>
        </p:nvGrpSpPr>
        <p:grpSpPr bwMode="auto">
          <a:xfrm>
            <a:off x="838200" y="4572000"/>
            <a:ext cx="4800600" cy="1676400"/>
            <a:chOff x="1429" y="2795"/>
            <a:chExt cx="2949" cy="1315"/>
          </a:xfrm>
        </p:grpSpPr>
        <p:sp>
          <p:nvSpPr>
            <p:cNvPr id="7300" name="Rectangle 144"/>
            <p:cNvSpPr>
              <a:spLocks noChangeArrowheads="1"/>
            </p:cNvSpPr>
            <p:nvPr/>
          </p:nvSpPr>
          <p:spPr bwMode="auto">
            <a:xfrm>
              <a:off x="1429" y="2795"/>
              <a:ext cx="2857" cy="1315"/>
            </a:xfrm>
            <a:prstGeom prst="rect">
              <a:avLst/>
            </a:prstGeom>
            <a:solidFill>
              <a:srgbClr val="FFFF99"/>
            </a:solidFill>
            <a:ln w="76200">
              <a:solidFill>
                <a:schemeClr val="tx1"/>
              </a:solidFill>
              <a:miter lim="800000"/>
              <a:headEnd/>
              <a:tailEnd/>
            </a:ln>
          </p:spPr>
          <p:txBody>
            <a:bodyPr wrap="none" anchor="ctr"/>
            <a:lstStyle/>
            <a:p>
              <a:pPr eaLnBrk="1" hangingPunct="1"/>
              <a:endParaRPr lang="en-US" sz="2000"/>
            </a:p>
          </p:txBody>
        </p:sp>
        <p:sp>
          <p:nvSpPr>
            <p:cNvPr id="7301" name="Text Box 142"/>
            <p:cNvSpPr txBox="1">
              <a:spLocks noChangeArrowheads="1"/>
            </p:cNvSpPr>
            <p:nvPr/>
          </p:nvSpPr>
          <p:spPr bwMode="auto">
            <a:xfrm>
              <a:off x="1565" y="2886"/>
              <a:ext cx="2813" cy="934"/>
            </a:xfrm>
            <a:prstGeom prst="rect">
              <a:avLst/>
            </a:prstGeom>
            <a:noFill/>
            <a:ln w="9525">
              <a:noFill/>
              <a:miter lim="800000"/>
              <a:headEnd/>
              <a:tailEnd/>
            </a:ln>
          </p:spPr>
          <p:txBody>
            <a:bodyPr>
              <a:spAutoFit/>
            </a:bodyPr>
            <a:lstStyle/>
            <a:p>
              <a:pPr eaLnBrk="1" hangingPunct="1">
                <a:spcBef>
                  <a:spcPct val="50000"/>
                </a:spcBef>
              </a:pPr>
              <a:r>
                <a:rPr lang="en-GB" sz="3600" u="sng" dirty="0">
                  <a:latin typeface="Alba Super" pitchFamily="2" charset="0"/>
                </a:rPr>
                <a:t>All investigations start with a question !</a:t>
              </a:r>
            </a:p>
          </p:txBody>
        </p:sp>
      </p:grpSp>
      <p:pic>
        <p:nvPicPr>
          <p:cNvPr id="5257" name="Picture 137" descr="MMj02836790000[1]"/>
          <p:cNvPicPr>
            <a:picLocks noChangeAspect="1" noChangeArrowheads="1" noCrop="1"/>
          </p:cNvPicPr>
          <p:nvPr/>
        </p:nvPicPr>
        <p:blipFill>
          <a:blip r:embed="rId3"/>
          <a:srcRect/>
          <a:stretch>
            <a:fillRect/>
          </a:stretch>
        </p:blipFill>
        <p:spPr bwMode="auto">
          <a:xfrm>
            <a:off x="6629400" y="4419600"/>
            <a:ext cx="1803400" cy="1841500"/>
          </a:xfrm>
          <a:prstGeom prst="rect">
            <a:avLst/>
          </a:prstGeom>
          <a:noFill/>
          <a:ln w="9525">
            <a:noFill/>
            <a:miter lim="800000"/>
            <a:headEnd/>
            <a:tailEnd/>
          </a:ln>
        </p:spPr>
      </p:pic>
      <p:grpSp>
        <p:nvGrpSpPr>
          <p:cNvPr id="3" name="Group 148"/>
          <p:cNvGrpSpPr>
            <a:grpSpLocks/>
          </p:cNvGrpSpPr>
          <p:nvPr/>
        </p:nvGrpSpPr>
        <p:grpSpPr bwMode="auto">
          <a:xfrm>
            <a:off x="6400800" y="2743200"/>
            <a:ext cx="2232025" cy="1223963"/>
            <a:chOff x="4241" y="1661"/>
            <a:chExt cx="1406" cy="771"/>
          </a:xfrm>
        </p:grpSpPr>
        <p:sp>
          <p:nvSpPr>
            <p:cNvPr id="7298" name="AutoShape 141"/>
            <p:cNvSpPr>
              <a:spLocks noChangeArrowheads="1"/>
            </p:cNvSpPr>
            <p:nvPr/>
          </p:nvSpPr>
          <p:spPr bwMode="auto">
            <a:xfrm>
              <a:off x="4241" y="1661"/>
              <a:ext cx="1406" cy="771"/>
            </a:xfrm>
            <a:prstGeom prst="cloudCallout">
              <a:avLst>
                <a:gd name="adj1" fmla="val 10384"/>
                <a:gd name="adj2" fmla="val 89301"/>
              </a:avLst>
            </a:prstGeom>
            <a:solidFill>
              <a:schemeClr val="accent1"/>
            </a:solidFill>
            <a:ln w="9525">
              <a:solidFill>
                <a:schemeClr val="tx1"/>
              </a:solidFill>
              <a:round/>
              <a:headEnd/>
              <a:tailEnd/>
            </a:ln>
          </p:spPr>
          <p:txBody>
            <a:bodyPr/>
            <a:lstStyle/>
            <a:p>
              <a:pPr algn="ctr" eaLnBrk="1" hangingPunct="1"/>
              <a:endParaRPr lang="en-US"/>
            </a:p>
          </p:txBody>
        </p:sp>
        <p:sp>
          <p:nvSpPr>
            <p:cNvPr id="7299" name="Text Box 12"/>
            <p:cNvSpPr txBox="1">
              <a:spLocks noChangeArrowheads="1"/>
            </p:cNvSpPr>
            <p:nvPr/>
          </p:nvSpPr>
          <p:spPr bwMode="auto">
            <a:xfrm>
              <a:off x="4468" y="1842"/>
              <a:ext cx="1089" cy="288"/>
            </a:xfrm>
            <a:prstGeom prst="rect">
              <a:avLst/>
            </a:prstGeom>
            <a:noFill/>
            <a:ln w="9525">
              <a:noFill/>
              <a:miter lim="800000"/>
              <a:headEnd/>
              <a:tailEnd/>
            </a:ln>
          </p:spPr>
          <p:txBody>
            <a:bodyPr>
              <a:spAutoFit/>
            </a:bodyPr>
            <a:lstStyle/>
            <a:p>
              <a:pPr eaLnBrk="1" hangingPunct="1">
                <a:spcBef>
                  <a:spcPct val="50000"/>
                </a:spcBef>
              </a:pPr>
              <a:r>
                <a:rPr lang="en-GB" sz="1200" b="1"/>
                <a:t>Do plants need water to grow?</a:t>
              </a:r>
            </a:p>
          </p:txBody>
        </p:sp>
      </p:grpSp>
      <p:grpSp>
        <p:nvGrpSpPr>
          <p:cNvPr id="4" name="Group 15"/>
          <p:cNvGrpSpPr>
            <a:grpSpLocks noChangeAspect="1"/>
          </p:cNvGrpSpPr>
          <p:nvPr/>
        </p:nvGrpSpPr>
        <p:grpSpPr bwMode="auto">
          <a:xfrm>
            <a:off x="457200" y="2133600"/>
            <a:ext cx="1933575" cy="2089150"/>
            <a:chOff x="930" y="2432"/>
            <a:chExt cx="1057" cy="1142"/>
          </a:xfrm>
        </p:grpSpPr>
        <p:sp>
          <p:nvSpPr>
            <p:cNvPr id="7176" name="AutoShape 14"/>
            <p:cNvSpPr>
              <a:spLocks noChangeAspect="1" noChangeArrowheads="1" noTextEdit="1"/>
            </p:cNvSpPr>
            <p:nvPr/>
          </p:nvSpPr>
          <p:spPr bwMode="auto">
            <a:xfrm>
              <a:off x="930" y="2432"/>
              <a:ext cx="1057" cy="1142"/>
            </a:xfrm>
            <a:prstGeom prst="rect">
              <a:avLst/>
            </a:prstGeom>
            <a:noFill/>
            <a:ln w="9525">
              <a:noFill/>
              <a:miter lim="800000"/>
              <a:headEnd/>
              <a:tailEnd/>
            </a:ln>
          </p:spPr>
          <p:txBody>
            <a:bodyPr/>
            <a:lstStyle/>
            <a:p>
              <a:endParaRPr lang="en-US"/>
            </a:p>
          </p:txBody>
        </p:sp>
        <p:sp>
          <p:nvSpPr>
            <p:cNvPr id="7177" name="Freeform 16"/>
            <p:cNvSpPr>
              <a:spLocks/>
            </p:cNvSpPr>
            <p:nvPr/>
          </p:nvSpPr>
          <p:spPr bwMode="auto">
            <a:xfrm>
              <a:off x="1178" y="2441"/>
              <a:ext cx="292" cy="269"/>
            </a:xfrm>
            <a:custGeom>
              <a:avLst/>
              <a:gdLst>
                <a:gd name="T0" fmla="*/ 74 w 582"/>
                <a:gd name="T1" fmla="*/ 44 h 537"/>
                <a:gd name="T2" fmla="*/ 66 w 582"/>
                <a:gd name="T3" fmla="*/ 51 h 537"/>
                <a:gd name="T4" fmla="*/ 55 w 582"/>
                <a:gd name="T5" fmla="*/ 63 h 537"/>
                <a:gd name="T6" fmla="*/ 43 w 582"/>
                <a:gd name="T7" fmla="*/ 79 h 537"/>
                <a:gd name="T8" fmla="*/ 31 w 582"/>
                <a:gd name="T9" fmla="*/ 97 h 537"/>
                <a:gd name="T10" fmla="*/ 24 w 582"/>
                <a:gd name="T11" fmla="*/ 112 h 537"/>
                <a:gd name="T12" fmla="*/ 20 w 582"/>
                <a:gd name="T13" fmla="*/ 126 h 537"/>
                <a:gd name="T14" fmla="*/ 15 w 582"/>
                <a:gd name="T15" fmla="*/ 142 h 537"/>
                <a:gd name="T16" fmla="*/ 9 w 582"/>
                <a:gd name="T17" fmla="*/ 155 h 537"/>
                <a:gd name="T18" fmla="*/ 3 w 582"/>
                <a:gd name="T19" fmla="*/ 162 h 537"/>
                <a:gd name="T20" fmla="*/ 0 w 582"/>
                <a:gd name="T21" fmla="*/ 170 h 537"/>
                <a:gd name="T22" fmla="*/ 3 w 582"/>
                <a:gd name="T23" fmla="*/ 184 h 537"/>
                <a:gd name="T24" fmla="*/ 13 w 582"/>
                <a:gd name="T25" fmla="*/ 203 h 537"/>
                <a:gd name="T26" fmla="*/ 18 w 582"/>
                <a:gd name="T27" fmla="*/ 211 h 537"/>
                <a:gd name="T28" fmla="*/ 26 w 582"/>
                <a:gd name="T29" fmla="*/ 215 h 537"/>
                <a:gd name="T30" fmla="*/ 43 w 582"/>
                <a:gd name="T31" fmla="*/ 225 h 537"/>
                <a:gd name="T32" fmla="*/ 73 w 582"/>
                <a:gd name="T33" fmla="*/ 247 h 537"/>
                <a:gd name="T34" fmla="*/ 90 w 582"/>
                <a:gd name="T35" fmla="*/ 263 h 537"/>
                <a:gd name="T36" fmla="*/ 102 w 582"/>
                <a:gd name="T37" fmla="*/ 269 h 537"/>
                <a:gd name="T38" fmla="*/ 118 w 582"/>
                <a:gd name="T39" fmla="*/ 262 h 537"/>
                <a:gd name="T40" fmla="*/ 138 w 582"/>
                <a:gd name="T41" fmla="*/ 249 h 537"/>
                <a:gd name="T42" fmla="*/ 156 w 582"/>
                <a:gd name="T43" fmla="*/ 237 h 537"/>
                <a:gd name="T44" fmla="*/ 174 w 582"/>
                <a:gd name="T45" fmla="*/ 222 h 537"/>
                <a:gd name="T46" fmla="*/ 193 w 582"/>
                <a:gd name="T47" fmla="*/ 205 h 537"/>
                <a:gd name="T48" fmla="*/ 211 w 582"/>
                <a:gd name="T49" fmla="*/ 189 h 537"/>
                <a:gd name="T50" fmla="*/ 227 w 582"/>
                <a:gd name="T51" fmla="*/ 173 h 537"/>
                <a:gd name="T52" fmla="*/ 241 w 582"/>
                <a:gd name="T53" fmla="*/ 160 h 537"/>
                <a:gd name="T54" fmla="*/ 251 w 582"/>
                <a:gd name="T55" fmla="*/ 149 h 537"/>
                <a:gd name="T56" fmla="*/ 260 w 582"/>
                <a:gd name="T57" fmla="*/ 137 h 537"/>
                <a:gd name="T58" fmla="*/ 272 w 582"/>
                <a:gd name="T59" fmla="*/ 116 h 537"/>
                <a:gd name="T60" fmla="*/ 283 w 582"/>
                <a:gd name="T61" fmla="*/ 94 h 537"/>
                <a:gd name="T62" fmla="*/ 290 w 582"/>
                <a:gd name="T63" fmla="*/ 76 h 537"/>
                <a:gd name="T64" fmla="*/ 291 w 582"/>
                <a:gd name="T65" fmla="*/ 67 h 537"/>
                <a:gd name="T66" fmla="*/ 292 w 582"/>
                <a:gd name="T67" fmla="*/ 61 h 537"/>
                <a:gd name="T68" fmla="*/ 290 w 582"/>
                <a:gd name="T69" fmla="*/ 55 h 537"/>
                <a:gd name="T70" fmla="*/ 280 w 582"/>
                <a:gd name="T71" fmla="*/ 45 h 537"/>
                <a:gd name="T72" fmla="*/ 262 w 582"/>
                <a:gd name="T73" fmla="*/ 32 h 537"/>
                <a:gd name="T74" fmla="*/ 246 w 582"/>
                <a:gd name="T75" fmla="*/ 22 h 537"/>
                <a:gd name="T76" fmla="*/ 230 w 582"/>
                <a:gd name="T77" fmla="*/ 15 h 537"/>
                <a:gd name="T78" fmla="*/ 211 w 582"/>
                <a:gd name="T79" fmla="*/ 9 h 537"/>
                <a:gd name="T80" fmla="*/ 188 w 582"/>
                <a:gd name="T81" fmla="*/ 4 h 537"/>
                <a:gd name="T82" fmla="*/ 173 w 582"/>
                <a:gd name="T83" fmla="*/ 1 h 537"/>
                <a:gd name="T84" fmla="*/ 161 w 582"/>
                <a:gd name="T85" fmla="*/ 1 h 537"/>
                <a:gd name="T86" fmla="*/ 143 w 582"/>
                <a:gd name="T87" fmla="*/ 7 h 537"/>
                <a:gd name="T88" fmla="*/ 117 w 582"/>
                <a:gd name="T89" fmla="*/ 20 h 537"/>
                <a:gd name="T90" fmla="*/ 97 w 582"/>
                <a:gd name="T91" fmla="*/ 31 h 537"/>
                <a:gd name="T92" fmla="*/ 84 w 582"/>
                <a:gd name="T93" fmla="*/ 38 h 537"/>
                <a:gd name="T94" fmla="*/ 78 w 582"/>
                <a:gd name="T95" fmla="*/ 43 h 5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2"/>
                <a:gd name="T145" fmla="*/ 0 h 537"/>
                <a:gd name="T146" fmla="*/ 582 w 582"/>
                <a:gd name="T147" fmla="*/ 537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2" h="537">
                  <a:moveTo>
                    <a:pt x="154" y="86"/>
                  </a:moveTo>
                  <a:lnTo>
                    <a:pt x="148" y="88"/>
                  </a:lnTo>
                  <a:lnTo>
                    <a:pt x="140" y="93"/>
                  </a:lnTo>
                  <a:lnTo>
                    <a:pt x="132" y="101"/>
                  </a:lnTo>
                  <a:lnTo>
                    <a:pt x="122" y="111"/>
                  </a:lnTo>
                  <a:lnTo>
                    <a:pt x="110" y="125"/>
                  </a:lnTo>
                  <a:lnTo>
                    <a:pt x="97" y="140"/>
                  </a:lnTo>
                  <a:lnTo>
                    <a:pt x="85" y="157"/>
                  </a:lnTo>
                  <a:lnTo>
                    <a:pt x="72" y="176"/>
                  </a:lnTo>
                  <a:lnTo>
                    <a:pt x="62" y="193"/>
                  </a:lnTo>
                  <a:lnTo>
                    <a:pt x="54" y="209"/>
                  </a:lnTo>
                  <a:lnTo>
                    <a:pt x="48" y="223"/>
                  </a:lnTo>
                  <a:lnTo>
                    <a:pt x="43" y="237"/>
                  </a:lnTo>
                  <a:lnTo>
                    <a:pt x="40" y="252"/>
                  </a:lnTo>
                  <a:lnTo>
                    <a:pt x="35" y="266"/>
                  </a:lnTo>
                  <a:lnTo>
                    <a:pt x="29" y="284"/>
                  </a:lnTo>
                  <a:lnTo>
                    <a:pt x="21" y="303"/>
                  </a:lnTo>
                  <a:lnTo>
                    <a:pt x="17" y="310"/>
                  </a:lnTo>
                  <a:lnTo>
                    <a:pt x="12" y="317"/>
                  </a:lnTo>
                  <a:lnTo>
                    <a:pt x="6" y="323"/>
                  </a:lnTo>
                  <a:lnTo>
                    <a:pt x="2" y="331"/>
                  </a:lnTo>
                  <a:lnTo>
                    <a:pt x="0" y="340"/>
                  </a:lnTo>
                  <a:lnTo>
                    <a:pt x="1" y="352"/>
                  </a:lnTo>
                  <a:lnTo>
                    <a:pt x="5" y="368"/>
                  </a:lnTo>
                  <a:lnTo>
                    <a:pt x="15" y="387"/>
                  </a:lnTo>
                  <a:lnTo>
                    <a:pt x="25" y="406"/>
                  </a:lnTo>
                  <a:lnTo>
                    <a:pt x="32" y="416"/>
                  </a:lnTo>
                  <a:lnTo>
                    <a:pt x="36" y="422"/>
                  </a:lnTo>
                  <a:lnTo>
                    <a:pt x="42" y="425"/>
                  </a:lnTo>
                  <a:lnTo>
                    <a:pt x="51" y="430"/>
                  </a:lnTo>
                  <a:lnTo>
                    <a:pt x="64" y="437"/>
                  </a:lnTo>
                  <a:lnTo>
                    <a:pt x="85" y="450"/>
                  </a:lnTo>
                  <a:lnTo>
                    <a:pt x="115" y="470"/>
                  </a:lnTo>
                  <a:lnTo>
                    <a:pt x="145" y="493"/>
                  </a:lnTo>
                  <a:lnTo>
                    <a:pt x="165" y="512"/>
                  </a:lnTo>
                  <a:lnTo>
                    <a:pt x="180" y="526"/>
                  </a:lnTo>
                  <a:lnTo>
                    <a:pt x="193" y="534"/>
                  </a:lnTo>
                  <a:lnTo>
                    <a:pt x="203" y="537"/>
                  </a:lnTo>
                  <a:lnTo>
                    <a:pt x="216" y="534"/>
                  </a:lnTo>
                  <a:lnTo>
                    <a:pt x="235" y="524"/>
                  </a:lnTo>
                  <a:lnTo>
                    <a:pt x="260" y="508"/>
                  </a:lnTo>
                  <a:lnTo>
                    <a:pt x="276" y="498"/>
                  </a:lnTo>
                  <a:lnTo>
                    <a:pt x="293" y="486"/>
                  </a:lnTo>
                  <a:lnTo>
                    <a:pt x="311" y="473"/>
                  </a:lnTo>
                  <a:lnTo>
                    <a:pt x="329" y="458"/>
                  </a:lnTo>
                  <a:lnTo>
                    <a:pt x="347" y="443"/>
                  </a:lnTo>
                  <a:lnTo>
                    <a:pt x="367" y="427"/>
                  </a:lnTo>
                  <a:lnTo>
                    <a:pt x="385" y="410"/>
                  </a:lnTo>
                  <a:lnTo>
                    <a:pt x="404" y="393"/>
                  </a:lnTo>
                  <a:lnTo>
                    <a:pt x="421" y="377"/>
                  </a:lnTo>
                  <a:lnTo>
                    <a:pt x="437" y="362"/>
                  </a:lnTo>
                  <a:lnTo>
                    <a:pt x="453" y="346"/>
                  </a:lnTo>
                  <a:lnTo>
                    <a:pt x="467" y="332"/>
                  </a:lnTo>
                  <a:lnTo>
                    <a:pt x="480" y="319"/>
                  </a:lnTo>
                  <a:lnTo>
                    <a:pt x="491" y="308"/>
                  </a:lnTo>
                  <a:lnTo>
                    <a:pt x="500" y="298"/>
                  </a:lnTo>
                  <a:lnTo>
                    <a:pt x="506" y="290"/>
                  </a:lnTo>
                  <a:lnTo>
                    <a:pt x="518" y="273"/>
                  </a:lnTo>
                  <a:lnTo>
                    <a:pt x="529" y="254"/>
                  </a:lnTo>
                  <a:lnTo>
                    <a:pt x="542" y="232"/>
                  </a:lnTo>
                  <a:lnTo>
                    <a:pt x="554" y="210"/>
                  </a:lnTo>
                  <a:lnTo>
                    <a:pt x="564" y="188"/>
                  </a:lnTo>
                  <a:lnTo>
                    <a:pt x="572" y="169"/>
                  </a:lnTo>
                  <a:lnTo>
                    <a:pt x="578" y="152"/>
                  </a:lnTo>
                  <a:lnTo>
                    <a:pt x="580" y="141"/>
                  </a:lnTo>
                  <a:lnTo>
                    <a:pt x="581" y="134"/>
                  </a:lnTo>
                  <a:lnTo>
                    <a:pt x="581" y="127"/>
                  </a:lnTo>
                  <a:lnTo>
                    <a:pt x="582" y="121"/>
                  </a:lnTo>
                  <a:lnTo>
                    <a:pt x="581" y="116"/>
                  </a:lnTo>
                  <a:lnTo>
                    <a:pt x="578" y="109"/>
                  </a:lnTo>
                  <a:lnTo>
                    <a:pt x="571" y="101"/>
                  </a:lnTo>
                  <a:lnTo>
                    <a:pt x="559" y="89"/>
                  </a:lnTo>
                  <a:lnTo>
                    <a:pt x="542" y="76"/>
                  </a:lnTo>
                  <a:lnTo>
                    <a:pt x="523" y="64"/>
                  </a:lnTo>
                  <a:lnTo>
                    <a:pt x="505" y="52"/>
                  </a:lnTo>
                  <a:lnTo>
                    <a:pt x="490" y="43"/>
                  </a:lnTo>
                  <a:lnTo>
                    <a:pt x="474" y="35"/>
                  </a:lnTo>
                  <a:lnTo>
                    <a:pt x="458" y="29"/>
                  </a:lnTo>
                  <a:lnTo>
                    <a:pt x="441" y="23"/>
                  </a:lnTo>
                  <a:lnTo>
                    <a:pt x="420" y="18"/>
                  </a:lnTo>
                  <a:lnTo>
                    <a:pt x="397" y="13"/>
                  </a:lnTo>
                  <a:lnTo>
                    <a:pt x="375" y="8"/>
                  </a:lnTo>
                  <a:lnTo>
                    <a:pt x="358" y="4"/>
                  </a:lnTo>
                  <a:lnTo>
                    <a:pt x="344" y="2"/>
                  </a:lnTo>
                  <a:lnTo>
                    <a:pt x="332" y="0"/>
                  </a:lnTo>
                  <a:lnTo>
                    <a:pt x="320" y="2"/>
                  </a:lnTo>
                  <a:lnTo>
                    <a:pt x="305" y="6"/>
                  </a:lnTo>
                  <a:lnTo>
                    <a:pt x="285" y="14"/>
                  </a:lnTo>
                  <a:lnTo>
                    <a:pt x="260" y="26"/>
                  </a:lnTo>
                  <a:lnTo>
                    <a:pt x="233" y="40"/>
                  </a:lnTo>
                  <a:lnTo>
                    <a:pt x="212" y="51"/>
                  </a:lnTo>
                  <a:lnTo>
                    <a:pt x="193" y="61"/>
                  </a:lnTo>
                  <a:lnTo>
                    <a:pt x="178" y="70"/>
                  </a:lnTo>
                  <a:lnTo>
                    <a:pt x="168" y="76"/>
                  </a:lnTo>
                  <a:lnTo>
                    <a:pt x="160" y="82"/>
                  </a:lnTo>
                  <a:lnTo>
                    <a:pt x="155" y="85"/>
                  </a:lnTo>
                  <a:lnTo>
                    <a:pt x="154" y="86"/>
                  </a:lnTo>
                  <a:close/>
                </a:path>
              </a:pathLst>
            </a:custGeom>
            <a:solidFill>
              <a:srgbClr val="FFFF7C"/>
            </a:solidFill>
            <a:ln w="9525">
              <a:noFill/>
              <a:round/>
              <a:headEnd/>
              <a:tailEnd/>
            </a:ln>
          </p:spPr>
          <p:txBody>
            <a:bodyPr/>
            <a:lstStyle/>
            <a:p>
              <a:endParaRPr lang="en-US"/>
            </a:p>
          </p:txBody>
        </p:sp>
        <p:sp>
          <p:nvSpPr>
            <p:cNvPr id="7178" name="Freeform 17"/>
            <p:cNvSpPr>
              <a:spLocks/>
            </p:cNvSpPr>
            <p:nvPr/>
          </p:nvSpPr>
          <p:spPr bwMode="auto">
            <a:xfrm>
              <a:off x="934" y="2867"/>
              <a:ext cx="339" cy="434"/>
            </a:xfrm>
            <a:custGeom>
              <a:avLst/>
              <a:gdLst>
                <a:gd name="T0" fmla="*/ 185 w 677"/>
                <a:gd name="T1" fmla="*/ 1 h 867"/>
                <a:gd name="T2" fmla="*/ 174 w 677"/>
                <a:gd name="T3" fmla="*/ 5 h 867"/>
                <a:gd name="T4" fmla="*/ 156 w 677"/>
                <a:gd name="T5" fmla="*/ 9 h 867"/>
                <a:gd name="T6" fmla="*/ 134 w 677"/>
                <a:gd name="T7" fmla="*/ 15 h 867"/>
                <a:gd name="T8" fmla="*/ 111 w 677"/>
                <a:gd name="T9" fmla="*/ 20 h 867"/>
                <a:gd name="T10" fmla="*/ 89 w 677"/>
                <a:gd name="T11" fmla="*/ 25 h 867"/>
                <a:gd name="T12" fmla="*/ 70 w 677"/>
                <a:gd name="T13" fmla="*/ 30 h 867"/>
                <a:gd name="T14" fmla="*/ 56 w 677"/>
                <a:gd name="T15" fmla="*/ 35 h 867"/>
                <a:gd name="T16" fmla="*/ 40 w 677"/>
                <a:gd name="T17" fmla="*/ 46 h 867"/>
                <a:gd name="T18" fmla="*/ 20 w 677"/>
                <a:gd name="T19" fmla="*/ 71 h 867"/>
                <a:gd name="T20" fmla="*/ 7 w 677"/>
                <a:gd name="T21" fmla="*/ 95 h 867"/>
                <a:gd name="T22" fmla="*/ 1 w 677"/>
                <a:gd name="T23" fmla="*/ 111 h 867"/>
                <a:gd name="T24" fmla="*/ 0 w 677"/>
                <a:gd name="T25" fmla="*/ 115 h 867"/>
                <a:gd name="T26" fmla="*/ 3 w 677"/>
                <a:gd name="T27" fmla="*/ 131 h 867"/>
                <a:gd name="T28" fmla="*/ 8 w 677"/>
                <a:gd name="T29" fmla="*/ 157 h 867"/>
                <a:gd name="T30" fmla="*/ 17 w 677"/>
                <a:gd name="T31" fmla="*/ 185 h 867"/>
                <a:gd name="T32" fmla="*/ 29 w 677"/>
                <a:gd name="T33" fmla="*/ 210 h 867"/>
                <a:gd name="T34" fmla="*/ 43 w 677"/>
                <a:gd name="T35" fmla="*/ 246 h 867"/>
                <a:gd name="T36" fmla="*/ 56 w 677"/>
                <a:gd name="T37" fmla="*/ 286 h 867"/>
                <a:gd name="T38" fmla="*/ 67 w 677"/>
                <a:gd name="T39" fmla="*/ 323 h 867"/>
                <a:gd name="T40" fmla="*/ 76 w 677"/>
                <a:gd name="T41" fmla="*/ 349 h 867"/>
                <a:gd name="T42" fmla="*/ 87 w 677"/>
                <a:gd name="T43" fmla="*/ 381 h 867"/>
                <a:gd name="T44" fmla="*/ 100 w 677"/>
                <a:gd name="T45" fmla="*/ 412 h 867"/>
                <a:gd name="T46" fmla="*/ 110 w 677"/>
                <a:gd name="T47" fmla="*/ 431 h 867"/>
                <a:gd name="T48" fmla="*/ 118 w 677"/>
                <a:gd name="T49" fmla="*/ 433 h 867"/>
                <a:gd name="T50" fmla="*/ 137 w 677"/>
                <a:gd name="T51" fmla="*/ 431 h 867"/>
                <a:gd name="T52" fmla="*/ 167 w 677"/>
                <a:gd name="T53" fmla="*/ 427 h 867"/>
                <a:gd name="T54" fmla="*/ 205 w 677"/>
                <a:gd name="T55" fmla="*/ 423 h 867"/>
                <a:gd name="T56" fmla="*/ 245 w 677"/>
                <a:gd name="T57" fmla="*/ 418 h 867"/>
                <a:gd name="T58" fmla="*/ 283 w 677"/>
                <a:gd name="T59" fmla="*/ 411 h 867"/>
                <a:gd name="T60" fmla="*/ 314 w 677"/>
                <a:gd name="T61" fmla="*/ 405 h 867"/>
                <a:gd name="T62" fmla="*/ 334 w 677"/>
                <a:gd name="T63" fmla="*/ 399 h 867"/>
                <a:gd name="T64" fmla="*/ 339 w 677"/>
                <a:gd name="T65" fmla="*/ 388 h 867"/>
                <a:gd name="T66" fmla="*/ 329 w 677"/>
                <a:gd name="T67" fmla="*/ 353 h 867"/>
                <a:gd name="T68" fmla="*/ 310 w 677"/>
                <a:gd name="T69" fmla="*/ 296 h 867"/>
                <a:gd name="T70" fmla="*/ 283 w 677"/>
                <a:gd name="T71" fmla="*/ 228 h 867"/>
                <a:gd name="T72" fmla="*/ 254 w 677"/>
                <a:gd name="T73" fmla="*/ 156 h 867"/>
                <a:gd name="T74" fmla="*/ 226 w 677"/>
                <a:gd name="T75" fmla="*/ 88 h 867"/>
                <a:gd name="T76" fmla="*/ 203 w 677"/>
                <a:gd name="T77" fmla="*/ 35 h 867"/>
                <a:gd name="T78" fmla="*/ 190 w 677"/>
                <a:gd name="T79" fmla="*/ 4 h 8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7"/>
                <a:gd name="T121" fmla="*/ 0 h 867"/>
                <a:gd name="T122" fmla="*/ 677 w 677"/>
                <a:gd name="T123" fmla="*/ 867 h 8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7" h="867">
                  <a:moveTo>
                    <a:pt x="376" y="0"/>
                  </a:moveTo>
                  <a:lnTo>
                    <a:pt x="370" y="2"/>
                  </a:lnTo>
                  <a:lnTo>
                    <a:pt x="361" y="6"/>
                  </a:lnTo>
                  <a:lnTo>
                    <a:pt x="347" y="10"/>
                  </a:lnTo>
                  <a:lnTo>
                    <a:pt x="331" y="14"/>
                  </a:lnTo>
                  <a:lnTo>
                    <a:pt x="311" y="18"/>
                  </a:lnTo>
                  <a:lnTo>
                    <a:pt x="290" y="24"/>
                  </a:lnTo>
                  <a:lnTo>
                    <a:pt x="268" y="29"/>
                  </a:lnTo>
                  <a:lnTo>
                    <a:pt x="245" y="34"/>
                  </a:lnTo>
                  <a:lnTo>
                    <a:pt x="221" y="39"/>
                  </a:lnTo>
                  <a:lnTo>
                    <a:pt x="199" y="45"/>
                  </a:lnTo>
                  <a:lnTo>
                    <a:pt x="177" y="50"/>
                  </a:lnTo>
                  <a:lnTo>
                    <a:pt x="157" y="55"/>
                  </a:lnTo>
                  <a:lnTo>
                    <a:pt x="139" y="60"/>
                  </a:lnTo>
                  <a:lnTo>
                    <a:pt x="123" y="64"/>
                  </a:lnTo>
                  <a:lnTo>
                    <a:pt x="112" y="69"/>
                  </a:lnTo>
                  <a:lnTo>
                    <a:pt x="104" y="72"/>
                  </a:lnTo>
                  <a:lnTo>
                    <a:pt x="80" y="92"/>
                  </a:lnTo>
                  <a:lnTo>
                    <a:pt x="58" y="116"/>
                  </a:lnTo>
                  <a:lnTo>
                    <a:pt x="40" y="141"/>
                  </a:lnTo>
                  <a:lnTo>
                    <a:pt x="25" y="166"/>
                  </a:lnTo>
                  <a:lnTo>
                    <a:pt x="14" y="189"/>
                  </a:lnTo>
                  <a:lnTo>
                    <a:pt x="6" y="208"/>
                  </a:lnTo>
                  <a:lnTo>
                    <a:pt x="1" y="221"/>
                  </a:lnTo>
                  <a:lnTo>
                    <a:pt x="0" y="226"/>
                  </a:lnTo>
                  <a:lnTo>
                    <a:pt x="0" y="230"/>
                  </a:lnTo>
                  <a:lnTo>
                    <a:pt x="2" y="243"/>
                  </a:lnTo>
                  <a:lnTo>
                    <a:pt x="5" y="262"/>
                  </a:lnTo>
                  <a:lnTo>
                    <a:pt x="9" y="287"/>
                  </a:lnTo>
                  <a:lnTo>
                    <a:pt x="15" y="314"/>
                  </a:lnTo>
                  <a:lnTo>
                    <a:pt x="23" y="342"/>
                  </a:lnTo>
                  <a:lnTo>
                    <a:pt x="33" y="369"/>
                  </a:lnTo>
                  <a:lnTo>
                    <a:pt x="45" y="394"/>
                  </a:lnTo>
                  <a:lnTo>
                    <a:pt x="58" y="420"/>
                  </a:lnTo>
                  <a:lnTo>
                    <a:pt x="71" y="454"/>
                  </a:lnTo>
                  <a:lnTo>
                    <a:pt x="85" y="492"/>
                  </a:lnTo>
                  <a:lnTo>
                    <a:pt x="98" y="532"/>
                  </a:lnTo>
                  <a:lnTo>
                    <a:pt x="111" y="572"/>
                  </a:lnTo>
                  <a:lnTo>
                    <a:pt x="123" y="611"/>
                  </a:lnTo>
                  <a:lnTo>
                    <a:pt x="134" y="645"/>
                  </a:lnTo>
                  <a:lnTo>
                    <a:pt x="143" y="671"/>
                  </a:lnTo>
                  <a:lnTo>
                    <a:pt x="152" y="697"/>
                  </a:lnTo>
                  <a:lnTo>
                    <a:pt x="163" y="728"/>
                  </a:lnTo>
                  <a:lnTo>
                    <a:pt x="174" y="761"/>
                  </a:lnTo>
                  <a:lnTo>
                    <a:pt x="187" y="793"/>
                  </a:lnTo>
                  <a:lnTo>
                    <a:pt x="199" y="823"/>
                  </a:lnTo>
                  <a:lnTo>
                    <a:pt x="211" y="846"/>
                  </a:lnTo>
                  <a:lnTo>
                    <a:pt x="220" y="862"/>
                  </a:lnTo>
                  <a:lnTo>
                    <a:pt x="228" y="867"/>
                  </a:lnTo>
                  <a:lnTo>
                    <a:pt x="236" y="866"/>
                  </a:lnTo>
                  <a:lnTo>
                    <a:pt x="251" y="864"/>
                  </a:lnTo>
                  <a:lnTo>
                    <a:pt x="274" y="861"/>
                  </a:lnTo>
                  <a:lnTo>
                    <a:pt x="302" y="858"/>
                  </a:lnTo>
                  <a:lnTo>
                    <a:pt x="334" y="854"/>
                  </a:lnTo>
                  <a:lnTo>
                    <a:pt x="371" y="850"/>
                  </a:lnTo>
                  <a:lnTo>
                    <a:pt x="409" y="845"/>
                  </a:lnTo>
                  <a:lnTo>
                    <a:pt x="449" y="841"/>
                  </a:lnTo>
                  <a:lnTo>
                    <a:pt x="489" y="835"/>
                  </a:lnTo>
                  <a:lnTo>
                    <a:pt x="528" y="829"/>
                  </a:lnTo>
                  <a:lnTo>
                    <a:pt x="565" y="822"/>
                  </a:lnTo>
                  <a:lnTo>
                    <a:pt x="598" y="816"/>
                  </a:lnTo>
                  <a:lnTo>
                    <a:pt x="627" y="809"/>
                  </a:lnTo>
                  <a:lnTo>
                    <a:pt x="651" y="803"/>
                  </a:lnTo>
                  <a:lnTo>
                    <a:pt x="667" y="797"/>
                  </a:lnTo>
                  <a:lnTo>
                    <a:pt x="676" y="790"/>
                  </a:lnTo>
                  <a:lnTo>
                    <a:pt x="677" y="776"/>
                  </a:lnTo>
                  <a:lnTo>
                    <a:pt x="671" y="746"/>
                  </a:lnTo>
                  <a:lnTo>
                    <a:pt x="658" y="705"/>
                  </a:lnTo>
                  <a:lnTo>
                    <a:pt x="641" y="653"/>
                  </a:lnTo>
                  <a:lnTo>
                    <a:pt x="619" y="592"/>
                  </a:lnTo>
                  <a:lnTo>
                    <a:pt x="593" y="525"/>
                  </a:lnTo>
                  <a:lnTo>
                    <a:pt x="565" y="455"/>
                  </a:lnTo>
                  <a:lnTo>
                    <a:pt x="536" y="382"/>
                  </a:lnTo>
                  <a:lnTo>
                    <a:pt x="507" y="311"/>
                  </a:lnTo>
                  <a:lnTo>
                    <a:pt x="478" y="240"/>
                  </a:lnTo>
                  <a:lnTo>
                    <a:pt x="451" y="176"/>
                  </a:lnTo>
                  <a:lnTo>
                    <a:pt x="426" y="118"/>
                  </a:lnTo>
                  <a:lnTo>
                    <a:pt x="406" y="70"/>
                  </a:lnTo>
                  <a:lnTo>
                    <a:pt x="389" y="32"/>
                  </a:lnTo>
                  <a:lnTo>
                    <a:pt x="379" y="8"/>
                  </a:lnTo>
                  <a:lnTo>
                    <a:pt x="376" y="0"/>
                  </a:lnTo>
                  <a:close/>
                </a:path>
              </a:pathLst>
            </a:custGeom>
            <a:solidFill>
              <a:srgbClr val="727272"/>
            </a:solidFill>
            <a:ln w="9525">
              <a:noFill/>
              <a:round/>
              <a:headEnd/>
              <a:tailEnd/>
            </a:ln>
          </p:spPr>
          <p:txBody>
            <a:bodyPr/>
            <a:lstStyle/>
            <a:p>
              <a:endParaRPr lang="en-US"/>
            </a:p>
          </p:txBody>
        </p:sp>
        <p:sp>
          <p:nvSpPr>
            <p:cNvPr id="7179" name="Freeform 18"/>
            <p:cNvSpPr>
              <a:spLocks/>
            </p:cNvSpPr>
            <p:nvPr/>
          </p:nvSpPr>
          <p:spPr bwMode="auto">
            <a:xfrm>
              <a:off x="1011" y="3092"/>
              <a:ext cx="976" cy="456"/>
            </a:xfrm>
            <a:custGeom>
              <a:avLst/>
              <a:gdLst>
                <a:gd name="T0" fmla="*/ 3 w 1952"/>
                <a:gd name="T1" fmla="*/ 217 h 911"/>
                <a:gd name="T2" fmla="*/ 0 w 1952"/>
                <a:gd name="T3" fmla="*/ 274 h 911"/>
                <a:gd name="T4" fmla="*/ 189 w 1952"/>
                <a:gd name="T5" fmla="*/ 456 h 911"/>
                <a:gd name="T6" fmla="*/ 976 w 1952"/>
                <a:gd name="T7" fmla="*/ 134 h 911"/>
                <a:gd name="T8" fmla="*/ 707 w 1952"/>
                <a:gd name="T9" fmla="*/ 0 h 911"/>
                <a:gd name="T10" fmla="*/ 3 w 1952"/>
                <a:gd name="T11" fmla="*/ 217 h 911"/>
                <a:gd name="T12" fmla="*/ 0 60000 65536"/>
                <a:gd name="T13" fmla="*/ 0 60000 65536"/>
                <a:gd name="T14" fmla="*/ 0 60000 65536"/>
                <a:gd name="T15" fmla="*/ 0 60000 65536"/>
                <a:gd name="T16" fmla="*/ 0 60000 65536"/>
                <a:gd name="T17" fmla="*/ 0 60000 65536"/>
                <a:gd name="T18" fmla="*/ 0 w 1952"/>
                <a:gd name="T19" fmla="*/ 0 h 911"/>
                <a:gd name="T20" fmla="*/ 1952 w 1952"/>
                <a:gd name="T21" fmla="*/ 911 h 911"/>
              </a:gdLst>
              <a:ahLst/>
              <a:cxnLst>
                <a:cxn ang="T12">
                  <a:pos x="T0" y="T1"/>
                </a:cxn>
                <a:cxn ang="T13">
                  <a:pos x="T2" y="T3"/>
                </a:cxn>
                <a:cxn ang="T14">
                  <a:pos x="T4" y="T5"/>
                </a:cxn>
                <a:cxn ang="T15">
                  <a:pos x="T6" y="T7"/>
                </a:cxn>
                <a:cxn ang="T16">
                  <a:pos x="T8" y="T9"/>
                </a:cxn>
                <a:cxn ang="T17">
                  <a:pos x="T10" y="T11"/>
                </a:cxn>
              </a:cxnLst>
              <a:rect l="T18" t="T19" r="T20" b="T21"/>
              <a:pathLst>
                <a:path w="1952" h="911">
                  <a:moveTo>
                    <a:pt x="6" y="434"/>
                  </a:moveTo>
                  <a:lnTo>
                    <a:pt x="0" y="547"/>
                  </a:lnTo>
                  <a:lnTo>
                    <a:pt x="378" y="911"/>
                  </a:lnTo>
                  <a:lnTo>
                    <a:pt x="1952" y="268"/>
                  </a:lnTo>
                  <a:lnTo>
                    <a:pt x="1414" y="0"/>
                  </a:lnTo>
                  <a:lnTo>
                    <a:pt x="6" y="434"/>
                  </a:lnTo>
                  <a:close/>
                </a:path>
              </a:pathLst>
            </a:custGeom>
            <a:solidFill>
              <a:srgbClr val="E0AD8C"/>
            </a:solidFill>
            <a:ln w="9525">
              <a:noFill/>
              <a:round/>
              <a:headEnd/>
              <a:tailEnd/>
            </a:ln>
          </p:spPr>
          <p:txBody>
            <a:bodyPr/>
            <a:lstStyle/>
            <a:p>
              <a:endParaRPr lang="en-US"/>
            </a:p>
          </p:txBody>
        </p:sp>
        <p:sp>
          <p:nvSpPr>
            <p:cNvPr id="7180" name="Freeform 19"/>
            <p:cNvSpPr>
              <a:spLocks/>
            </p:cNvSpPr>
            <p:nvPr/>
          </p:nvSpPr>
          <p:spPr bwMode="auto">
            <a:xfrm>
              <a:off x="1332" y="3196"/>
              <a:ext cx="504" cy="211"/>
            </a:xfrm>
            <a:custGeom>
              <a:avLst/>
              <a:gdLst>
                <a:gd name="T0" fmla="*/ 21 w 1007"/>
                <a:gd name="T1" fmla="*/ 71 h 423"/>
                <a:gd name="T2" fmla="*/ 60 w 1007"/>
                <a:gd name="T3" fmla="*/ 87 h 423"/>
                <a:gd name="T4" fmla="*/ 86 w 1007"/>
                <a:gd name="T5" fmla="*/ 101 h 423"/>
                <a:gd name="T6" fmla="*/ 103 w 1007"/>
                <a:gd name="T7" fmla="*/ 120 h 423"/>
                <a:gd name="T8" fmla="*/ 126 w 1007"/>
                <a:gd name="T9" fmla="*/ 144 h 423"/>
                <a:gd name="T10" fmla="*/ 141 w 1007"/>
                <a:gd name="T11" fmla="*/ 151 h 423"/>
                <a:gd name="T12" fmla="*/ 171 w 1007"/>
                <a:gd name="T13" fmla="*/ 158 h 423"/>
                <a:gd name="T14" fmla="*/ 202 w 1007"/>
                <a:gd name="T15" fmla="*/ 169 h 423"/>
                <a:gd name="T16" fmla="*/ 223 w 1007"/>
                <a:gd name="T17" fmla="*/ 179 h 423"/>
                <a:gd name="T18" fmla="*/ 247 w 1007"/>
                <a:gd name="T19" fmla="*/ 194 h 423"/>
                <a:gd name="T20" fmla="*/ 265 w 1007"/>
                <a:gd name="T21" fmla="*/ 204 h 423"/>
                <a:gd name="T22" fmla="*/ 284 w 1007"/>
                <a:gd name="T23" fmla="*/ 207 h 423"/>
                <a:gd name="T24" fmla="*/ 307 w 1007"/>
                <a:gd name="T25" fmla="*/ 211 h 423"/>
                <a:gd name="T26" fmla="*/ 314 w 1007"/>
                <a:gd name="T27" fmla="*/ 211 h 423"/>
                <a:gd name="T28" fmla="*/ 327 w 1007"/>
                <a:gd name="T29" fmla="*/ 204 h 423"/>
                <a:gd name="T30" fmla="*/ 352 w 1007"/>
                <a:gd name="T31" fmla="*/ 192 h 423"/>
                <a:gd name="T32" fmla="*/ 379 w 1007"/>
                <a:gd name="T33" fmla="*/ 179 h 423"/>
                <a:gd name="T34" fmla="*/ 402 w 1007"/>
                <a:gd name="T35" fmla="*/ 168 h 423"/>
                <a:gd name="T36" fmla="*/ 414 w 1007"/>
                <a:gd name="T37" fmla="*/ 163 h 423"/>
                <a:gd name="T38" fmla="*/ 440 w 1007"/>
                <a:gd name="T39" fmla="*/ 152 h 423"/>
                <a:gd name="T40" fmla="*/ 474 w 1007"/>
                <a:gd name="T41" fmla="*/ 135 h 423"/>
                <a:gd name="T42" fmla="*/ 491 w 1007"/>
                <a:gd name="T43" fmla="*/ 123 h 423"/>
                <a:gd name="T44" fmla="*/ 501 w 1007"/>
                <a:gd name="T45" fmla="*/ 109 h 423"/>
                <a:gd name="T46" fmla="*/ 500 w 1007"/>
                <a:gd name="T47" fmla="*/ 101 h 423"/>
                <a:gd name="T48" fmla="*/ 485 w 1007"/>
                <a:gd name="T49" fmla="*/ 94 h 423"/>
                <a:gd name="T50" fmla="*/ 480 w 1007"/>
                <a:gd name="T51" fmla="*/ 92 h 423"/>
                <a:gd name="T52" fmla="*/ 469 w 1007"/>
                <a:gd name="T53" fmla="*/ 88 h 423"/>
                <a:gd name="T54" fmla="*/ 448 w 1007"/>
                <a:gd name="T55" fmla="*/ 79 h 423"/>
                <a:gd name="T56" fmla="*/ 422 w 1007"/>
                <a:gd name="T57" fmla="*/ 70 h 423"/>
                <a:gd name="T58" fmla="*/ 397 w 1007"/>
                <a:gd name="T59" fmla="*/ 60 h 423"/>
                <a:gd name="T60" fmla="*/ 376 w 1007"/>
                <a:gd name="T61" fmla="*/ 52 h 423"/>
                <a:gd name="T62" fmla="*/ 344 w 1007"/>
                <a:gd name="T63" fmla="*/ 42 h 423"/>
                <a:gd name="T64" fmla="*/ 321 w 1007"/>
                <a:gd name="T65" fmla="*/ 36 h 423"/>
                <a:gd name="T66" fmla="*/ 262 w 1007"/>
                <a:gd name="T67" fmla="*/ 5 h 423"/>
                <a:gd name="T68" fmla="*/ 222 w 1007"/>
                <a:gd name="T69" fmla="*/ 4 h 423"/>
                <a:gd name="T70" fmla="*/ 185 w 1007"/>
                <a:gd name="T71" fmla="*/ 19 h 423"/>
                <a:gd name="T72" fmla="*/ 145 w 1007"/>
                <a:gd name="T73" fmla="*/ 30 h 423"/>
                <a:gd name="T74" fmla="*/ 124 w 1007"/>
                <a:gd name="T75" fmla="*/ 34 h 423"/>
                <a:gd name="T76" fmla="*/ 96 w 1007"/>
                <a:gd name="T77" fmla="*/ 38 h 423"/>
                <a:gd name="T78" fmla="*/ 68 w 1007"/>
                <a:gd name="T79" fmla="*/ 44 h 423"/>
                <a:gd name="T80" fmla="*/ 44 w 1007"/>
                <a:gd name="T81" fmla="*/ 48 h 423"/>
                <a:gd name="T82" fmla="*/ 31 w 1007"/>
                <a:gd name="T83" fmla="*/ 50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7"/>
                <a:gd name="T127" fmla="*/ 0 h 423"/>
                <a:gd name="T128" fmla="*/ 1007 w 1007"/>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7" h="423">
                  <a:moveTo>
                    <a:pt x="0" y="130"/>
                  </a:moveTo>
                  <a:lnTo>
                    <a:pt x="19" y="135"/>
                  </a:lnTo>
                  <a:lnTo>
                    <a:pt x="42" y="143"/>
                  </a:lnTo>
                  <a:lnTo>
                    <a:pt x="67" y="152"/>
                  </a:lnTo>
                  <a:lnTo>
                    <a:pt x="95" y="163"/>
                  </a:lnTo>
                  <a:lnTo>
                    <a:pt x="120" y="174"/>
                  </a:lnTo>
                  <a:lnTo>
                    <a:pt x="143" y="186"/>
                  </a:lnTo>
                  <a:lnTo>
                    <a:pt x="161" y="195"/>
                  </a:lnTo>
                  <a:lnTo>
                    <a:pt x="172" y="203"/>
                  </a:lnTo>
                  <a:lnTo>
                    <a:pt x="180" y="212"/>
                  </a:lnTo>
                  <a:lnTo>
                    <a:pt x="193" y="226"/>
                  </a:lnTo>
                  <a:lnTo>
                    <a:pt x="206" y="241"/>
                  </a:lnTo>
                  <a:lnTo>
                    <a:pt x="222" y="258"/>
                  </a:lnTo>
                  <a:lnTo>
                    <a:pt x="239" y="274"/>
                  </a:lnTo>
                  <a:lnTo>
                    <a:pt x="252" y="288"/>
                  </a:lnTo>
                  <a:lnTo>
                    <a:pt x="265" y="297"/>
                  </a:lnTo>
                  <a:lnTo>
                    <a:pt x="273" y="301"/>
                  </a:lnTo>
                  <a:lnTo>
                    <a:pt x="282" y="302"/>
                  </a:lnTo>
                  <a:lnTo>
                    <a:pt x="299" y="305"/>
                  </a:lnTo>
                  <a:lnTo>
                    <a:pt x="318" y="311"/>
                  </a:lnTo>
                  <a:lnTo>
                    <a:pt x="341" y="317"/>
                  </a:lnTo>
                  <a:lnTo>
                    <a:pt x="363" y="324"/>
                  </a:lnTo>
                  <a:lnTo>
                    <a:pt x="385" y="332"/>
                  </a:lnTo>
                  <a:lnTo>
                    <a:pt x="404" y="338"/>
                  </a:lnTo>
                  <a:lnTo>
                    <a:pt x="418" y="344"/>
                  </a:lnTo>
                  <a:lnTo>
                    <a:pt x="431" y="349"/>
                  </a:lnTo>
                  <a:lnTo>
                    <a:pt x="446" y="358"/>
                  </a:lnTo>
                  <a:lnTo>
                    <a:pt x="462" y="368"/>
                  </a:lnTo>
                  <a:lnTo>
                    <a:pt x="478" y="379"/>
                  </a:lnTo>
                  <a:lnTo>
                    <a:pt x="494" y="388"/>
                  </a:lnTo>
                  <a:lnTo>
                    <a:pt x="508" y="398"/>
                  </a:lnTo>
                  <a:lnTo>
                    <a:pt x="521" y="405"/>
                  </a:lnTo>
                  <a:lnTo>
                    <a:pt x="529" y="408"/>
                  </a:lnTo>
                  <a:lnTo>
                    <a:pt x="538" y="410"/>
                  </a:lnTo>
                  <a:lnTo>
                    <a:pt x="551" y="413"/>
                  </a:lnTo>
                  <a:lnTo>
                    <a:pt x="567" y="415"/>
                  </a:lnTo>
                  <a:lnTo>
                    <a:pt x="584" y="417"/>
                  </a:lnTo>
                  <a:lnTo>
                    <a:pt x="599" y="420"/>
                  </a:lnTo>
                  <a:lnTo>
                    <a:pt x="613" y="422"/>
                  </a:lnTo>
                  <a:lnTo>
                    <a:pt x="622" y="423"/>
                  </a:lnTo>
                  <a:lnTo>
                    <a:pt x="626" y="423"/>
                  </a:lnTo>
                  <a:lnTo>
                    <a:pt x="628" y="422"/>
                  </a:lnTo>
                  <a:lnTo>
                    <a:pt x="634" y="420"/>
                  </a:lnTo>
                  <a:lnTo>
                    <a:pt x="643" y="415"/>
                  </a:lnTo>
                  <a:lnTo>
                    <a:pt x="654" y="408"/>
                  </a:lnTo>
                  <a:lnTo>
                    <a:pt x="669" y="401"/>
                  </a:lnTo>
                  <a:lnTo>
                    <a:pt x="686" y="393"/>
                  </a:lnTo>
                  <a:lnTo>
                    <a:pt x="703" y="385"/>
                  </a:lnTo>
                  <a:lnTo>
                    <a:pt x="720" y="376"/>
                  </a:lnTo>
                  <a:lnTo>
                    <a:pt x="739" y="368"/>
                  </a:lnTo>
                  <a:lnTo>
                    <a:pt x="757" y="358"/>
                  </a:lnTo>
                  <a:lnTo>
                    <a:pt x="774" y="350"/>
                  </a:lnTo>
                  <a:lnTo>
                    <a:pt x="789" y="344"/>
                  </a:lnTo>
                  <a:lnTo>
                    <a:pt x="803" y="337"/>
                  </a:lnTo>
                  <a:lnTo>
                    <a:pt x="815" y="332"/>
                  </a:lnTo>
                  <a:lnTo>
                    <a:pt x="824" y="329"/>
                  </a:lnTo>
                  <a:lnTo>
                    <a:pt x="828" y="326"/>
                  </a:lnTo>
                  <a:lnTo>
                    <a:pt x="839" y="323"/>
                  </a:lnTo>
                  <a:lnTo>
                    <a:pt x="857" y="315"/>
                  </a:lnTo>
                  <a:lnTo>
                    <a:pt x="879" y="304"/>
                  </a:lnTo>
                  <a:lnTo>
                    <a:pt x="903" y="293"/>
                  </a:lnTo>
                  <a:lnTo>
                    <a:pt x="928" y="281"/>
                  </a:lnTo>
                  <a:lnTo>
                    <a:pt x="948" y="270"/>
                  </a:lnTo>
                  <a:lnTo>
                    <a:pt x="964" y="261"/>
                  </a:lnTo>
                  <a:lnTo>
                    <a:pt x="974" y="255"/>
                  </a:lnTo>
                  <a:lnTo>
                    <a:pt x="981" y="247"/>
                  </a:lnTo>
                  <a:lnTo>
                    <a:pt x="985" y="239"/>
                  </a:lnTo>
                  <a:lnTo>
                    <a:pt x="991" y="228"/>
                  </a:lnTo>
                  <a:lnTo>
                    <a:pt x="1002" y="219"/>
                  </a:lnTo>
                  <a:lnTo>
                    <a:pt x="1007" y="215"/>
                  </a:lnTo>
                  <a:lnTo>
                    <a:pt x="1005" y="209"/>
                  </a:lnTo>
                  <a:lnTo>
                    <a:pt x="999" y="203"/>
                  </a:lnTo>
                  <a:lnTo>
                    <a:pt x="990" y="198"/>
                  </a:lnTo>
                  <a:lnTo>
                    <a:pt x="979" y="194"/>
                  </a:lnTo>
                  <a:lnTo>
                    <a:pt x="970" y="189"/>
                  </a:lnTo>
                  <a:lnTo>
                    <a:pt x="963" y="187"/>
                  </a:lnTo>
                  <a:lnTo>
                    <a:pt x="961" y="186"/>
                  </a:lnTo>
                  <a:lnTo>
                    <a:pt x="960" y="185"/>
                  </a:lnTo>
                  <a:lnTo>
                    <a:pt x="954" y="183"/>
                  </a:lnTo>
                  <a:lnTo>
                    <a:pt x="947" y="180"/>
                  </a:lnTo>
                  <a:lnTo>
                    <a:pt x="937" y="176"/>
                  </a:lnTo>
                  <a:lnTo>
                    <a:pt x="924" y="171"/>
                  </a:lnTo>
                  <a:lnTo>
                    <a:pt x="910" y="166"/>
                  </a:lnTo>
                  <a:lnTo>
                    <a:pt x="895" y="159"/>
                  </a:lnTo>
                  <a:lnTo>
                    <a:pt x="879" y="153"/>
                  </a:lnTo>
                  <a:lnTo>
                    <a:pt x="862" y="147"/>
                  </a:lnTo>
                  <a:lnTo>
                    <a:pt x="843" y="140"/>
                  </a:lnTo>
                  <a:lnTo>
                    <a:pt x="826" y="133"/>
                  </a:lnTo>
                  <a:lnTo>
                    <a:pt x="809" y="127"/>
                  </a:lnTo>
                  <a:lnTo>
                    <a:pt x="793" y="120"/>
                  </a:lnTo>
                  <a:lnTo>
                    <a:pt x="778" y="114"/>
                  </a:lnTo>
                  <a:lnTo>
                    <a:pt x="764" y="110"/>
                  </a:lnTo>
                  <a:lnTo>
                    <a:pt x="751" y="105"/>
                  </a:lnTo>
                  <a:lnTo>
                    <a:pt x="729" y="97"/>
                  </a:lnTo>
                  <a:lnTo>
                    <a:pt x="707" y="90"/>
                  </a:lnTo>
                  <a:lnTo>
                    <a:pt x="687" y="84"/>
                  </a:lnTo>
                  <a:lnTo>
                    <a:pt x="669" y="80"/>
                  </a:lnTo>
                  <a:lnTo>
                    <a:pt x="653" y="75"/>
                  </a:lnTo>
                  <a:lnTo>
                    <a:pt x="642" y="73"/>
                  </a:lnTo>
                  <a:lnTo>
                    <a:pt x="634" y="72"/>
                  </a:lnTo>
                  <a:lnTo>
                    <a:pt x="631" y="71"/>
                  </a:lnTo>
                  <a:lnTo>
                    <a:pt x="524" y="11"/>
                  </a:lnTo>
                  <a:lnTo>
                    <a:pt x="462" y="0"/>
                  </a:lnTo>
                  <a:lnTo>
                    <a:pt x="457" y="3"/>
                  </a:lnTo>
                  <a:lnTo>
                    <a:pt x="444" y="8"/>
                  </a:lnTo>
                  <a:lnTo>
                    <a:pt x="423" y="18"/>
                  </a:lnTo>
                  <a:lnTo>
                    <a:pt x="399" y="28"/>
                  </a:lnTo>
                  <a:lnTo>
                    <a:pt x="370" y="38"/>
                  </a:lnTo>
                  <a:lnTo>
                    <a:pt x="341" y="49"/>
                  </a:lnTo>
                  <a:lnTo>
                    <a:pt x="313" y="57"/>
                  </a:lnTo>
                  <a:lnTo>
                    <a:pt x="289" y="61"/>
                  </a:lnTo>
                  <a:lnTo>
                    <a:pt x="278" y="64"/>
                  </a:lnTo>
                  <a:lnTo>
                    <a:pt x="263" y="66"/>
                  </a:lnTo>
                  <a:lnTo>
                    <a:pt x="247" y="68"/>
                  </a:lnTo>
                  <a:lnTo>
                    <a:pt x="229" y="72"/>
                  </a:lnTo>
                  <a:lnTo>
                    <a:pt x="211" y="74"/>
                  </a:lnTo>
                  <a:lnTo>
                    <a:pt x="191" y="77"/>
                  </a:lnTo>
                  <a:lnTo>
                    <a:pt x="172" y="81"/>
                  </a:lnTo>
                  <a:lnTo>
                    <a:pt x="153" y="84"/>
                  </a:lnTo>
                  <a:lnTo>
                    <a:pt x="135" y="88"/>
                  </a:lnTo>
                  <a:lnTo>
                    <a:pt x="118" y="90"/>
                  </a:lnTo>
                  <a:lnTo>
                    <a:pt x="102" y="94"/>
                  </a:lnTo>
                  <a:lnTo>
                    <a:pt x="88" y="96"/>
                  </a:lnTo>
                  <a:lnTo>
                    <a:pt x="76" y="98"/>
                  </a:lnTo>
                  <a:lnTo>
                    <a:pt x="68" y="99"/>
                  </a:lnTo>
                  <a:lnTo>
                    <a:pt x="62" y="100"/>
                  </a:lnTo>
                  <a:lnTo>
                    <a:pt x="60" y="100"/>
                  </a:lnTo>
                  <a:lnTo>
                    <a:pt x="0" y="130"/>
                  </a:lnTo>
                  <a:close/>
                </a:path>
              </a:pathLst>
            </a:custGeom>
            <a:solidFill>
              <a:srgbClr val="D6F9FC"/>
            </a:solidFill>
            <a:ln w="9525">
              <a:noFill/>
              <a:round/>
              <a:headEnd/>
              <a:tailEnd/>
            </a:ln>
          </p:spPr>
          <p:txBody>
            <a:bodyPr/>
            <a:lstStyle/>
            <a:p>
              <a:endParaRPr lang="en-US"/>
            </a:p>
          </p:txBody>
        </p:sp>
        <p:sp>
          <p:nvSpPr>
            <p:cNvPr id="7181" name="Freeform 20"/>
            <p:cNvSpPr>
              <a:spLocks/>
            </p:cNvSpPr>
            <p:nvPr/>
          </p:nvSpPr>
          <p:spPr bwMode="auto">
            <a:xfrm>
              <a:off x="1035" y="2765"/>
              <a:ext cx="564" cy="472"/>
            </a:xfrm>
            <a:custGeom>
              <a:avLst/>
              <a:gdLst>
                <a:gd name="T0" fmla="*/ 228 w 1128"/>
                <a:gd name="T1" fmla="*/ 11 h 943"/>
                <a:gd name="T2" fmla="*/ 209 w 1128"/>
                <a:gd name="T3" fmla="*/ 17 h 943"/>
                <a:gd name="T4" fmla="*/ 180 w 1128"/>
                <a:gd name="T5" fmla="*/ 28 h 943"/>
                <a:gd name="T6" fmla="*/ 149 w 1128"/>
                <a:gd name="T7" fmla="*/ 40 h 943"/>
                <a:gd name="T8" fmla="*/ 123 w 1128"/>
                <a:gd name="T9" fmla="*/ 53 h 943"/>
                <a:gd name="T10" fmla="*/ 101 w 1128"/>
                <a:gd name="T11" fmla="*/ 70 h 943"/>
                <a:gd name="T12" fmla="*/ 69 w 1128"/>
                <a:gd name="T13" fmla="*/ 118 h 943"/>
                <a:gd name="T14" fmla="*/ 41 w 1128"/>
                <a:gd name="T15" fmla="*/ 180 h 943"/>
                <a:gd name="T16" fmla="*/ 26 w 1128"/>
                <a:gd name="T17" fmla="*/ 243 h 943"/>
                <a:gd name="T18" fmla="*/ 18 w 1128"/>
                <a:gd name="T19" fmla="*/ 308 h 943"/>
                <a:gd name="T20" fmla="*/ 9 w 1128"/>
                <a:gd name="T21" fmla="*/ 363 h 943"/>
                <a:gd name="T22" fmla="*/ 1 w 1128"/>
                <a:gd name="T23" fmla="*/ 432 h 943"/>
                <a:gd name="T24" fmla="*/ 12 w 1128"/>
                <a:gd name="T25" fmla="*/ 456 h 943"/>
                <a:gd name="T26" fmla="*/ 17 w 1128"/>
                <a:gd name="T27" fmla="*/ 471 h 943"/>
                <a:gd name="T28" fmla="*/ 31 w 1128"/>
                <a:gd name="T29" fmla="*/ 461 h 943"/>
                <a:gd name="T30" fmla="*/ 55 w 1128"/>
                <a:gd name="T31" fmla="*/ 430 h 943"/>
                <a:gd name="T32" fmla="*/ 84 w 1128"/>
                <a:gd name="T33" fmla="*/ 403 h 943"/>
                <a:gd name="T34" fmla="*/ 111 w 1128"/>
                <a:gd name="T35" fmla="*/ 389 h 943"/>
                <a:gd name="T36" fmla="*/ 153 w 1128"/>
                <a:gd name="T37" fmla="*/ 381 h 943"/>
                <a:gd name="T38" fmla="*/ 187 w 1128"/>
                <a:gd name="T39" fmla="*/ 373 h 943"/>
                <a:gd name="T40" fmla="*/ 197 w 1128"/>
                <a:gd name="T41" fmla="*/ 369 h 943"/>
                <a:gd name="T42" fmla="*/ 217 w 1128"/>
                <a:gd name="T43" fmla="*/ 370 h 943"/>
                <a:gd name="T44" fmla="*/ 245 w 1128"/>
                <a:gd name="T45" fmla="*/ 373 h 943"/>
                <a:gd name="T46" fmla="*/ 277 w 1128"/>
                <a:gd name="T47" fmla="*/ 376 h 943"/>
                <a:gd name="T48" fmla="*/ 305 w 1128"/>
                <a:gd name="T49" fmla="*/ 379 h 943"/>
                <a:gd name="T50" fmla="*/ 324 w 1128"/>
                <a:gd name="T51" fmla="*/ 380 h 943"/>
                <a:gd name="T52" fmla="*/ 344 w 1128"/>
                <a:gd name="T53" fmla="*/ 379 h 943"/>
                <a:gd name="T54" fmla="*/ 365 w 1128"/>
                <a:gd name="T55" fmla="*/ 379 h 943"/>
                <a:gd name="T56" fmla="*/ 385 w 1128"/>
                <a:gd name="T57" fmla="*/ 377 h 943"/>
                <a:gd name="T58" fmla="*/ 403 w 1128"/>
                <a:gd name="T59" fmla="*/ 375 h 943"/>
                <a:gd name="T60" fmla="*/ 417 w 1128"/>
                <a:gd name="T61" fmla="*/ 372 h 943"/>
                <a:gd name="T62" fmla="*/ 433 w 1128"/>
                <a:gd name="T63" fmla="*/ 347 h 943"/>
                <a:gd name="T64" fmla="*/ 445 w 1128"/>
                <a:gd name="T65" fmla="*/ 310 h 943"/>
                <a:gd name="T66" fmla="*/ 463 w 1128"/>
                <a:gd name="T67" fmla="*/ 292 h 943"/>
                <a:gd name="T68" fmla="*/ 475 w 1128"/>
                <a:gd name="T69" fmla="*/ 296 h 943"/>
                <a:gd name="T70" fmla="*/ 482 w 1128"/>
                <a:gd name="T71" fmla="*/ 311 h 943"/>
                <a:gd name="T72" fmla="*/ 493 w 1128"/>
                <a:gd name="T73" fmla="*/ 328 h 943"/>
                <a:gd name="T74" fmla="*/ 509 w 1128"/>
                <a:gd name="T75" fmla="*/ 345 h 943"/>
                <a:gd name="T76" fmla="*/ 528 w 1128"/>
                <a:gd name="T77" fmla="*/ 358 h 943"/>
                <a:gd name="T78" fmla="*/ 547 w 1128"/>
                <a:gd name="T79" fmla="*/ 366 h 943"/>
                <a:gd name="T80" fmla="*/ 561 w 1128"/>
                <a:gd name="T81" fmla="*/ 365 h 943"/>
                <a:gd name="T82" fmla="*/ 562 w 1128"/>
                <a:gd name="T83" fmla="*/ 353 h 943"/>
                <a:gd name="T84" fmla="*/ 546 w 1128"/>
                <a:gd name="T85" fmla="*/ 326 h 943"/>
                <a:gd name="T86" fmla="*/ 531 w 1128"/>
                <a:gd name="T87" fmla="*/ 294 h 943"/>
                <a:gd name="T88" fmla="*/ 527 w 1128"/>
                <a:gd name="T89" fmla="*/ 255 h 943"/>
                <a:gd name="T90" fmla="*/ 513 w 1128"/>
                <a:gd name="T91" fmla="*/ 183 h 943"/>
                <a:gd name="T92" fmla="*/ 506 w 1128"/>
                <a:gd name="T93" fmla="*/ 138 h 943"/>
                <a:gd name="T94" fmla="*/ 511 w 1128"/>
                <a:gd name="T95" fmla="*/ 63 h 943"/>
                <a:gd name="T96" fmla="*/ 501 w 1128"/>
                <a:gd name="T97" fmla="*/ 26 h 943"/>
                <a:gd name="T98" fmla="*/ 481 w 1128"/>
                <a:gd name="T99" fmla="*/ 9 h 943"/>
                <a:gd name="T100" fmla="*/ 470 w 1128"/>
                <a:gd name="T101" fmla="*/ 2 h 943"/>
                <a:gd name="T102" fmla="*/ 451 w 1128"/>
                <a:gd name="T103" fmla="*/ 5 h 943"/>
                <a:gd name="T104" fmla="*/ 418 w 1128"/>
                <a:gd name="T105" fmla="*/ 9 h 943"/>
                <a:gd name="T106" fmla="*/ 400 w 1128"/>
                <a:gd name="T107" fmla="*/ 11 h 943"/>
                <a:gd name="T108" fmla="*/ 376 w 1128"/>
                <a:gd name="T109" fmla="*/ 9 h 943"/>
                <a:gd name="T110" fmla="*/ 337 w 1128"/>
                <a:gd name="T111" fmla="*/ 7 h 943"/>
                <a:gd name="T112" fmla="*/ 295 w 1128"/>
                <a:gd name="T113" fmla="*/ 4 h 943"/>
                <a:gd name="T114" fmla="*/ 262 w 1128"/>
                <a:gd name="T115" fmla="*/ 1 h 943"/>
                <a:gd name="T116" fmla="*/ 248 w 1128"/>
                <a:gd name="T117" fmla="*/ 0 h 9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8"/>
                <a:gd name="T178" fmla="*/ 0 h 943"/>
                <a:gd name="T179" fmla="*/ 1128 w 1128"/>
                <a:gd name="T180" fmla="*/ 943 h 9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8" h="943">
                  <a:moveTo>
                    <a:pt x="464" y="18"/>
                  </a:moveTo>
                  <a:lnTo>
                    <a:pt x="462" y="19"/>
                  </a:lnTo>
                  <a:lnTo>
                    <a:pt x="455" y="21"/>
                  </a:lnTo>
                  <a:lnTo>
                    <a:pt x="446" y="24"/>
                  </a:lnTo>
                  <a:lnTo>
                    <a:pt x="432" y="29"/>
                  </a:lnTo>
                  <a:lnTo>
                    <a:pt x="417" y="34"/>
                  </a:lnTo>
                  <a:lnTo>
                    <a:pt x="398" y="40"/>
                  </a:lnTo>
                  <a:lnTo>
                    <a:pt x="380" y="47"/>
                  </a:lnTo>
                  <a:lnTo>
                    <a:pt x="359" y="55"/>
                  </a:lnTo>
                  <a:lnTo>
                    <a:pt x="338" y="63"/>
                  </a:lnTo>
                  <a:lnTo>
                    <a:pt x="318" y="71"/>
                  </a:lnTo>
                  <a:lnTo>
                    <a:pt x="297" y="79"/>
                  </a:lnTo>
                  <a:lnTo>
                    <a:pt x="278" y="89"/>
                  </a:lnTo>
                  <a:lnTo>
                    <a:pt x="261" y="97"/>
                  </a:lnTo>
                  <a:lnTo>
                    <a:pt x="245" y="105"/>
                  </a:lnTo>
                  <a:lnTo>
                    <a:pt x="232" y="113"/>
                  </a:lnTo>
                  <a:lnTo>
                    <a:pt x="223" y="120"/>
                  </a:lnTo>
                  <a:lnTo>
                    <a:pt x="202" y="140"/>
                  </a:lnTo>
                  <a:lnTo>
                    <a:pt x="181" y="168"/>
                  </a:lnTo>
                  <a:lnTo>
                    <a:pt x="159" y="200"/>
                  </a:lnTo>
                  <a:lnTo>
                    <a:pt x="138" y="236"/>
                  </a:lnTo>
                  <a:lnTo>
                    <a:pt x="117" y="275"/>
                  </a:lnTo>
                  <a:lnTo>
                    <a:pt x="98" y="317"/>
                  </a:lnTo>
                  <a:lnTo>
                    <a:pt x="81" y="359"/>
                  </a:lnTo>
                  <a:lnTo>
                    <a:pt x="69" y="401"/>
                  </a:lnTo>
                  <a:lnTo>
                    <a:pt x="58" y="443"/>
                  </a:lnTo>
                  <a:lnTo>
                    <a:pt x="52" y="486"/>
                  </a:lnTo>
                  <a:lnTo>
                    <a:pt x="45" y="530"/>
                  </a:lnTo>
                  <a:lnTo>
                    <a:pt x="40" y="572"/>
                  </a:lnTo>
                  <a:lnTo>
                    <a:pt x="35" y="615"/>
                  </a:lnTo>
                  <a:lnTo>
                    <a:pt x="31" y="654"/>
                  </a:lnTo>
                  <a:lnTo>
                    <a:pt x="25" y="692"/>
                  </a:lnTo>
                  <a:lnTo>
                    <a:pt x="18" y="726"/>
                  </a:lnTo>
                  <a:lnTo>
                    <a:pt x="5" y="783"/>
                  </a:lnTo>
                  <a:lnTo>
                    <a:pt x="0" y="829"/>
                  </a:lnTo>
                  <a:lnTo>
                    <a:pt x="2" y="864"/>
                  </a:lnTo>
                  <a:lnTo>
                    <a:pt x="13" y="888"/>
                  </a:lnTo>
                  <a:lnTo>
                    <a:pt x="20" y="899"/>
                  </a:lnTo>
                  <a:lnTo>
                    <a:pt x="24" y="912"/>
                  </a:lnTo>
                  <a:lnTo>
                    <a:pt x="27" y="925"/>
                  </a:lnTo>
                  <a:lnTo>
                    <a:pt x="31" y="935"/>
                  </a:lnTo>
                  <a:lnTo>
                    <a:pt x="34" y="942"/>
                  </a:lnTo>
                  <a:lnTo>
                    <a:pt x="40" y="943"/>
                  </a:lnTo>
                  <a:lnTo>
                    <a:pt x="48" y="937"/>
                  </a:lnTo>
                  <a:lnTo>
                    <a:pt x="61" y="921"/>
                  </a:lnTo>
                  <a:lnTo>
                    <a:pt x="76" y="901"/>
                  </a:lnTo>
                  <a:lnTo>
                    <a:pt x="93" y="879"/>
                  </a:lnTo>
                  <a:lnTo>
                    <a:pt x="110" y="859"/>
                  </a:lnTo>
                  <a:lnTo>
                    <a:pt x="130" y="840"/>
                  </a:lnTo>
                  <a:lnTo>
                    <a:pt x="148" y="821"/>
                  </a:lnTo>
                  <a:lnTo>
                    <a:pt x="167" y="806"/>
                  </a:lnTo>
                  <a:lnTo>
                    <a:pt x="184" y="793"/>
                  </a:lnTo>
                  <a:lnTo>
                    <a:pt x="201" y="785"/>
                  </a:lnTo>
                  <a:lnTo>
                    <a:pt x="221" y="778"/>
                  </a:lnTo>
                  <a:lnTo>
                    <a:pt x="246" y="773"/>
                  </a:lnTo>
                  <a:lnTo>
                    <a:pt x="275" y="767"/>
                  </a:lnTo>
                  <a:lnTo>
                    <a:pt x="305" y="761"/>
                  </a:lnTo>
                  <a:lnTo>
                    <a:pt x="333" y="755"/>
                  </a:lnTo>
                  <a:lnTo>
                    <a:pt x="357" y="751"/>
                  </a:lnTo>
                  <a:lnTo>
                    <a:pt x="374" y="745"/>
                  </a:lnTo>
                  <a:lnTo>
                    <a:pt x="382" y="740"/>
                  </a:lnTo>
                  <a:lnTo>
                    <a:pt x="386" y="738"/>
                  </a:lnTo>
                  <a:lnTo>
                    <a:pt x="394" y="738"/>
                  </a:lnTo>
                  <a:lnTo>
                    <a:pt x="404" y="737"/>
                  </a:lnTo>
                  <a:lnTo>
                    <a:pt x="418" y="738"/>
                  </a:lnTo>
                  <a:lnTo>
                    <a:pt x="433" y="739"/>
                  </a:lnTo>
                  <a:lnTo>
                    <a:pt x="451" y="740"/>
                  </a:lnTo>
                  <a:lnTo>
                    <a:pt x="470" y="743"/>
                  </a:lnTo>
                  <a:lnTo>
                    <a:pt x="490" y="745"/>
                  </a:lnTo>
                  <a:lnTo>
                    <a:pt x="511" y="747"/>
                  </a:lnTo>
                  <a:lnTo>
                    <a:pt x="532" y="750"/>
                  </a:lnTo>
                  <a:lnTo>
                    <a:pt x="553" y="752"/>
                  </a:lnTo>
                  <a:lnTo>
                    <a:pt x="573" y="754"/>
                  </a:lnTo>
                  <a:lnTo>
                    <a:pt x="592" y="757"/>
                  </a:lnTo>
                  <a:lnTo>
                    <a:pt x="609" y="758"/>
                  </a:lnTo>
                  <a:lnTo>
                    <a:pt x="624" y="759"/>
                  </a:lnTo>
                  <a:lnTo>
                    <a:pt x="637" y="759"/>
                  </a:lnTo>
                  <a:lnTo>
                    <a:pt x="648" y="759"/>
                  </a:lnTo>
                  <a:lnTo>
                    <a:pt x="661" y="759"/>
                  </a:lnTo>
                  <a:lnTo>
                    <a:pt x="674" y="759"/>
                  </a:lnTo>
                  <a:lnTo>
                    <a:pt x="687" y="758"/>
                  </a:lnTo>
                  <a:lnTo>
                    <a:pt x="701" y="758"/>
                  </a:lnTo>
                  <a:lnTo>
                    <a:pt x="715" y="757"/>
                  </a:lnTo>
                  <a:lnTo>
                    <a:pt x="729" y="757"/>
                  </a:lnTo>
                  <a:lnTo>
                    <a:pt x="744" y="755"/>
                  </a:lnTo>
                  <a:lnTo>
                    <a:pt x="758" y="754"/>
                  </a:lnTo>
                  <a:lnTo>
                    <a:pt x="770" y="753"/>
                  </a:lnTo>
                  <a:lnTo>
                    <a:pt x="783" y="752"/>
                  </a:lnTo>
                  <a:lnTo>
                    <a:pt x="796" y="751"/>
                  </a:lnTo>
                  <a:lnTo>
                    <a:pt x="806" y="749"/>
                  </a:lnTo>
                  <a:lnTo>
                    <a:pt x="816" y="747"/>
                  </a:lnTo>
                  <a:lnTo>
                    <a:pt x="826" y="745"/>
                  </a:lnTo>
                  <a:lnTo>
                    <a:pt x="834" y="743"/>
                  </a:lnTo>
                  <a:lnTo>
                    <a:pt x="846" y="734"/>
                  </a:lnTo>
                  <a:lnTo>
                    <a:pt x="857" y="716"/>
                  </a:lnTo>
                  <a:lnTo>
                    <a:pt x="865" y="694"/>
                  </a:lnTo>
                  <a:lnTo>
                    <a:pt x="873" y="669"/>
                  </a:lnTo>
                  <a:lnTo>
                    <a:pt x="881" y="644"/>
                  </a:lnTo>
                  <a:lnTo>
                    <a:pt x="890" y="620"/>
                  </a:lnTo>
                  <a:lnTo>
                    <a:pt x="901" y="601"/>
                  </a:lnTo>
                  <a:lnTo>
                    <a:pt x="913" y="588"/>
                  </a:lnTo>
                  <a:lnTo>
                    <a:pt x="926" y="583"/>
                  </a:lnTo>
                  <a:lnTo>
                    <a:pt x="936" y="583"/>
                  </a:lnTo>
                  <a:lnTo>
                    <a:pt x="943" y="585"/>
                  </a:lnTo>
                  <a:lnTo>
                    <a:pt x="949" y="591"/>
                  </a:lnTo>
                  <a:lnTo>
                    <a:pt x="954" y="600"/>
                  </a:lnTo>
                  <a:lnTo>
                    <a:pt x="958" y="610"/>
                  </a:lnTo>
                  <a:lnTo>
                    <a:pt x="963" y="621"/>
                  </a:lnTo>
                  <a:lnTo>
                    <a:pt x="969" y="632"/>
                  </a:lnTo>
                  <a:lnTo>
                    <a:pt x="975" y="644"/>
                  </a:lnTo>
                  <a:lnTo>
                    <a:pt x="985" y="655"/>
                  </a:lnTo>
                  <a:lnTo>
                    <a:pt x="994" y="667"/>
                  </a:lnTo>
                  <a:lnTo>
                    <a:pt x="1005" y="677"/>
                  </a:lnTo>
                  <a:lnTo>
                    <a:pt x="1017" y="689"/>
                  </a:lnTo>
                  <a:lnTo>
                    <a:pt x="1030" y="699"/>
                  </a:lnTo>
                  <a:lnTo>
                    <a:pt x="1042" y="708"/>
                  </a:lnTo>
                  <a:lnTo>
                    <a:pt x="1055" y="716"/>
                  </a:lnTo>
                  <a:lnTo>
                    <a:pt x="1068" y="723"/>
                  </a:lnTo>
                  <a:lnTo>
                    <a:pt x="1080" y="729"/>
                  </a:lnTo>
                  <a:lnTo>
                    <a:pt x="1093" y="732"/>
                  </a:lnTo>
                  <a:lnTo>
                    <a:pt x="1103" y="735"/>
                  </a:lnTo>
                  <a:lnTo>
                    <a:pt x="1114" y="734"/>
                  </a:lnTo>
                  <a:lnTo>
                    <a:pt x="1121" y="730"/>
                  </a:lnTo>
                  <a:lnTo>
                    <a:pt x="1125" y="724"/>
                  </a:lnTo>
                  <a:lnTo>
                    <a:pt x="1128" y="716"/>
                  </a:lnTo>
                  <a:lnTo>
                    <a:pt x="1124" y="705"/>
                  </a:lnTo>
                  <a:lnTo>
                    <a:pt x="1116" y="689"/>
                  </a:lnTo>
                  <a:lnTo>
                    <a:pt x="1104" y="670"/>
                  </a:lnTo>
                  <a:lnTo>
                    <a:pt x="1092" y="651"/>
                  </a:lnTo>
                  <a:lnTo>
                    <a:pt x="1079" y="629"/>
                  </a:lnTo>
                  <a:lnTo>
                    <a:pt x="1068" y="608"/>
                  </a:lnTo>
                  <a:lnTo>
                    <a:pt x="1061" y="588"/>
                  </a:lnTo>
                  <a:lnTo>
                    <a:pt x="1058" y="571"/>
                  </a:lnTo>
                  <a:lnTo>
                    <a:pt x="1057" y="547"/>
                  </a:lnTo>
                  <a:lnTo>
                    <a:pt x="1053" y="509"/>
                  </a:lnTo>
                  <a:lnTo>
                    <a:pt x="1045" y="464"/>
                  </a:lnTo>
                  <a:lnTo>
                    <a:pt x="1035" y="415"/>
                  </a:lnTo>
                  <a:lnTo>
                    <a:pt x="1026" y="366"/>
                  </a:lnTo>
                  <a:lnTo>
                    <a:pt x="1018" y="324"/>
                  </a:lnTo>
                  <a:lnTo>
                    <a:pt x="1013" y="292"/>
                  </a:lnTo>
                  <a:lnTo>
                    <a:pt x="1012" y="276"/>
                  </a:lnTo>
                  <a:lnTo>
                    <a:pt x="1016" y="245"/>
                  </a:lnTo>
                  <a:lnTo>
                    <a:pt x="1019" y="186"/>
                  </a:lnTo>
                  <a:lnTo>
                    <a:pt x="1022" y="125"/>
                  </a:lnTo>
                  <a:lnTo>
                    <a:pt x="1018" y="81"/>
                  </a:lnTo>
                  <a:lnTo>
                    <a:pt x="1012" y="66"/>
                  </a:lnTo>
                  <a:lnTo>
                    <a:pt x="1002" y="52"/>
                  </a:lnTo>
                  <a:lnTo>
                    <a:pt x="989" y="39"/>
                  </a:lnTo>
                  <a:lnTo>
                    <a:pt x="975" y="28"/>
                  </a:lnTo>
                  <a:lnTo>
                    <a:pt x="962" y="17"/>
                  </a:lnTo>
                  <a:lnTo>
                    <a:pt x="951" y="10"/>
                  </a:lnTo>
                  <a:lnTo>
                    <a:pt x="943" y="4"/>
                  </a:lnTo>
                  <a:lnTo>
                    <a:pt x="940" y="3"/>
                  </a:lnTo>
                  <a:lnTo>
                    <a:pt x="935" y="4"/>
                  </a:lnTo>
                  <a:lnTo>
                    <a:pt x="921" y="6"/>
                  </a:lnTo>
                  <a:lnTo>
                    <a:pt x="902" y="9"/>
                  </a:lnTo>
                  <a:lnTo>
                    <a:pt x="880" y="13"/>
                  </a:lnTo>
                  <a:lnTo>
                    <a:pt x="857" y="16"/>
                  </a:lnTo>
                  <a:lnTo>
                    <a:pt x="835" y="18"/>
                  </a:lnTo>
                  <a:lnTo>
                    <a:pt x="818" y="21"/>
                  </a:lnTo>
                  <a:lnTo>
                    <a:pt x="807" y="22"/>
                  </a:lnTo>
                  <a:lnTo>
                    <a:pt x="800" y="22"/>
                  </a:lnTo>
                  <a:lnTo>
                    <a:pt x="789" y="21"/>
                  </a:lnTo>
                  <a:lnTo>
                    <a:pt x="773" y="19"/>
                  </a:lnTo>
                  <a:lnTo>
                    <a:pt x="751" y="18"/>
                  </a:lnTo>
                  <a:lnTo>
                    <a:pt x="728" y="17"/>
                  </a:lnTo>
                  <a:lnTo>
                    <a:pt x="701" y="15"/>
                  </a:lnTo>
                  <a:lnTo>
                    <a:pt x="674" y="13"/>
                  </a:lnTo>
                  <a:lnTo>
                    <a:pt x="645" y="10"/>
                  </a:lnTo>
                  <a:lnTo>
                    <a:pt x="617" y="9"/>
                  </a:lnTo>
                  <a:lnTo>
                    <a:pt x="590" y="7"/>
                  </a:lnTo>
                  <a:lnTo>
                    <a:pt x="565" y="4"/>
                  </a:lnTo>
                  <a:lnTo>
                    <a:pt x="542" y="3"/>
                  </a:lnTo>
                  <a:lnTo>
                    <a:pt x="524" y="2"/>
                  </a:lnTo>
                  <a:lnTo>
                    <a:pt x="509" y="1"/>
                  </a:lnTo>
                  <a:lnTo>
                    <a:pt x="500" y="0"/>
                  </a:lnTo>
                  <a:lnTo>
                    <a:pt x="496" y="0"/>
                  </a:lnTo>
                  <a:lnTo>
                    <a:pt x="464" y="18"/>
                  </a:lnTo>
                  <a:close/>
                </a:path>
              </a:pathLst>
            </a:custGeom>
            <a:solidFill>
              <a:srgbClr val="FF6870"/>
            </a:solidFill>
            <a:ln w="9525">
              <a:noFill/>
              <a:round/>
              <a:headEnd/>
              <a:tailEnd/>
            </a:ln>
          </p:spPr>
          <p:txBody>
            <a:bodyPr/>
            <a:lstStyle/>
            <a:p>
              <a:endParaRPr lang="en-US"/>
            </a:p>
          </p:txBody>
        </p:sp>
        <p:sp>
          <p:nvSpPr>
            <p:cNvPr id="7182" name="Freeform 21"/>
            <p:cNvSpPr>
              <a:spLocks/>
            </p:cNvSpPr>
            <p:nvPr/>
          </p:nvSpPr>
          <p:spPr bwMode="auto">
            <a:xfrm>
              <a:off x="1234" y="2528"/>
              <a:ext cx="429" cy="601"/>
            </a:xfrm>
            <a:custGeom>
              <a:avLst/>
              <a:gdLst>
                <a:gd name="T0" fmla="*/ 379 w 857"/>
                <a:gd name="T1" fmla="*/ 279 h 1204"/>
                <a:gd name="T2" fmla="*/ 361 w 857"/>
                <a:gd name="T3" fmla="*/ 217 h 1204"/>
                <a:gd name="T4" fmla="*/ 362 w 857"/>
                <a:gd name="T5" fmla="*/ 112 h 1204"/>
                <a:gd name="T6" fmla="*/ 343 w 857"/>
                <a:gd name="T7" fmla="*/ 70 h 1204"/>
                <a:gd name="T8" fmla="*/ 322 w 857"/>
                <a:gd name="T9" fmla="*/ 51 h 1204"/>
                <a:gd name="T10" fmla="*/ 258 w 857"/>
                <a:gd name="T11" fmla="*/ 35 h 1204"/>
                <a:gd name="T12" fmla="*/ 240 w 857"/>
                <a:gd name="T13" fmla="*/ 41 h 1204"/>
                <a:gd name="T14" fmla="*/ 230 w 857"/>
                <a:gd name="T15" fmla="*/ 36 h 1204"/>
                <a:gd name="T16" fmla="*/ 220 w 857"/>
                <a:gd name="T17" fmla="*/ 8 h 1204"/>
                <a:gd name="T18" fmla="*/ 184 w 857"/>
                <a:gd name="T19" fmla="*/ 22 h 1204"/>
                <a:gd name="T20" fmla="*/ 170 w 857"/>
                <a:gd name="T21" fmla="*/ 4 h 1204"/>
                <a:gd name="T22" fmla="*/ 161 w 857"/>
                <a:gd name="T23" fmla="*/ 5 h 1204"/>
                <a:gd name="T24" fmla="*/ 138 w 857"/>
                <a:gd name="T25" fmla="*/ 29 h 1204"/>
                <a:gd name="T26" fmla="*/ 128 w 857"/>
                <a:gd name="T27" fmla="*/ 17 h 1204"/>
                <a:gd name="T28" fmla="*/ 97 w 857"/>
                <a:gd name="T29" fmla="*/ 44 h 1204"/>
                <a:gd name="T30" fmla="*/ 67 w 857"/>
                <a:gd name="T31" fmla="*/ 65 h 1204"/>
                <a:gd name="T32" fmla="*/ 72 w 857"/>
                <a:gd name="T33" fmla="*/ 22 h 1204"/>
                <a:gd name="T34" fmla="*/ 19 w 857"/>
                <a:gd name="T35" fmla="*/ 120 h 1204"/>
                <a:gd name="T36" fmla="*/ 3 w 857"/>
                <a:gd name="T37" fmla="*/ 147 h 1204"/>
                <a:gd name="T38" fmla="*/ 4 w 857"/>
                <a:gd name="T39" fmla="*/ 178 h 1204"/>
                <a:gd name="T40" fmla="*/ 18 w 857"/>
                <a:gd name="T41" fmla="*/ 193 h 1204"/>
                <a:gd name="T42" fmla="*/ 40 w 857"/>
                <a:gd name="T43" fmla="*/ 200 h 1204"/>
                <a:gd name="T44" fmla="*/ 56 w 857"/>
                <a:gd name="T45" fmla="*/ 208 h 1204"/>
                <a:gd name="T46" fmla="*/ 56 w 857"/>
                <a:gd name="T47" fmla="*/ 246 h 1204"/>
                <a:gd name="T48" fmla="*/ 51 w 857"/>
                <a:gd name="T49" fmla="*/ 285 h 1204"/>
                <a:gd name="T50" fmla="*/ 61 w 857"/>
                <a:gd name="T51" fmla="*/ 319 h 1204"/>
                <a:gd name="T52" fmla="*/ 89 w 857"/>
                <a:gd name="T53" fmla="*/ 341 h 1204"/>
                <a:gd name="T54" fmla="*/ 117 w 857"/>
                <a:gd name="T55" fmla="*/ 358 h 1204"/>
                <a:gd name="T56" fmla="*/ 132 w 857"/>
                <a:gd name="T57" fmla="*/ 362 h 1204"/>
                <a:gd name="T58" fmla="*/ 150 w 857"/>
                <a:gd name="T59" fmla="*/ 361 h 1204"/>
                <a:gd name="T60" fmla="*/ 170 w 857"/>
                <a:gd name="T61" fmla="*/ 325 h 1204"/>
                <a:gd name="T62" fmla="*/ 183 w 857"/>
                <a:gd name="T63" fmla="*/ 288 h 1204"/>
                <a:gd name="T64" fmla="*/ 195 w 857"/>
                <a:gd name="T65" fmla="*/ 265 h 1204"/>
                <a:gd name="T66" fmla="*/ 208 w 857"/>
                <a:gd name="T67" fmla="*/ 243 h 1204"/>
                <a:gd name="T68" fmla="*/ 239 w 857"/>
                <a:gd name="T69" fmla="*/ 210 h 1204"/>
                <a:gd name="T70" fmla="*/ 250 w 857"/>
                <a:gd name="T71" fmla="*/ 174 h 1204"/>
                <a:gd name="T72" fmla="*/ 251 w 857"/>
                <a:gd name="T73" fmla="*/ 128 h 1204"/>
                <a:gd name="T74" fmla="*/ 261 w 857"/>
                <a:gd name="T75" fmla="*/ 120 h 1204"/>
                <a:gd name="T76" fmla="*/ 280 w 857"/>
                <a:gd name="T77" fmla="*/ 141 h 1204"/>
                <a:gd name="T78" fmla="*/ 283 w 857"/>
                <a:gd name="T79" fmla="*/ 178 h 1204"/>
                <a:gd name="T80" fmla="*/ 284 w 857"/>
                <a:gd name="T81" fmla="*/ 220 h 1204"/>
                <a:gd name="T82" fmla="*/ 298 w 857"/>
                <a:gd name="T83" fmla="*/ 251 h 1204"/>
                <a:gd name="T84" fmla="*/ 311 w 857"/>
                <a:gd name="T85" fmla="*/ 293 h 1204"/>
                <a:gd name="T86" fmla="*/ 312 w 857"/>
                <a:gd name="T87" fmla="*/ 385 h 1204"/>
                <a:gd name="T88" fmla="*/ 320 w 857"/>
                <a:gd name="T89" fmla="*/ 465 h 1204"/>
                <a:gd name="T90" fmla="*/ 334 w 857"/>
                <a:gd name="T91" fmla="*/ 534 h 1204"/>
                <a:gd name="T92" fmla="*/ 362 w 857"/>
                <a:gd name="T93" fmla="*/ 597 h 1204"/>
                <a:gd name="T94" fmla="*/ 387 w 857"/>
                <a:gd name="T95" fmla="*/ 593 h 1204"/>
                <a:gd name="T96" fmla="*/ 416 w 857"/>
                <a:gd name="T97" fmla="*/ 569 h 1204"/>
                <a:gd name="T98" fmla="*/ 427 w 857"/>
                <a:gd name="T99" fmla="*/ 523 h 1204"/>
                <a:gd name="T100" fmla="*/ 422 w 857"/>
                <a:gd name="T101" fmla="*/ 435 h 1204"/>
                <a:gd name="T102" fmla="*/ 400 w 857"/>
                <a:gd name="T103" fmla="*/ 348 h 1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7"/>
                <a:gd name="T157" fmla="*/ 0 h 1204"/>
                <a:gd name="T158" fmla="*/ 857 w 857"/>
                <a:gd name="T159" fmla="*/ 1204 h 1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7" h="1204">
                  <a:moveTo>
                    <a:pt x="789" y="665"/>
                  </a:moveTo>
                  <a:lnTo>
                    <a:pt x="780" y="633"/>
                  </a:lnTo>
                  <a:lnTo>
                    <a:pt x="770" y="597"/>
                  </a:lnTo>
                  <a:lnTo>
                    <a:pt x="758" y="559"/>
                  </a:lnTo>
                  <a:lnTo>
                    <a:pt x="747" y="522"/>
                  </a:lnTo>
                  <a:lnTo>
                    <a:pt x="736" y="487"/>
                  </a:lnTo>
                  <a:lnTo>
                    <a:pt x="728" y="457"/>
                  </a:lnTo>
                  <a:lnTo>
                    <a:pt x="721" y="434"/>
                  </a:lnTo>
                  <a:lnTo>
                    <a:pt x="718" y="421"/>
                  </a:lnTo>
                  <a:lnTo>
                    <a:pt x="718" y="378"/>
                  </a:lnTo>
                  <a:lnTo>
                    <a:pt x="723" y="302"/>
                  </a:lnTo>
                  <a:lnTo>
                    <a:pt x="724" y="225"/>
                  </a:lnTo>
                  <a:lnTo>
                    <a:pt x="717" y="178"/>
                  </a:lnTo>
                  <a:lnTo>
                    <a:pt x="709" y="166"/>
                  </a:lnTo>
                  <a:lnTo>
                    <a:pt x="697" y="152"/>
                  </a:lnTo>
                  <a:lnTo>
                    <a:pt x="686" y="140"/>
                  </a:lnTo>
                  <a:lnTo>
                    <a:pt x="672" y="127"/>
                  </a:lnTo>
                  <a:lnTo>
                    <a:pt x="660" y="117"/>
                  </a:lnTo>
                  <a:lnTo>
                    <a:pt x="650" y="107"/>
                  </a:lnTo>
                  <a:lnTo>
                    <a:pt x="643" y="102"/>
                  </a:lnTo>
                  <a:lnTo>
                    <a:pt x="641" y="99"/>
                  </a:lnTo>
                  <a:lnTo>
                    <a:pt x="523" y="72"/>
                  </a:lnTo>
                  <a:lnTo>
                    <a:pt x="521" y="72"/>
                  </a:lnTo>
                  <a:lnTo>
                    <a:pt x="515" y="70"/>
                  </a:lnTo>
                  <a:lnTo>
                    <a:pt x="506" y="70"/>
                  </a:lnTo>
                  <a:lnTo>
                    <a:pt x="497" y="72"/>
                  </a:lnTo>
                  <a:lnTo>
                    <a:pt x="488" y="75"/>
                  </a:lnTo>
                  <a:lnTo>
                    <a:pt x="480" y="83"/>
                  </a:lnTo>
                  <a:lnTo>
                    <a:pt x="474" y="95"/>
                  </a:lnTo>
                  <a:lnTo>
                    <a:pt x="471" y="111"/>
                  </a:lnTo>
                  <a:lnTo>
                    <a:pt x="466" y="91"/>
                  </a:lnTo>
                  <a:lnTo>
                    <a:pt x="459" y="73"/>
                  </a:lnTo>
                  <a:lnTo>
                    <a:pt x="453" y="55"/>
                  </a:lnTo>
                  <a:lnTo>
                    <a:pt x="448" y="41"/>
                  </a:lnTo>
                  <a:lnTo>
                    <a:pt x="444" y="28"/>
                  </a:lnTo>
                  <a:lnTo>
                    <a:pt x="440" y="17"/>
                  </a:lnTo>
                  <a:lnTo>
                    <a:pt x="438" y="12"/>
                  </a:lnTo>
                  <a:lnTo>
                    <a:pt x="437" y="9"/>
                  </a:lnTo>
                  <a:lnTo>
                    <a:pt x="369" y="46"/>
                  </a:lnTo>
                  <a:lnTo>
                    <a:pt x="367" y="44"/>
                  </a:lnTo>
                  <a:lnTo>
                    <a:pt x="362" y="37"/>
                  </a:lnTo>
                  <a:lnTo>
                    <a:pt x="356" y="28"/>
                  </a:lnTo>
                  <a:lnTo>
                    <a:pt x="348" y="19"/>
                  </a:lnTo>
                  <a:lnTo>
                    <a:pt x="340" y="9"/>
                  </a:lnTo>
                  <a:lnTo>
                    <a:pt x="333" y="3"/>
                  </a:lnTo>
                  <a:lnTo>
                    <a:pt x="327" y="0"/>
                  </a:lnTo>
                  <a:lnTo>
                    <a:pt x="325" y="3"/>
                  </a:lnTo>
                  <a:lnTo>
                    <a:pt x="321" y="11"/>
                  </a:lnTo>
                  <a:lnTo>
                    <a:pt x="312" y="21"/>
                  </a:lnTo>
                  <a:lnTo>
                    <a:pt x="301" y="34"/>
                  </a:lnTo>
                  <a:lnTo>
                    <a:pt x="288" y="46"/>
                  </a:lnTo>
                  <a:lnTo>
                    <a:pt x="276" y="58"/>
                  </a:lnTo>
                  <a:lnTo>
                    <a:pt x="265" y="67"/>
                  </a:lnTo>
                  <a:lnTo>
                    <a:pt x="257" y="74"/>
                  </a:lnTo>
                  <a:lnTo>
                    <a:pt x="255" y="76"/>
                  </a:lnTo>
                  <a:lnTo>
                    <a:pt x="255" y="35"/>
                  </a:lnTo>
                  <a:lnTo>
                    <a:pt x="249" y="39"/>
                  </a:lnTo>
                  <a:lnTo>
                    <a:pt x="235" y="52"/>
                  </a:lnTo>
                  <a:lnTo>
                    <a:pt x="216" y="68"/>
                  </a:lnTo>
                  <a:lnTo>
                    <a:pt x="194" y="88"/>
                  </a:lnTo>
                  <a:lnTo>
                    <a:pt x="172" y="106"/>
                  </a:lnTo>
                  <a:lnTo>
                    <a:pt x="152" y="121"/>
                  </a:lnTo>
                  <a:lnTo>
                    <a:pt x="139" y="130"/>
                  </a:lnTo>
                  <a:lnTo>
                    <a:pt x="133" y="130"/>
                  </a:lnTo>
                  <a:lnTo>
                    <a:pt x="134" y="112"/>
                  </a:lnTo>
                  <a:lnTo>
                    <a:pt x="139" y="83"/>
                  </a:lnTo>
                  <a:lnTo>
                    <a:pt x="142" y="57"/>
                  </a:lnTo>
                  <a:lnTo>
                    <a:pt x="143" y="45"/>
                  </a:lnTo>
                  <a:lnTo>
                    <a:pt x="69" y="129"/>
                  </a:lnTo>
                  <a:lnTo>
                    <a:pt x="30" y="105"/>
                  </a:lnTo>
                  <a:lnTo>
                    <a:pt x="4" y="190"/>
                  </a:lnTo>
                  <a:lnTo>
                    <a:pt x="38" y="241"/>
                  </a:lnTo>
                  <a:lnTo>
                    <a:pt x="34" y="280"/>
                  </a:lnTo>
                  <a:lnTo>
                    <a:pt x="28" y="280"/>
                  </a:lnTo>
                  <a:lnTo>
                    <a:pt x="18" y="284"/>
                  </a:lnTo>
                  <a:lnTo>
                    <a:pt x="6" y="294"/>
                  </a:lnTo>
                  <a:lnTo>
                    <a:pt x="0" y="318"/>
                  </a:lnTo>
                  <a:lnTo>
                    <a:pt x="1" y="333"/>
                  </a:lnTo>
                  <a:lnTo>
                    <a:pt x="4" y="346"/>
                  </a:lnTo>
                  <a:lnTo>
                    <a:pt x="7" y="356"/>
                  </a:lnTo>
                  <a:lnTo>
                    <a:pt x="12" y="365"/>
                  </a:lnTo>
                  <a:lnTo>
                    <a:pt x="19" y="373"/>
                  </a:lnTo>
                  <a:lnTo>
                    <a:pt x="27" y="380"/>
                  </a:lnTo>
                  <a:lnTo>
                    <a:pt x="36" y="386"/>
                  </a:lnTo>
                  <a:lnTo>
                    <a:pt x="46" y="391"/>
                  </a:lnTo>
                  <a:lnTo>
                    <a:pt x="58" y="395"/>
                  </a:lnTo>
                  <a:lnTo>
                    <a:pt x="69" y="398"/>
                  </a:lnTo>
                  <a:lnTo>
                    <a:pt x="80" y="401"/>
                  </a:lnTo>
                  <a:lnTo>
                    <a:pt x="90" y="403"/>
                  </a:lnTo>
                  <a:lnTo>
                    <a:pt x="99" y="407"/>
                  </a:lnTo>
                  <a:lnTo>
                    <a:pt x="107" y="411"/>
                  </a:lnTo>
                  <a:lnTo>
                    <a:pt x="112" y="417"/>
                  </a:lnTo>
                  <a:lnTo>
                    <a:pt x="115" y="425"/>
                  </a:lnTo>
                  <a:lnTo>
                    <a:pt x="117" y="445"/>
                  </a:lnTo>
                  <a:lnTo>
                    <a:pt x="115" y="467"/>
                  </a:lnTo>
                  <a:lnTo>
                    <a:pt x="112" y="492"/>
                  </a:lnTo>
                  <a:lnTo>
                    <a:pt x="106" y="519"/>
                  </a:lnTo>
                  <a:lnTo>
                    <a:pt x="104" y="535"/>
                  </a:lnTo>
                  <a:lnTo>
                    <a:pt x="102" y="552"/>
                  </a:lnTo>
                  <a:lnTo>
                    <a:pt x="102" y="571"/>
                  </a:lnTo>
                  <a:lnTo>
                    <a:pt x="104" y="590"/>
                  </a:lnTo>
                  <a:lnTo>
                    <a:pt x="107" y="608"/>
                  </a:lnTo>
                  <a:lnTo>
                    <a:pt x="113" y="626"/>
                  </a:lnTo>
                  <a:lnTo>
                    <a:pt x="121" y="639"/>
                  </a:lnTo>
                  <a:lnTo>
                    <a:pt x="133" y="651"/>
                  </a:lnTo>
                  <a:lnTo>
                    <a:pt x="147" y="661"/>
                  </a:lnTo>
                  <a:lnTo>
                    <a:pt x="162" y="673"/>
                  </a:lnTo>
                  <a:lnTo>
                    <a:pt x="178" y="684"/>
                  </a:lnTo>
                  <a:lnTo>
                    <a:pt x="194" y="696"/>
                  </a:lnTo>
                  <a:lnTo>
                    <a:pt x="209" y="705"/>
                  </a:lnTo>
                  <a:lnTo>
                    <a:pt x="223" y="712"/>
                  </a:lnTo>
                  <a:lnTo>
                    <a:pt x="234" y="717"/>
                  </a:lnTo>
                  <a:lnTo>
                    <a:pt x="243" y="717"/>
                  </a:lnTo>
                  <a:lnTo>
                    <a:pt x="250" y="717"/>
                  </a:lnTo>
                  <a:lnTo>
                    <a:pt x="256" y="720"/>
                  </a:lnTo>
                  <a:lnTo>
                    <a:pt x="264" y="725"/>
                  </a:lnTo>
                  <a:lnTo>
                    <a:pt x="271" y="729"/>
                  </a:lnTo>
                  <a:lnTo>
                    <a:pt x="280" y="732"/>
                  </a:lnTo>
                  <a:lnTo>
                    <a:pt x="289" y="730"/>
                  </a:lnTo>
                  <a:lnTo>
                    <a:pt x="300" y="724"/>
                  </a:lnTo>
                  <a:lnTo>
                    <a:pt x="311" y="711"/>
                  </a:lnTo>
                  <a:lnTo>
                    <a:pt x="323" y="692"/>
                  </a:lnTo>
                  <a:lnTo>
                    <a:pt x="333" y="673"/>
                  </a:lnTo>
                  <a:lnTo>
                    <a:pt x="340" y="652"/>
                  </a:lnTo>
                  <a:lnTo>
                    <a:pt x="347" y="631"/>
                  </a:lnTo>
                  <a:lnTo>
                    <a:pt x="354" y="612"/>
                  </a:lnTo>
                  <a:lnTo>
                    <a:pt x="360" y="593"/>
                  </a:lnTo>
                  <a:lnTo>
                    <a:pt x="365" y="577"/>
                  </a:lnTo>
                  <a:lnTo>
                    <a:pt x="372" y="565"/>
                  </a:lnTo>
                  <a:lnTo>
                    <a:pt x="379" y="553"/>
                  </a:lnTo>
                  <a:lnTo>
                    <a:pt x="385" y="542"/>
                  </a:lnTo>
                  <a:lnTo>
                    <a:pt x="390" y="530"/>
                  </a:lnTo>
                  <a:lnTo>
                    <a:pt x="395" y="517"/>
                  </a:lnTo>
                  <a:lnTo>
                    <a:pt x="401" y="506"/>
                  </a:lnTo>
                  <a:lnTo>
                    <a:pt x="408" y="495"/>
                  </a:lnTo>
                  <a:lnTo>
                    <a:pt x="416" y="486"/>
                  </a:lnTo>
                  <a:lnTo>
                    <a:pt x="428" y="479"/>
                  </a:lnTo>
                  <a:lnTo>
                    <a:pt x="450" y="463"/>
                  </a:lnTo>
                  <a:lnTo>
                    <a:pt x="466" y="444"/>
                  </a:lnTo>
                  <a:lnTo>
                    <a:pt x="478" y="421"/>
                  </a:lnTo>
                  <a:lnTo>
                    <a:pt x="488" y="399"/>
                  </a:lnTo>
                  <a:lnTo>
                    <a:pt x="493" y="377"/>
                  </a:lnTo>
                  <a:lnTo>
                    <a:pt x="497" y="360"/>
                  </a:lnTo>
                  <a:lnTo>
                    <a:pt x="499" y="348"/>
                  </a:lnTo>
                  <a:lnTo>
                    <a:pt x="499" y="343"/>
                  </a:lnTo>
                  <a:lnTo>
                    <a:pt x="500" y="331"/>
                  </a:lnTo>
                  <a:lnTo>
                    <a:pt x="501" y="299"/>
                  </a:lnTo>
                  <a:lnTo>
                    <a:pt x="501" y="257"/>
                  </a:lnTo>
                  <a:lnTo>
                    <a:pt x="499" y="214"/>
                  </a:lnTo>
                  <a:lnTo>
                    <a:pt x="504" y="221"/>
                  </a:lnTo>
                  <a:lnTo>
                    <a:pt x="512" y="231"/>
                  </a:lnTo>
                  <a:lnTo>
                    <a:pt x="521" y="240"/>
                  </a:lnTo>
                  <a:lnTo>
                    <a:pt x="531" y="249"/>
                  </a:lnTo>
                  <a:lnTo>
                    <a:pt x="542" y="259"/>
                  </a:lnTo>
                  <a:lnTo>
                    <a:pt x="551" y="271"/>
                  </a:lnTo>
                  <a:lnTo>
                    <a:pt x="560" y="282"/>
                  </a:lnTo>
                  <a:lnTo>
                    <a:pt x="567" y="295"/>
                  </a:lnTo>
                  <a:lnTo>
                    <a:pt x="572" y="319"/>
                  </a:lnTo>
                  <a:lnTo>
                    <a:pt x="571" y="341"/>
                  </a:lnTo>
                  <a:lnTo>
                    <a:pt x="566" y="357"/>
                  </a:lnTo>
                  <a:lnTo>
                    <a:pt x="564" y="364"/>
                  </a:lnTo>
                  <a:lnTo>
                    <a:pt x="562" y="377"/>
                  </a:lnTo>
                  <a:lnTo>
                    <a:pt x="564" y="406"/>
                  </a:lnTo>
                  <a:lnTo>
                    <a:pt x="567" y="440"/>
                  </a:lnTo>
                  <a:lnTo>
                    <a:pt x="576" y="470"/>
                  </a:lnTo>
                  <a:lnTo>
                    <a:pt x="582" y="479"/>
                  </a:lnTo>
                  <a:lnTo>
                    <a:pt x="589" y="490"/>
                  </a:lnTo>
                  <a:lnTo>
                    <a:pt x="596" y="502"/>
                  </a:lnTo>
                  <a:lnTo>
                    <a:pt x="603" y="517"/>
                  </a:lnTo>
                  <a:lnTo>
                    <a:pt x="609" y="536"/>
                  </a:lnTo>
                  <a:lnTo>
                    <a:pt x="615" y="558"/>
                  </a:lnTo>
                  <a:lnTo>
                    <a:pt x="621" y="586"/>
                  </a:lnTo>
                  <a:lnTo>
                    <a:pt x="627" y="621"/>
                  </a:lnTo>
                  <a:lnTo>
                    <a:pt x="629" y="672"/>
                  </a:lnTo>
                  <a:lnTo>
                    <a:pt x="627" y="722"/>
                  </a:lnTo>
                  <a:lnTo>
                    <a:pt x="624" y="771"/>
                  </a:lnTo>
                  <a:lnTo>
                    <a:pt x="622" y="817"/>
                  </a:lnTo>
                  <a:lnTo>
                    <a:pt x="627" y="861"/>
                  </a:lnTo>
                  <a:lnTo>
                    <a:pt x="634" y="899"/>
                  </a:lnTo>
                  <a:lnTo>
                    <a:pt x="640" y="932"/>
                  </a:lnTo>
                  <a:lnTo>
                    <a:pt x="644" y="962"/>
                  </a:lnTo>
                  <a:lnTo>
                    <a:pt x="648" y="993"/>
                  </a:lnTo>
                  <a:lnTo>
                    <a:pt x="657" y="1030"/>
                  </a:lnTo>
                  <a:lnTo>
                    <a:pt x="668" y="1069"/>
                  </a:lnTo>
                  <a:lnTo>
                    <a:pt x="682" y="1108"/>
                  </a:lnTo>
                  <a:lnTo>
                    <a:pt x="697" y="1144"/>
                  </a:lnTo>
                  <a:lnTo>
                    <a:pt x="711" y="1174"/>
                  </a:lnTo>
                  <a:lnTo>
                    <a:pt x="724" y="1195"/>
                  </a:lnTo>
                  <a:lnTo>
                    <a:pt x="734" y="1204"/>
                  </a:lnTo>
                  <a:lnTo>
                    <a:pt x="744" y="1203"/>
                  </a:lnTo>
                  <a:lnTo>
                    <a:pt x="758" y="1197"/>
                  </a:lnTo>
                  <a:lnTo>
                    <a:pt x="774" y="1187"/>
                  </a:lnTo>
                  <a:lnTo>
                    <a:pt x="792" y="1175"/>
                  </a:lnTo>
                  <a:lnTo>
                    <a:pt x="808" y="1162"/>
                  </a:lnTo>
                  <a:lnTo>
                    <a:pt x="822" y="1150"/>
                  </a:lnTo>
                  <a:lnTo>
                    <a:pt x="832" y="1139"/>
                  </a:lnTo>
                  <a:lnTo>
                    <a:pt x="837" y="1132"/>
                  </a:lnTo>
                  <a:lnTo>
                    <a:pt x="841" y="1117"/>
                  </a:lnTo>
                  <a:lnTo>
                    <a:pt x="847" y="1090"/>
                  </a:lnTo>
                  <a:lnTo>
                    <a:pt x="853" y="1048"/>
                  </a:lnTo>
                  <a:lnTo>
                    <a:pt x="857" y="992"/>
                  </a:lnTo>
                  <a:lnTo>
                    <a:pt x="856" y="956"/>
                  </a:lnTo>
                  <a:lnTo>
                    <a:pt x="852" y="916"/>
                  </a:lnTo>
                  <a:lnTo>
                    <a:pt x="844" y="871"/>
                  </a:lnTo>
                  <a:lnTo>
                    <a:pt x="833" y="825"/>
                  </a:lnTo>
                  <a:lnTo>
                    <a:pt x="822" y="779"/>
                  </a:lnTo>
                  <a:lnTo>
                    <a:pt x="809" y="736"/>
                  </a:lnTo>
                  <a:lnTo>
                    <a:pt x="799" y="697"/>
                  </a:lnTo>
                  <a:lnTo>
                    <a:pt x="789" y="665"/>
                  </a:lnTo>
                  <a:close/>
                </a:path>
              </a:pathLst>
            </a:custGeom>
            <a:solidFill>
              <a:srgbClr val="F2D8CE"/>
            </a:solidFill>
            <a:ln w="9525">
              <a:noFill/>
              <a:round/>
              <a:headEnd/>
              <a:tailEnd/>
            </a:ln>
          </p:spPr>
          <p:txBody>
            <a:bodyPr/>
            <a:lstStyle/>
            <a:p>
              <a:endParaRPr lang="en-US"/>
            </a:p>
          </p:txBody>
        </p:sp>
        <p:sp>
          <p:nvSpPr>
            <p:cNvPr id="7183" name="Freeform 22"/>
            <p:cNvSpPr>
              <a:spLocks/>
            </p:cNvSpPr>
            <p:nvPr/>
          </p:nvSpPr>
          <p:spPr bwMode="auto">
            <a:xfrm>
              <a:off x="1327" y="2656"/>
              <a:ext cx="48" cy="46"/>
            </a:xfrm>
            <a:custGeom>
              <a:avLst/>
              <a:gdLst>
                <a:gd name="T0" fmla="*/ 24 w 94"/>
                <a:gd name="T1" fmla="*/ 46 h 91"/>
                <a:gd name="T2" fmla="*/ 29 w 94"/>
                <a:gd name="T3" fmla="*/ 45 h 91"/>
                <a:gd name="T4" fmla="*/ 34 w 94"/>
                <a:gd name="T5" fmla="*/ 44 h 91"/>
                <a:gd name="T6" fmla="*/ 38 w 94"/>
                <a:gd name="T7" fmla="*/ 42 h 91"/>
                <a:gd name="T8" fmla="*/ 41 w 94"/>
                <a:gd name="T9" fmla="*/ 39 h 91"/>
                <a:gd name="T10" fmla="*/ 44 w 94"/>
                <a:gd name="T11" fmla="*/ 35 h 91"/>
                <a:gd name="T12" fmla="*/ 46 w 94"/>
                <a:gd name="T13" fmla="*/ 32 h 91"/>
                <a:gd name="T14" fmla="*/ 47 w 94"/>
                <a:gd name="T15" fmla="*/ 27 h 91"/>
                <a:gd name="T16" fmla="*/ 48 w 94"/>
                <a:gd name="T17" fmla="*/ 23 h 91"/>
                <a:gd name="T18" fmla="*/ 47 w 94"/>
                <a:gd name="T19" fmla="*/ 18 h 91"/>
                <a:gd name="T20" fmla="*/ 46 w 94"/>
                <a:gd name="T21" fmla="*/ 14 h 91"/>
                <a:gd name="T22" fmla="*/ 44 w 94"/>
                <a:gd name="T23" fmla="*/ 10 h 91"/>
                <a:gd name="T24" fmla="*/ 41 w 94"/>
                <a:gd name="T25" fmla="*/ 7 h 91"/>
                <a:gd name="T26" fmla="*/ 38 w 94"/>
                <a:gd name="T27" fmla="*/ 4 h 91"/>
                <a:gd name="T28" fmla="*/ 34 w 94"/>
                <a:gd name="T29" fmla="*/ 2 h 91"/>
                <a:gd name="T30" fmla="*/ 29 w 94"/>
                <a:gd name="T31" fmla="*/ 1 h 91"/>
                <a:gd name="T32" fmla="*/ 24 w 94"/>
                <a:gd name="T33" fmla="*/ 0 h 91"/>
                <a:gd name="T34" fmla="*/ 19 w 94"/>
                <a:gd name="T35" fmla="*/ 1 h 91"/>
                <a:gd name="T36" fmla="*/ 15 w 94"/>
                <a:gd name="T37" fmla="*/ 2 h 91"/>
                <a:gd name="T38" fmla="*/ 11 w 94"/>
                <a:gd name="T39" fmla="*/ 4 h 91"/>
                <a:gd name="T40" fmla="*/ 7 w 94"/>
                <a:gd name="T41" fmla="*/ 7 h 91"/>
                <a:gd name="T42" fmla="*/ 4 w 94"/>
                <a:gd name="T43" fmla="*/ 10 h 91"/>
                <a:gd name="T44" fmla="*/ 2 w 94"/>
                <a:gd name="T45" fmla="*/ 14 h 91"/>
                <a:gd name="T46" fmla="*/ 1 w 94"/>
                <a:gd name="T47" fmla="*/ 18 h 91"/>
                <a:gd name="T48" fmla="*/ 0 w 94"/>
                <a:gd name="T49" fmla="*/ 23 h 91"/>
                <a:gd name="T50" fmla="*/ 1 w 94"/>
                <a:gd name="T51" fmla="*/ 27 h 91"/>
                <a:gd name="T52" fmla="*/ 2 w 94"/>
                <a:gd name="T53" fmla="*/ 32 h 91"/>
                <a:gd name="T54" fmla="*/ 4 w 94"/>
                <a:gd name="T55" fmla="*/ 35 h 91"/>
                <a:gd name="T56" fmla="*/ 7 w 94"/>
                <a:gd name="T57" fmla="*/ 39 h 91"/>
                <a:gd name="T58" fmla="*/ 11 w 94"/>
                <a:gd name="T59" fmla="*/ 42 h 91"/>
                <a:gd name="T60" fmla="*/ 15 w 94"/>
                <a:gd name="T61" fmla="*/ 44 h 91"/>
                <a:gd name="T62" fmla="*/ 19 w 94"/>
                <a:gd name="T63" fmla="*/ 45 h 91"/>
                <a:gd name="T64" fmla="*/ 24 w 94"/>
                <a:gd name="T65" fmla="*/ 46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1"/>
                <a:gd name="T101" fmla="*/ 94 w 94"/>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1">
                  <a:moveTo>
                    <a:pt x="47" y="91"/>
                  </a:moveTo>
                  <a:lnTo>
                    <a:pt x="56" y="90"/>
                  </a:lnTo>
                  <a:lnTo>
                    <a:pt x="66" y="88"/>
                  </a:lnTo>
                  <a:lnTo>
                    <a:pt x="74" y="83"/>
                  </a:lnTo>
                  <a:lnTo>
                    <a:pt x="81" y="77"/>
                  </a:lnTo>
                  <a:lnTo>
                    <a:pt x="86" y="70"/>
                  </a:lnTo>
                  <a:lnTo>
                    <a:pt x="91" y="63"/>
                  </a:lnTo>
                  <a:lnTo>
                    <a:pt x="93" y="54"/>
                  </a:lnTo>
                  <a:lnTo>
                    <a:pt x="94" y="45"/>
                  </a:lnTo>
                  <a:lnTo>
                    <a:pt x="93" y="36"/>
                  </a:lnTo>
                  <a:lnTo>
                    <a:pt x="91" y="28"/>
                  </a:lnTo>
                  <a:lnTo>
                    <a:pt x="86" y="20"/>
                  </a:lnTo>
                  <a:lnTo>
                    <a:pt x="81" y="13"/>
                  </a:lnTo>
                  <a:lnTo>
                    <a:pt x="74" y="8"/>
                  </a:lnTo>
                  <a:lnTo>
                    <a:pt x="66" y="4"/>
                  </a:lnTo>
                  <a:lnTo>
                    <a:pt x="56" y="1"/>
                  </a:lnTo>
                  <a:lnTo>
                    <a:pt x="47" y="0"/>
                  </a:lnTo>
                  <a:lnTo>
                    <a:pt x="38" y="1"/>
                  </a:lnTo>
                  <a:lnTo>
                    <a:pt x="29" y="4"/>
                  </a:lnTo>
                  <a:lnTo>
                    <a:pt x="21" y="8"/>
                  </a:lnTo>
                  <a:lnTo>
                    <a:pt x="14" y="13"/>
                  </a:lnTo>
                  <a:lnTo>
                    <a:pt x="8" y="20"/>
                  </a:lnTo>
                  <a:lnTo>
                    <a:pt x="3" y="28"/>
                  </a:lnTo>
                  <a:lnTo>
                    <a:pt x="1" y="36"/>
                  </a:lnTo>
                  <a:lnTo>
                    <a:pt x="0" y="45"/>
                  </a:lnTo>
                  <a:lnTo>
                    <a:pt x="1" y="54"/>
                  </a:lnTo>
                  <a:lnTo>
                    <a:pt x="3" y="63"/>
                  </a:lnTo>
                  <a:lnTo>
                    <a:pt x="8" y="70"/>
                  </a:lnTo>
                  <a:lnTo>
                    <a:pt x="14" y="77"/>
                  </a:lnTo>
                  <a:lnTo>
                    <a:pt x="21" y="83"/>
                  </a:lnTo>
                  <a:lnTo>
                    <a:pt x="29" y="88"/>
                  </a:lnTo>
                  <a:lnTo>
                    <a:pt x="38" y="90"/>
                  </a:lnTo>
                  <a:lnTo>
                    <a:pt x="47" y="91"/>
                  </a:lnTo>
                  <a:close/>
                </a:path>
              </a:pathLst>
            </a:custGeom>
            <a:solidFill>
              <a:srgbClr val="F2D8CE"/>
            </a:solidFill>
            <a:ln w="9525">
              <a:noFill/>
              <a:round/>
              <a:headEnd/>
              <a:tailEnd/>
            </a:ln>
          </p:spPr>
          <p:txBody>
            <a:bodyPr/>
            <a:lstStyle/>
            <a:p>
              <a:endParaRPr lang="en-US"/>
            </a:p>
          </p:txBody>
        </p:sp>
        <p:sp>
          <p:nvSpPr>
            <p:cNvPr id="7184" name="Freeform 23"/>
            <p:cNvSpPr>
              <a:spLocks/>
            </p:cNvSpPr>
            <p:nvPr/>
          </p:nvSpPr>
          <p:spPr bwMode="auto">
            <a:xfrm>
              <a:off x="1329" y="2657"/>
              <a:ext cx="45" cy="43"/>
            </a:xfrm>
            <a:custGeom>
              <a:avLst/>
              <a:gdLst>
                <a:gd name="T0" fmla="*/ 23 w 90"/>
                <a:gd name="T1" fmla="*/ 43 h 88"/>
                <a:gd name="T2" fmla="*/ 27 w 90"/>
                <a:gd name="T3" fmla="*/ 43 h 88"/>
                <a:gd name="T4" fmla="*/ 31 w 90"/>
                <a:gd name="T5" fmla="*/ 41 h 88"/>
                <a:gd name="T6" fmla="*/ 35 w 90"/>
                <a:gd name="T7" fmla="*/ 40 h 88"/>
                <a:gd name="T8" fmla="*/ 39 w 90"/>
                <a:gd name="T9" fmla="*/ 37 h 88"/>
                <a:gd name="T10" fmla="*/ 41 w 90"/>
                <a:gd name="T11" fmla="*/ 33 h 88"/>
                <a:gd name="T12" fmla="*/ 44 w 90"/>
                <a:gd name="T13" fmla="*/ 30 h 88"/>
                <a:gd name="T14" fmla="*/ 45 w 90"/>
                <a:gd name="T15" fmla="*/ 26 h 88"/>
                <a:gd name="T16" fmla="*/ 45 w 90"/>
                <a:gd name="T17" fmla="*/ 22 h 88"/>
                <a:gd name="T18" fmla="*/ 45 w 90"/>
                <a:gd name="T19" fmla="*/ 17 h 88"/>
                <a:gd name="T20" fmla="*/ 44 w 90"/>
                <a:gd name="T21" fmla="*/ 13 h 88"/>
                <a:gd name="T22" fmla="*/ 41 w 90"/>
                <a:gd name="T23" fmla="*/ 10 h 88"/>
                <a:gd name="T24" fmla="*/ 39 w 90"/>
                <a:gd name="T25" fmla="*/ 6 h 88"/>
                <a:gd name="T26" fmla="*/ 35 w 90"/>
                <a:gd name="T27" fmla="*/ 3 h 88"/>
                <a:gd name="T28" fmla="*/ 31 w 90"/>
                <a:gd name="T29" fmla="*/ 2 h 88"/>
                <a:gd name="T30" fmla="*/ 27 w 90"/>
                <a:gd name="T31" fmla="*/ 0 h 88"/>
                <a:gd name="T32" fmla="*/ 23 w 90"/>
                <a:gd name="T33" fmla="*/ 0 h 88"/>
                <a:gd name="T34" fmla="*/ 18 w 90"/>
                <a:gd name="T35" fmla="*/ 0 h 88"/>
                <a:gd name="T36" fmla="*/ 14 w 90"/>
                <a:gd name="T37" fmla="*/ 2 h 88"/>
                <a:gd name="T38" fmla="*/ 10 w 90"/>
                <a:gd name="T39" fmla="*/ 3 h 88"/>
                <a:gd name="T40" fmla="*/ 7 w 90"/>
                <a:gd name="T41" fmla="*/ 6 h 88"/>
                <a:gd name="T42" fmla="*/ 4 w 90"/>
                <a:gd name="T43" fmla="*/ 10 h 88"/>
                <a:gd name="T44" fmla="*/ 2 w 90"/>
                <a:gd name="T45" fmla="*/ 13 h 88"/>
                <a:gd name="T46" fmla="*/ 1 w 90"/>
                <a:gd name="T47" fmla="*/ 17 h 88"/>
                <a:gd name="T48" fmla="*/ 0 w 90"/>
                <a:gd name="T49" fmla="*/ 22 h 88"/>
                <a:gd name="T50" fmla="*/ 1 w 90"/>
                <a:gd name="T51" fmla="*/ 26 h 88"/>
                <a:gd name="T52" fmla="*/ 2 w 90"/>
                <a:gd name="T53" fmla="*/ 30 h 88"/>
                <a:gd name="T54" fmla="*/ 4 w 90"/>
                <a:gd name="T55" fmla="*/ 33 h 88"/>
                <a:gd name="T56" fmla="*/ 7 w 90"/>
                <a:gd name="T57" fmla="*/ 37 h 88"/>
                <a:gd name="T58" fmla="*/ 10 w 90"/>
                <a:gd name="T59" fmla="*/ 40 h 88"/>
                <a:gd name="T60" fmla="*/ 14 w 90"/>
                <a:gd name="T61" fmla="*/ 41 h 88"/>
                <a:gd name="T62" fmla="*/ 18 w 90"/>
                <a:gd name="T63" fmla="*/ 43 h 88"/>
                <a:gd name="T64" fmla="*/ 23 w 90"/>
                <a:gd name="T65" fmla="*/ 43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88"/>
                <a:gd name="T101" fmla="*/ 90 w 90"/>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88">
                  <a:moveTo>
                    <a:pt x="45" y="88"/>
                  </a:moveTo>
                  <a:lnTo>
                    <a:pt x="54" y="87"/>
                  </a:lnTo>
                  <a:lnTo>
                    <a:pt x="62" y="84"/>
                  </a:lnTo>
                  <a:lnTo>
                    <a:pt x="70" y="81"/>
                  </a:lnTo>
                  <a:lnTo>
                    <a:pt x="77" y="75"/>
                  </a:lnTo>
                  <a:lnTo>
                    <a:pt x="82" y="68"/>
                  </a:lnTo>
                  <a:lnTo>
                    <a:pt x="87" y="61"/>
                  </a:lnTo>
                  <a:lnTo>
                    <a:pt x="89" y="53"/>
                  </a:lnTo>
                  <a:lnTo>
                    <a:pt x="90" y="44"/>
                  </a:lnTo>
                  <a:lnTo>
                    <a:pt x="89" y="35"/>
                  </a:lnTo>
                  <a:lnTo>
                    <a:pt x="87" y="27"/>
                  </a:lnTo>
                  <a:lnTo>
                    <a:pt x="82" y="20"/>
                  </a:lnTo>
                  <a:lnTo>
                    <a:pt x="77" y="13"/>
                  </a:lnTo>
                  <a:lnTo>
                    <a:pt x="70" y="7"/>
                  </a:lnTo>
                  <a:lnTo>
                    <a:pt x="62" y="4"/>
                  </a:lnTo>
                  <a:lnTo>
                    <a:pt x="54" y="1"/>
                  </a:lnTo>
                  <a:lnTo>
                    <a:pt x="45" y="0"/>
                  </a:lnTo>
                  <a:lnTo>
                    <a:pt x="36" y="1"/>
                  </a:lnTo>
                  <a:lnTo>
                    <a:pt x="28" y="4"/>
                  </a:lnTo>
                  <a:lnTo>
                    <a:pt x="20" y="7"/>
                  </a:lnTo>
                  <a:lnTo>
                    <a:pt x="13" y="13"/>
                  </a:lnTo>
                  <a:lnTo>
                    <a:pt x="8" y="20"/>
                  </a:lnTo>
                  <a:lnTo>
                    <a:pt x="4" y="27"/>
                  </a:lnTo>
                  <a:lnTo>
                    <a:pt x="1" y="35"/>
                  </a:lnTo>
                  <a:lnTo>
                    <a:pt x="0" y="44"/>
                  </a:lnTo>
                  <a:lnTo>
                    <a:pt x="1" y="53"/>
                  </a:lnTo>
                  <a:lnTo>
                    <a:pt x="4" y="61"/>
                  </a:lnTo>
                  <a:lnTo>
                    <a:pt x="8" y="68"/>
                  </a:lnTo>
                  <a:lnTo>
                    <a:pt x="13" y="75"/>
                  </a:lnTo>
                  <a:lnTo>
                    <a:pt x="20" y="81"/>
                  </a:lnTo>
                  <a:lnTo>
                    <a:pt x="28" y="84"/>
                  </a:lnTo>
                  <a:lnTo>
                    <a:pt x="36" y="87"/>
                  </a:lnTo>
                  <a:lnTo>
                    <a:pt x="45" y="88"/>
                  </a:lnTo>
                  <a:close/>
                </a:path>
              </a:pathLst>
            </a:custGeom>
            <a:solidFill>
              <a:srgbClr val="F2D6CC"/>
            </a:solidFill>
            <a:ln w="9525">
              <a:noFill/>
              <a:round/>
              <a:headEnd/>
              <a:tailEnd/>
            </a:ln>
          </p:spPr>
          <p:txBody>
            <a:bodyPr/>
            <a:lstStyle/>
            <a:p>
              <a:endParaRPr lang="en-US"/>
            </a:p>
          </p:txBody>
        </p:sp>
        <p:sp>
          <p:nvSpPr>
            <p:cNvPr id="7185" name="Freeform 24"/>
            <p:cNvSpPr>
              <a:spLocks/>
            </p:cNvSpPr>
            <p:nvPr/>
          </p:nvSpPr>
          <p:spPr bwMode="auto">
            <a:xfrm>
              <a:off x="1329" y="2658"/>
              <a:ext cx="44" cy="42"/>
            </a:xfrm>
            <a:custGeom>
              <a:avLst/>
              <a:gdLst>
                <a:gd name="T0" fmla="*/ 22 w 88"/>
                <a:gd name="T1" fmla="*/ 42 h 84"/>
                <a:gd name="T2" fmla="*/ 27 w 88"/>
                <a:gd name="T3" fmla="*/ 41 h 84"/>
                <a:gd name="T4" fmla="*/ 31 w 88"/>
                <a:gd name="T5" fmla="*/ 40 h 84"/>
                <a:gd name="T6" fmla="*/ 34 w 88"/>
                <a:gd name="T7" fmla="*/ 39 h 84"/>
                <a:gd name="T8" fmla="*/ 38 w 88"/>
                <a:gd name="T9" fmla="*/ 36 h 84"/>
                <a:gd name="T10" fmla="*/ 41 w 88"/>
                <a:gd name="T11" fmla="*/ 32 h 84"/>
                <a:gd name="T12" fmla="*/ 42 w 88"/>
                <a:gd name="T13" fmla="*/ 29 h 84"/>
                <a:gd name="T14" fmla="*/ 44 w 88"/>
                <a:gd name="T15" fmla="*/ 25 h 84"/>
                <a:gd name="T16" fmla="*/ 44 w 88"/>
                <a:gd name="T17" fmla="*/ 21 h 84"/>
                <a:gd name="T18" fmla="*/ 44 w 88"/>
                <a:gd name="T19" fmla="*/ 17 h 84"/>
                <a:gd name="T20" fmla="*/ 42 w 88"/>
                <a:gd name="T21" fmla="*/ 13 h 84"/>
                <a:gd name="T22" fmla="*/ 41 w 88"/>
                <a:gd name="T23" fmla="*/ 9 h 84"/>
                <a:gd name="T24" fmla="*/ 38 w 88"/>
                <a:gd name="T25" fmla="*/ 6 h 84"/>
                <a:gd name="T26" fmla="*/ 34 w 88"/>
                <a:gd name="T27" fmla="*/ 3 h 84"/>
                <a:gd name="T28" fmla="*/ 31 w 88"/>
                <a:gd name="T29" fmla="*/ 2 h 84"/>
                <a:gd name="T30" fmla="*/ 27 w 88"/>
                <a:gd name="T31" fmla="*/ 1 h 84"/>
                <a:gd name="T32" fmla="*/ 22 w 88"/>
                <a:gd name="T33" fmla="*/ 0 h 84"/>
                <a:gd name="T34" fmla="*/ 18 w 88"/>
                <a:gd name="T35" fmla="*/ 1 h 84"/>
                <a:gd name="T36" fmla="*/ 14 w 88"/>
                <a:gd name="T37" fmla="*/ 2 h 84"/>
                <a:gd name="T38" fmla="*/ 10 w 88"/>
                <a:gd name="T39" fmla="*/ 3 h 84"/>
                <a:gd name="T40" fmla="*/ 7 w 88"/>
                <a:gd name="T41" fmla="*/ 6 h 84"/>
                <a:gd name="T42" fmla="*/ 4 w 88"/>
                <a:gd name="T43" fmla="*/ 9 h 84"/>
                <a:gd name="T44" fmla="*/ 2 w 88"/>
                <a:gd name="T45" fmla="*/ 13 h 84"/>
                <a:gd name="T46" fmla="*/ 1 w 88"/>
                <a:gd name="T47" fmla="*/ 17 h 84"/>
                <a:gd name="T48" fmla="*/ 0 w 88"/>
                <a:gd name="T49" fmla="*/ 21 h 84"/>
                <a:gd name="T50" fmla="*/ 1 w 88"/>
                <a:gd name="T51" fmla="*/ 25 h 84"/>
                <a:gd name="T52" fmla="*/ 2 w 88"/>
                <a:gd name="T53" fmla="*/ 29 h 84"/>
                <a:gd name="T54" fmla="*/ 4 w 88"/>
                <a:gd name="T55" fmla="*/ 32 h 84"/>
                <a:gd name="T56" fmla="*/ 7 w 88"/>
                <a:gd name="T57" fmla="*/ 36 h 84"/>
                <a:gd name="T58" fmla="*/ 10 w 88"/>
                <a:gd name="T59" fmla="*/ 39 h 84"/>
                <a:gd name="T60" fmla="*/ 14 w 88"/>
                <a:gd name="T61" fmla="*/ 40 h 84"/>
                <a:gd name="T62" fmla="*/ 18 w 88"/>
                <a:gd name="T63" fmla="*/ 41 h 84"/>
                <a:gd name="T64" fmla="*/ 22 w 88"/>
                <a:gd name="T65" fmla="*/ 42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4"/>
                <a:gd name="T101" fmla="*/ 88 w 88"/>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4">
                  <a:moveTo>
                    <a:pt x="44" y="84"/>
                  </a:moveTo>
                  <a:lnTo>
                    <a:pt x="53" y="82"/>
                  </a:lnTo>
                  <a:lnTo>
                    <a:pt x="61" y="80"/>
                  </a:lnTo>
                  <a:lnTo>
                    <a:pt x="68" y="77"/>
                  </a:lnTo>
                  <a:lnTo>
                    <a:pt x="75" y="71"/>
                  </a:lnTo>
                  <a:lnTo>
                    <a:pt x="81" y="64"/>
                  </a:lnTo>
                  <a:lnTo>
                    <a:pt x="84" y="57"/>
                  </a:lnTo>
                  <a:lnTo>
                    <a:pt x="87" y="49"/>
                  </a:lnTo>
                  <a:lnTo>
                    <a:pt x="88" y="41"/>
                  </a:lnTo>
                  <a:lnTo>
                    <a:pt x="87" y="33"/>
                  </a:lnTo>
                  <a:lnTo>
                    <a:pt x="84" y="25"/>
                  </a:lnTo>
                  <a:lnTo>
                    <a:pt x="81" y="18"/>
                  </a:lnTo>
                  <a:lnTo>
                    <a:pt x="75" y="11"/>
                  </a:lnTo>
                  <a:lnTo>
                    <a:pt x="68" y="6"/>
                  </a:lnTo>
                  <a:lnTo>
                    <a:pt x="61" y="3"/>
                  </a:lnTo>
                  <a:lnTo>
                    <a:pt x="53" y="1"/>
                  </a:lnTo>
                  <a:lnTo>
                    <a:pt x="44" y="0"/>
                  </a:lnTo>
                  <a:lnTo>
                    <a:pt x="35" y="1"/>
                  </a:lnTo>
                  <a:lnTo>
                    <a:pt x="27" y="3"/>
                  </a:lnTo>
                  <a:lnTo>
                    <a:pt x="20" y="6"/>
                  </a:lnTo>
                  <a:lnTo>
                    <a:pt x="13" y="11"/>
                  </a:lnTo>
                  <a:lnTo>
                    <a:pt x="7" y="18"/>
                  </a:lnTo>
                  <a:lnTo>
                    <a:pt x="4" y="25"/>
                  </a:lnTo>
                  <a:lnTo>
                    <a:pt x="2" y="33"/>
                  </a:lnTo>
                  <a:lnTo>
                    <a:pt x="0" y="41"/>
                  </a:lnTo>
                  <a:lnTo>
                    <a:pt x="2" y="49"/>
                  </a:lnTo>
                  <a:lnTo>
                    <a:pt x="4" y="57"/>
                  </a:lnTo>
                  <a:lnTo>
                    <a:pt x="7" y="64"/>
                  </a:lnTo>
                  <a:lnTo>
                    <a:pt x="13" y="71"/>
                  </a:lnTo>
                  <a:lnTo>
                    <a:pt x="20" y="77"/>
                  </a:lnTo>
                  <a:lnTo>
                    <a:pt x="27" y="80"/>
                  </a:lnTo>
                  <a:lnTo>
                    <a:pt x="35" y="82"/>
                  </a:lnTo>
                  <a:lnTo>
                    <a:pt x="44" y="84"/>
                  </a:lnTo>
                  <a:close/>
                </a:path>
              </a:pathLst>
            </a:custGeom>
            <a:solidFill>
              <a:srgbClr val="EFD1C6"/>
            </a:solidFill>
            <a:ln w="9525">
              <a:noFill/>
              <a:round/>
              <a:headEnd/>
              <a:tailEnd/>
            </a:ln>
          </p:spPr>
          <p:txBody>
            <a:bodyPr/>
            <a:lstStyle/>
            <a:p>
              <a:endParaRPr lang="en-US"/>
            </a:p>
          </p:txBody>
        </p:sp>
        <p:sp>
          <p:nvSpPr>
            <p:cNvPr id="7186" name="Freeform 25"/>
            <p:cNvSpPr>
              <a:spLocks/>
            </p:cNvSpPr>
            <p:nvPr/>
          </p:nvSpPr>
          <p:spPr bwMode="auto">
            <a:xfrm>
              <a:off x="1330" y="2658"/>
              <a:ext cx="42" cy="41"/>
            </a:xfrm>
            <a:custGeom>
              <a:avLst/>
              <a:gdLst>
                <a:gd name="T0" fmla="*/ 21 w 83"/>
                <a:gd name="T1" fmla="*/ 41 h 80"/>
                <a:gd name="T2" fmla="*/ 25 w 83"/>
                <a:gd name="T3" fmla="*/ 40 h 80"/>
                <a:gd name="T4" fmla="*/ 29 w 83"/>
                <a:gd name="T5" fmla="*/ 39 h 80"/>
                <a:gd name="T6" fmla="*/ 32 w 83"/>
                <a:gd name="T7" fmla="*/ 37 h 80"/>
                <a:gd name="T8" fmla="*/ 36 w 83"/>
                <a:gd name="T9" fmla="*/ 35 h 80"/>
                <a:gd name="T10" fmla="*/ 38 w 83"/>
                <a:gd name="T11" fmla="*/ 32 h 80"/>
                <a:gd name="T12" fmla="*/ 40 w 83"/>
                <a:gd name="T13" fmla="*/ 29 h 80"/>
                <a:gd name="T14" fmla="*/ 41 w 83"/>
                <a:gd name="T15" fmla="*/ 25 h 80"/>
                <a:gd name="T16" fmla="*/ 42 w 83"/>
                <a:gd name="T17" fmla="*/ 21 h 80"/>
                <a:gd name="T18" fmla="*/ 41 w 83"/>
                <a:gd name="T19" fmla="*/ 16 h 80"/>
                <a:gd name="T20" fmla="*/ 40 w 83"/>
                <a:gd name="T21" fmla="*/ 13 h 80"/>
                <a:gd name="T22" fmla="*/ 38 w 83"/>
                <a:gd name="T23" fmla="*/ 9 h 80"/>
                <a:gd name="T24" fmla="*/ 36 w 83"/>
                <a:gd name="T25" fmla="*/ 6 h 80"/>
                <a:gd name="T26" fmla="*/ 32 w 83"/>
                <a:gd name="T27" fmla="*/ 4 h 80"/>
                <a:gd name="T28" fmla="*/ 29 w 83"/>
                <a:gd name="T29" fmla="*/ 2 h 80"/>
                <a:gd name="T30" fmla="*/ 25 w 83"/>
                <a:gd name="T31" fmla="*/ 1 h 80"/>
                <a:gd name="T32" fmla="*/ 21 w 83"/>
                <a:gd name="T33" fmla="*/ 0 h 80"/>
                <a:gd name="T34" fmla="*/ 17 w 83"/>
                <a:gd name="T35" fmla="*/ 1 h 80"/>
                <a:gd name="T36" fmla="*/ 13 w 83"/>
                <a:gd name="T37" fmla="*/ 2 h 80"/>
                <a:gd name="T38" fmla="*/ 9 w 83"/>
                <a:gd name="T39" fmla="*/ 4 h 80"/>
                <a:gd name="T40" fmla="*/ 6 w 83"/>
                <a:gd name="T41" fmla="*/ 6 h 80"/>
                <a:gd name="T42" fmla="*/ 4 w 83"/>
                <a:gd name="T43" fmla="*/ 9 h 80"/>
                <a:gd name="T44" fmla="*/ 2 w 83"/>
                <a:gd name="T45" fmla="*/ 13 h 80"/>
                <a:gd name="T46" fmla="*/ 1 w 83"/>
                <a:gd name="T47" fmla="*/ 16 h 80"/>
                <a:gd name="T48" fmla="*/ 0 w 83"/>
                <a:gd name="T49" fmla="*/ 21 h 80"/>
                <a:gd name="T50" fmla="*/ 1 w 83"/>
                <a:gd name="T51" fmla="*/ 25 h 80"/>
                <a:gd name="T52" fmla="*/ 2 w 83"/>
                <a:gd name="T53" fmla="*/ 29 h 80"/>
                <a:gd name="T54" fmla="*/ 4 w 83"/>
                <a:gd name="T55" fmla="*/ 32 h 80"/>
                <a:gd name="T56" fmla="*/ 6 w 83"/>
                <a:gd name="T57" fmla="*/ 35 h 80"/>
                <a:gd name="T58" fmla="*/ 9 w 83"/>
                <a:gd name="T59" fmla="*/ 37 h 80"/>
                <a:gd name="T60" fmla="*/ 13 w 83"/>
                <a:gd name="T61" fmla="*/ 39 h 80"/>
                <a:gd name="T62" fmla="*/ 17 w 83"/>
                <a:gd name="T63" fmla="*/ 40 h 80"/>
                <a:gd name="T64" fmla="*/ 21 w 83"/>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0"/>
                <a:gd name="T101" fmla="*/ 83 w 8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0">
                  <a:moveTo>
                    <a:pt x="41" y="80"/>
                  </a:moveTo>
                  <a:lnTo>
                    <a:pt x="49" y="79"/>
                  </a:lnTo>
                  <a:lnTo>
                    <a:pt x="57" y="77"/>
                  </a:lnTo>
                  <a:lnTo>
                    <a:pt x="64" y="73"/>
                  </a:lnTo>
                  <a:lnTo>
                    <a:pt x="71" y="69"/>
                  </a:lnTo>
                  <a:lnTo>
                    <a:pt x="76" y="63"/>
                  </a:lnTo>
                  <a:lnTo>
                    <a:pt x="79" y="56"/>
                  </a:lnTo>
                  <a:lnTo>
                    <a:pt x="81" y="48"/>
                  </a:lnTo>
                  <a:lnTo>
                    <a:pt x="83" y="40"/>
                  </a:lnTo>
                  <a:lnTo>
                    <a:pt x="81" y="32"/>
                  </a:lnTo>
                  <a:lnTo>
                    <a:pt x="79" y="25"/>
                  </a:lnTo>
                  <a:lnTo>
                    <a:pt x="76" y="18"/>
                  </a:lnTo>
                  <a:lnTo>
                    <a:pt x="71" y="11"/>
                  </a:lnTo>
                  <a:lnTo>
                    <a:pt x="64" y="7"/>
                  </a:lnTo>
                  <a:lnTo>
                    <a:pt x="57" y="3"/>
                  </a:lnTo>
                  <a:lnTo>
                    <a:pt x="49" y="1"/>
                  </a:lnTo>
                  <a:lnTo>
                    <a:pt x="41" y="0"/>
                  </a:lnTo>
                  <a:lnTo>
                    <a:pt x="33" y="1"/>
                  </a:lnTo>
                  <a:lnTo>
                    <a:pt x="25" y="3"/>
                  </a:lnTo>
                  <a:lnTo>
                    <a:pt x="18" y="7"/>
                  </a:lnTo>
                  <a:lnTo>
                    <a:pt x="12" y="11"/>
                  </a:lnTo>
                  <a:lnTo>
                    <a:pt x="7" y="18"/>
                  </a:lnTo>
                  <a:lnTo>
                    <a:pt x="3" y="25"/>
                  </a:lnTo>
                  <a:lnTo>
                    <a:pt x="1" y="32"/>
                  </a:lnTo>
                  <a:lnTo>
                    <a:pt x="0" y="40"/>
                  </a:lnTo>
                  <a:lnTo>
                    <a:pt x="1" y="48"/>
                  </a:lnTo>
                  <a:lnTo>
                    <a:pt x="3" y="56"/>
                  </a:lnTo>
                  <a:lnTo>
                    <a:pt x="7" y="63"/>
                  </a:lnTo>
                  <a:lnTo>
                    <a:pt x="12" y="69"/>
                  </a:lnTo>
                  <a:lnTo>
                    <a:pt x="18" y="73"/>
                  </a:lnTo>
                  <a:lnTo>
                    <a:pt x="25" y="77"/>
                  </a:lnTo>
                  <a:lnTo>
                    <a:pt x="33" y="79"/>
                  </a:lnTo>
                  <a:lnTo>
                    <a:pt x="41" y="80"/>
                  </a:lnTo>
                  <a:close/>
                </a:path>
              </a:pathLst>
            </a:custGeom>
            <a:solidFill>
              <a:srgbClr val="EFCEC1"/>
            </a:solidFill>
            <a:ln w="9525">
              <a:noFill/>
              <a:round/>
              <a:headEnd/>
              <a:tailEnd/>
            </a:ln>
          </p:spPr>
          <p:txBody>
            <a:bodyPr/>
            <a:lstStyle/>
            <a:p>
              <a:endParaRPr lang="en-US"/>
            </a:p>
          </p:txBody>
        </p:sp>
        <p:sp>
          <p:nvSpPr>
            <p:cNvPr id="7187" name="Freeform 26"/>
            <p:cNvSpPr>
              <a:spLocks/>
            </p:cNvSpPr>
            <p:nvPr/>
          </p:nvSpPr>
          <p:spPr bwMode="auto">
            <a:xfrm>
              <a:off x="1331" y="2659"/>
              <a:ext cx="40" cy="39"/>
            </a:xfrm>
            <a:custGeom>
              <a:avLst/>
              <a:gdLst>
                <a:gd name="T0" fmla="*/ 20 w 79"/>
                <a:gd name="T1" fmla="*/ 39 h 77"/>
                <a:gd name="T2" fmla="*/ 24 w 79"/>
                <a:gd name="T3" fmla="*/ 38 h 77"/>
                <a:gd name="T4" fmla="*/ 27 w 79"/>
                <a:gd name="T5" fmla="*/ 37 h 77"/>
                <a:gd name="T6" fmla="*/ 31 w 79"/>
                <a:gd name="T7" fmla="*/ 35 h 77"/>
                <a:gd name="T8" fmla="*/ 34 w 79"/>
                <a:gd name="T9" fmla="*/ 33 h 77"/>
                <a:gd name="T10" fmla="*/ 37 w 79"/>
                <a:gd name="T11" fmla="*/ 30 h 77"/>
                <a:gd name="T12" fmla="*/ 38 w 79"/>
                <a:gd name="T13" fmla="*/ 27 h 77"/>
                <a:gd name="T14" fmla="*/ 39 w 79"/>
                <a:gd name="T15" fmla="*/ 23 h 77"/>
                <a:gd name="T16" fmla="*/ 40 w 79"/>
                <a:gd name="T17" fmla="*/ 19 h 77"/>
                <a:gd name="T18" fmla="*/ 39 w 79"/>
                <a:gd name="T19" fmla="*/ 15 h 77"/>
                <a:gd name="T20" fmla="*/ 38 w 79"/>
                <a:gd name="T21" fmla="*/ 12 h 77"/>
                <a:gd name="T22" fmla="*/ 37 w 79"/>
                <a:gd name="T23" fmla="*/ 9 h 77"/>
                <a:gd name="T24" fmla="*/ 34 w 79"/>
                <a:gd name="T25" fmla="*/ 6 h 77"/>
                <a:gd name="T26" fmla="*/ 31 w 79"/>
                <a:gd name="T27" fmla="*/ 4 h 77"/>
                <a:gd name="T28" fmla="*/ 27 w 79"/>
                <a:gd name="T29" fmla="*/ 2 h 77"/>
                <a:gd name="T30" fmla="*/ 24 w 79"/>
                <a:gd name="T31" fmla="*/ 1 h 77"/>
                <a:gd name="T32" fmla="*/ 20 w 79"/>
                <a:gd name="T33" fmla="*/ 0 h 77"/>
                <a:gd name="T34" fmla="*/ 16 w 79"/>
                <a:gd name="T35" fmla="*/ 1 h 77"/>
                <a:gd name="T36" fmla="*/ 12 w 79"/>
                <a:gd name="T37" fmla="*/ 2 h 77"/>
                <a:gd name="T38" fmla="*/ 9 w 79"/>
                <a:gd name="T39" fmla="*/ 4 h 77"/>
                <a:gd name="T40" fmla="*/ 6 w 79"/>
                <a:gd name="T41" fmla="*/ 6 h 77"/>
                <a:gd name="T42" fmla="*/ 4 w 79"/>
                <a:gd name="T43" fmla="*/ 9 h 77"/>
                <a:gd name="T44" fmla="*/ 2 w 79"/>
                <a:gd name="T45" fmla="*/ 12 h 77"/>
                <a:gd name="T46" fmla="*/ 1 w 79"/>
                <a:gd name="T47" fmla="*/ 15 h 77"/>
                <a:gd name="T48" fmla="*/ 0 w 79"/>
                <a:gd name="T49" fmla="*/ 19 h 77"/>
                <a:gd name="T50" fmla="*/ 1 w 79"/>
                <a:gd name="T51" fmla="*/ 23 h 77"/>
                <a:gd name="T52" fmla="*/ 2 w 79"/>
                <a:gd name="T53" fmla="*/ 27 h 77"/>
                <a:gd name="T54" fmla="*/ 4 w 79"/>
                <a:gd name="T55" fmla="*/ 30 h 77"/>
                <a:gd name="T56" fmla="*/ 6 w 79"/>
                <a:gd name="T57" fmla="*/ 33 h 77"/>
                <a:gd name="T58" fmla="*/ 9 w 79"/>
                <a:gd name="T59" fmla="*/ 35 h 77"/>
                <a:gd name="T60" fmla="*/ 12 w 79"/>
                <a:gd name="T61" fmla="*/ 37 h 77"/>
                <a:gd name="T62" fmla="*/ 16 w 79"/>
                <a:gd name="T63" fmla="*/ 38 h 77"/>
                <a:gd name="T64" fmla="*/ 20 w 79"/>
                <a:gd name="T65" fmla="*/ 39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7"/>
                <a:gd name="T101" fmla="*/ 79 w 79"/>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7">
                  <a:moveTo>
                    <a:pt x="39" y="77"/>
                  </a:moveTo>
                  <a:lnTo>
                    <a:pt x="47" y="76"/>
                  </a:lnTo>
                  <a:lnTo>
                    <a:pt x="54" y="74"/>
                  </a:lnTo>
                  <a:lnTo>
                    <a:pt x="61" y="70"/>
                  </a:lnTo>
                  <a:lnTo>
                    <a:pt x="68" y="66"/>
                  </a:lnTo>
                  <a:lnTo>
                    <a:pt x="73" y="60"/>
                  </a:lnTo>
                  <a:lnTo>
                    <a:pt x="76" y="53"/>
                  </a:lnTo>
                  <a:lnTo>
                    <a:pt x="78" y="46"/>
                  </a:lnTo>
                  <a:lnTo>
                    <a:pt x="79" y="38"/>
                  </a:lnTo>
                  <a:lnTo>
                    <a:pt x="78" y="30"/>
                  </a:lnTo>
                  <a:lnTo>
                    <a:pt x="76" y="23"/>
                  </a:lnTo>
                  <a:lnTo>
                    <a:pt x="73" y="17"/>
                  </a:lnTo>
                  <a:lnTo>
                    <a:pt x="68" y="11"/>
                  </a:lnTo>
                  <a:lnTo>
                    <a:pt x="61" y="7"/>
                  </a:lnTo>
                  <a:lnTo>
                    <a:pt x="54" y="3"/>
                  </a:lnTo>
                  <a:lnTo>
                    <a:pt x="47" y="1"/>
                  </a:lnTo>
                  <a:lnTo>
                    <a:pt x="39" y="0"/>
                  </a:lnTo>
                  <a:lnTo>
                    <a:pt x="31" y="1"/>
                  </a:lnTo>
                  <a:lnTo>
                    <a:pt x="24" y="3"/>
                  </a:lnTo>
                  <a:lnTo>
                    <a:pt x="17" y="7"/>
                  </a:lnTo>
                  <a:lnTo>
                    <a:pt x="11" y="11"/>
                  </a:lnTo>
                  <a:lnTo>
                    <a:pt x="7" y="17"/>
                  </a:lnTo>
                  <a:lnTo>
                    <a:pt x="3" y="23"/>
                  </a:lnTo>
                  <a:lnTo>
                    <a:pt x="1" y="30"/>
                  </a:lnTo>
                  <a:lnTo>
                    <a:pt x="0" y="38"/>
                  </a:lnTo>
                  <a:lnTo>
                    <a:pt x="1" y="46"/>
                  </a:lnTo>
                  <a:lnTo>
                    <a:pt x="3" y="53"/>
                  </a:lnTo>
                  <a:lnTo>
                    <a:pt x="7" y="60"/>
                  </a:lnTo>
                  <a:lnTo>
                    <a:pt x="11" y="66"/>
                  </a:lnTo>
                  <a:lnTo>
                    <a:pt x="17" y="70"/>
                  </a:lnTo>
                  <a:lnTo>
                    <a:pt x="24" y="74"/>
                  </a:lnTo>
                  <a:lnTo>
                    <a:pt x="31" y="76"/>
                  </a:lnTo>
                  <a:lnTo>
                    <a:pt x="39" y="77"/>
                  </a:lnTo>
                  <a:close/>
                </a:path>
              </a:pathLst>
            </a:custGeom>
            <a:solidFill>
              <a:srgbClr val="EDC6BC"/>
            </a:solidFill>
            <a:ln w="9525">
              <a:noFill/>
              <a:round/>
              <a:headEnd/>
              <a:tailEnd/>
            </a:ln>
          </p:spPr>
          <p:txBody>
            <a:bodyPr/>
            <a:lstStyle/>
            <a:p>
              <a:endParaRPr lang="en-US"/>
            </a:p>
          </p:txBody>
        </p:sp>
        <p:sp>
          <p:nvSpPr>
            <p:cNvPr id="7188" name="Freeform 27"/>
            <p:cNvSpPr>
              <a:spLocks/>
            </p:cNvSpPr>
            <p:nvPr/>
          </p:nvSpPr>
          <p:spPr bwMode="auto">
            <a:xfrm>
              <a:off x="1332" y="2660"/>
              <a:ext cx="38" cy="37"/>
            </a:xfrm>
            <a:custGeom>
              <a:avLst/>
              <a:gdLst>
                <a:gd name="T0" fmla="*/ 19 w 76"/>
                <a:gd name="T1" fmla="*/ 37 h 74"/>
                <a:gd name="T2" fmla="*/ 23 w 76"/>
                <a:gd name="T3" fmla="*/ 37 h 74"/>
                <a:gd name="T4" fmla="*/ 27 w 76"/>
                <a:gd name="T5" fmla="*/ 36 h 74"/>
                <a:gd name="T6" fmla="*/ 30 w 76"/>
                <a:gd name="T7" fmla="*/ 34 h 74"/>
                <a:gd name="T8" fmla="*/ 33 w 76"/>
                <a:gd name="T9" fmla="*/ 32 h 74"/>
                <a:gd name="T10" fmla="*/ 35 w 76"/>
                <a:gd name="T11" fmla="*/ 29 h 74"/>
                <a:gd name="T12" fmla="*/ 37 w 76"/>
                <a:gd name="T13" fmla="*/ 26 h 74"/>
                <a:gd name="T14" fmla="*/ 38 w 76"/>
                <a:gd name="T15" fmla="*/ 23 h 74"/>
                <a:gd name="T16" fmla="*/ 38 w 76"/>
                <a:gd name="T17" fmla="*/ 19 h 74"/>
                <a:gd name="T18" fmla="*/ 38 w 76"/>
                <a:gd name="T19" fmla="*/ 15 h 74"/>
                <a:gd name="T20" fmla="*/ 37 w 76"/>
                <a:gd name="T21" fmla="*/ 12 h 74"/>
                <a:gd name="T22" fmla="*/ 35 w 76"/>
                <a:gd name="T23" fmla="*/ 8 h 74"/>
                <a:gd name="T24" fmla="*/ 33 w 76"/>
                <a:gd name="T25" fmla="*/ 6 h 74"/>
                <a:gd name="T26" fmla="*/ 30 w 76"/>
                <a:gd name="T27" fmla="*/ 4 h 74"/>
                <a:gd name="T28" fmla="*/ 27 w 76"/>
                <a:gd name="T29" fmla="*/ 2 h 74"/>
                <a:gd name="T30" fmla="*/ 23 w 76"/>
                <a:gd name="T31" fmla="*/ 1 h 74"/>
                <a:gd name="T32" fmla="*/ 19 w 76"/>
                <a:gd name="T33" fmla="*/ 0 h 74"/>
                <a:gd name="T34" fmla="*/ 15 w 76"/>
                <a:gd name="T35" fmla="*/ 1 h 74"/>
                <a:gd name="T36" fmla="*/ 12 w 76"/>
                <a:gd name="T37" fmla="*/ 2 h 74"/>
                <a:gd name="T38" fmla="*/ 9 w 76"/>
                <a:gd name="T39" fmla="*/ 4 h 74"/>
                <a:gd name="T40" fmla="*/ 6 w 76"/>
                <a:gd name="T41" fmla="*/ 6 h 74"/>
                <a:gd name="T42" fmla="*/ 4 w 76"/>
                <a:gd name="T43" fmla="*/ 8 h 74"/>
                <a:gd name="T44" fmla="*/ 2 w 76"/>
                <a:gd name="T45" fmla="*/ 12 h 74"/>
                <a:gd name="T46" fmla="*/ 1 w 76"/>
                <a:gd name="T47" fmla="*/ 15 h 74"/>
                <a:gd name="T48" fmla="*/ 0 w 76"/>
                <a:gd name="T49" fmla="*/ 19 h 74"/>
                <a:gd name="T50" fmla="*/ 1 w 76"/>
                <a:gd name="T51" fmla="*/ 23 h 74"/>
                <a:gd name="T52" fmla="*/ 2 w 76"/>
                <a:gd name="T53" fmla="*/ 26 h 74"/>
                <a:gd name="T54" fmla="*/ 4 w 76"/>
                <a:gd name="T55" fmla="*/ 29 h 74"/>
                <a:gd name="T56" fmla="*/ 6 w 76"/>
                <a:gd name="T57" fmla="*/ 32 h 74"/>
                <a:gd name="T58" fmla="*/ 9 w 76"/>
                <a:gd name="T59" fmla="*/ 34 h 74"/>
                <a:gd name="T60" fmla="*/ 12 w 76"/>
                <a:gd name="T61" fmla="*/ 36 h 74"/>
                <a:gd name="T62" fmla="*/ 15 w 76"/>
                <a:gd name="T63" fmla="*/ 37 h 74"/>
                <a:gd name="T64" fmla="*/ 19 w 76"/>
                <a:gd name="T65" fmla="*/ 37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4"/>
                <a:gd name="T101" fmla="*/ 76 w 76"/>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4">
                  <a:moveTo>
                    <a:pt x="38" y="74"/>
                  </a:moveTo>
                  <a:lnTo>
                    <a:pt x="46" y="73"/>
                  </a:lnTo>
                  <a:lnTo>
                    <a:pt x="53" y="72"/>
                  </a:lnTo>
                  <a:lnTo>
                    <a:pt x="59" y="68"/>
                  </a:lnTo>
                  <a:lnTo>
                    <a:pt x="65" y="63"/>
                  </a:lnTo>
                  <a:lnTo>
                    <a:pt x="69" y="58"/>
                  </a:lnTo>
                  <a:lnTo>
                    <a:pt x="73" y="52"/>
                  </a:lnTo>
                  <a:lnTo>
                    <a:pt x="75" y="45"/>
                  </a:lnTo>
                  <a:lnTo>
                    <a:pt x="76" y="37"/>
                  </a:lnTo>
                  <a:lnTo>
                    <a:pt x="75" y="30"/>
                  </a:lnTo>
                  <a:lnTo>
                    <a:pt x="73" y="23"/>
                  </a:lnTo>
                  <a:lnTo>
                    <a:pt x="69" y="16"/>
                  </a:lnTo>
                  <a:lnTo>
                    <a:pt x="65" y="12"/>
                  </a:lnTo>
                  <a:lnTo>
                    <a:pt x="59" y="7"/>
                  </a:lnTo>
                  <a:lnTo>
                    <a:pt x="53" y="4"/>
                  </a:lnTo>
                  <a:lnTo>
                    <a:pt x="46" y="1"/>
                  </a:lnTo>
                  <a:lnTo>
                    <a:pt x="38" y="0"/>
                  </a:lnTo>
                  <a:lnTo>
                    <a:pt x="30" y="1"/>
                  </a:lnTo>
                  <a:lnTo>
                    <a:pt x="23" y="4"/>
                  </a:lnTo>
                  <a:lnTo>
                    <a:pt x="17" y="7"/>
                  </a:lnTo>
                  <a:lnTo>
                    <a:pt x="12" y="12"/>
                  </a:lnTo>
                  <a:lnTo>
                    <a:pt x="7" y="16"/>
                  </a:lnTo>
                  <a:lnTo>
                    <a:pt x="4" y="23"/>
                  </a:lnTo>
                  <a:lnTo>
                    <a:pt x="1" y="30"/>
                  </a:lnTo>
                  <a:lnTo>
                    <a:pt x="0" y="37"/>
                  </a:lnTo>
                  <a:lnTo>
                    <a:pt x="1" y="45"/>
                  </a:lnTo>
                  <a:lnTo>
                    <a:pt x="4" y="52"/>
                  </a:lnTo>
                  <a:lnTo>
                    <a:pt x="7" y="58"/>
                  </a:lnTo>
                  <a:lnTo>
                    <a:pt x="12" y="63"/>
                  </a:lnTo>
                  <a:lnTo>
                    <a:pt x="17" y="68"/>
                  </a:lnTo>
                  <a:lnTo>
                    <a:pt x="23" y="72"/>
                  </a:lnTo>
                  <a:lnTo>
                    <a:pt x="30" y="73"/>
                  </a:lnTo>
                  <a:lnTo>
                    <a:pt x="38" y="74"/>
                  </a:lnTo>
                  <a:close/>
                </a:path>
              </a:pathLst>
            </a:custGeom>
            <a:solidFill>
              <a:srgbClr val="EDC4BA"/>
            </a:solidFill>
            <a:ln w="9525">
              <a:noFill/>
              <a:round/>
              <a:headEnd/>
              <a:tailEnd/>
            </a:ln>
          </p:spPr>
          <p:txBody>
            <a:bodyPr/>
            <a:lstStyle/>
            <a:p>
              <a:endParaRPr lang="en-US"/>
            </a:p>
          </p:txBody>
        </p:sp>
        <p:sp>
          <p:nvSpPr>
            <p:cNvPr id="7189" name="Freeform 28"/>
            <p:cNvSpPr>
              <a:spLocks/>
            </p:cNvSpPr>
            <p:nvPr/>
          </p:nvSpPr>
          <p:spPr bwMode="auto">
            <a:xfrm>
              <a:off x="1333" y="2661"/>
              <a:ext cx="37" cy="35"/>
            </a:xfrm>
            <a:custGeom>
              <a:avLst/>
              <a:gdLst>
                <a:gd name="T0" fmla="*/ 18 w 73"/>
                <a:gd name="T1" fmla="*/ 35 h 71"/>
                <a:gd name="T2" fmla="*/ 22 w 73"/>
                <a:gd name="T3" fmla="*/ 35 h 71"/>
                <a:gd name="T4" fmla="*/ 25 w 73"/>
                <a:gd name="T5" fmla="*/ 34 h 71"/>
                <a:gd name="T6" fmla="*/ 29 w 73"/>
                <a:gd name="T7" fmla="*/ 32 h 71"/>
                <a:gd name="T8" fmla="*/ 31 w 73"/>
                <a:gd name="T9" fmla="*/ 30 h 71"/>
                <a:gd name="T10" fmla="*/ 33 w 73"/>
                <a:gd name="T11" fmla="*/ 27 h 71"/>
                <a:gd name="T12" fmla="*/ 35 w 73"/>
                <a:gd name="T13" fmla="*/ 24 h 71"/>
                <a:gd name="T14" fmla="*/ 36 w 73"/>
                <a:gd name="T15" fmla="*/ 21 h 71"/>
                <a:gd name="T16" fmla="*/ 37 w 73"/>
                <a:gd name="T17" fmla="*/ 17 h 71"/>
                <a:gd name="T18" fmla="*/ 36 w 73"/>
                <a:gd name="T19" fmla="*/ 14 h 71"/>
                <a:gd name="T20" fmla="*/ 35 w 73"/>
                <a:gd name="T21" fmla="*/ 11 h 71"/>
                <a:gd name="T22" fmla="*/ 33 w 73"/>
                <a:gd name="T23" fmla="*/ 7 h 71"/>
                <a:gd name="T24" fmla="*/ 31 w 73"/>
                <a:gd name="T25" fmla="*/ 5 h 71"/>
                <a:gd name="T26" fmla="*/ 29 w 73"/>
                <a:gd name="T27" fmla="*/ 3 h 71"/>
                <a:gd name="T28" fmla="*/ 25 w 73"/>
                <a:gd name="T29" fmla="*/ 1 h 71"/>
                <a:gd name="T30" fmla="*/ 22 w 73"/>
                <a:gd name="T31" fmla="*/ 1 h 71"/>
                <a:gd name="T32" fmla="*/ 18 w 73"/>
                <a:gd name="T33" fmla="*/ 0 h 71"/>
                <a:gd name="T34" fmla="*/ 15 w 73"/>
                <a:gd name="T35" fmla="*/ 1 h 71"/>
                <a:gd name="T36" fmla="*/ 11 w 73"/>
                <a:gd name="T37" fmla="*/ 1 h 71"/>
                <a:gd name="T38" fmla="*/ 9 w 73"/>
                <a:gd name="T39" fmla="*/ 3 h 71"/>
                <a:gd name="T40" fmla="*/ 6 w 73"/>
                <a:gd name="T41" fmla="*/ 5 h 71"/>
                <a:gd name="T42" fmla="*/ 3 w 73"/>
                <a:gd name="T43" fmla="*/ 7 h 71"/>
                <a:gd name="T44" fmla="*/ 2 w 73"/>
                <a:gd name="T45" fmla="*/ 11 h 71"/>
                <a:gd name="T46" fmla="*/ 1 w 73"/>
                <a:gd name="T47" fmla="*/ 14 h 71"/>
                <a:gd name="T48" fmla="*/ 0 w 73"/>
                <a:gd name="T49" fmla="*/ 17 h 71"/>
                <a:gd name="T50" fmla="*/ 1 w 73"/>
                <a:gd name="T51" fmla="*/ 21 h 71"/>
                <a:gd name="T52" fmla="*/ 2 w 73"/>
                <a:gd name="T53" fmla="*/ 24 h 71"/>
                <a:gd name="T54" fmla="*/ 3 w 73"/>
                <a:gd name="T55" fmla="*/ 27 h 71"/>
                <a:gd name="T56" fmla="*/ 6 w 73"/>
                <a:gd name="T57" fmla="*/ 30 h 71"/>
                <a:gd name="T58" fmla="*/ 9 w 73"/>
                <a:gd name="T59" fmla="*/ 32 h 71"/>
                <a:gd name="T60" fmla="*/ 11 w 73"/>
                <a:gd name="T61" fmla="*/ 34 h 71"/>
                <a:gd name="T62" fmla="*/ 15 w 73"/>
                <a:gd name="T63" fmla="*/ 35 h 71"/>
                <a:gd name="T64" fmla="*/ 18 w 73"/>
                <a:gd name="T65" fmla="*/ 35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71"/>
                <a:gd name="T101" fmla="*/ 73 w 73"/>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71">
                  <a:moveTo>
                    <a:pt x="36" y="71"/>
                  </a:moveTo>
                  <a:lnTo>
                    <a:pt x="43" y="70"/>
                  </a:lnTo>
                  <a:lnTo>
                    <a:pt x="50" y="68"/>
                  </a:lnTo>
                  <a:lnTo>
                    <a:pt x="57" y="65"/>
                  </a:lnTo>
                  <a:lnTo>
                    <a:pt x="61" y="60"/>
                  </a:lnTo>
                  <a:lnTo>
                    <a:pt x="66" y="55"/>
                  </a:lnTo>
                  <a:lnTo>
                    <a:pt x="70" y="49"/>
                  </a:lnTo>
                  <a:lnTo>
                    <a:pt x="72" y="42"/>
                  </a:lnTo>
                  <a:lnTo>
                    <a:pt x="73" y="35"/>
                  </a:lnTo>
                  <a:lnTo>
                    <a:pt x="72" y="28"/>
                  </a:lnTo>
                  <a:lnTo>
                    <a:pt x="70" y="22"/>
                  </a:lnTo>
                  <a:lnTo>
                    <a:pt x="66" y="15"/>
                  </a:lnTo>
                  <a:lnTo>
                    <a:pt x="61" y="11"/>
                  </a:lnTo>
                  <a:lnTo>
                    <a:pt x="57" y="6"/>
                  </a:lnTo>
                  <a:lnTo>
                    <a:pt x="50" y="3"/>
                  </a:lnTo>
                  <a:lnTo>
                    <a:pt x="43" y="2"/>
                  </a:lnTo>
                  <a:lnTo>
                    <a:pt x="36" y="0"/>
                  </a:lnTo>
                  <a:lnTo>
                    <a:pt x="29" y="2"/>
                  </a:lnTo>
                  <a:lnTo>
                    <a:pt x="22" y="3"/>
                  </a:lnTo>
                  <a:lnTo>
                    <a:pt x="17" y="6"/>
                  </a:lnTo>
                  <a:lnTo>
                    <a:pt x="11" y="11"/>
                  </a:lnTo>
                  <a:lnTo>
                    <a:pt x="6" y="15"/>
                  </a:lnTo>
                  <a:lnTo>
                    <a:pt x="3" y="22"/>
                  </a:lnTo>
                  <a:lnTo>
                    <a:pt x="2" y="28"/>
                  </a:lnTo>
                  <a:lnTo>
                    <a:pt x="0" y="35"/>
                  </a:lnTo>
                  <a:lnTo>
                    <a:pt x="2" y="42"/>
                  </a:lnTo>
                  <a:lnTo>
                    <a:pt x="3" y="49"/>
                  </a:lnTo>
                  <a:lnTo>
                    <a:pt x="6" y="55"/>
                  </a:lnTo>
                  <a:lnTo>
                    <a:pt x="11" y="60"/>
                  </a:lnTo>
                  <a:lnTo>
                    <a:pt x="17" y="65"/>
                  </a:lnTo>
                  <a:lnTo>
                    <a:pt x="22" y="68"/>
                  </a:lnTo>
                  <a:lnTo>
                    <a:pt x="29" y="70"/>
                  </a:lnTo>
                  <a:lnTo>
                    <a:pt x="36" y="71"/>
                  </a:lnTo>
                  <a:close/>
                </a:path>
              </a:pathLst>
            </a:custGeom>
            <a:solidFill>
              <a:srgbClr val="EDC1B5"/>
            </a:solidFill>
            <a:ln w="9525">
              <a:noFill/>
              <a:round/>
              <a:headEnd/>
              <a:tailEnd/>
            </a:ln>
          </p:spPr>
          <p:txBody>
            <a:bodyPr/>
            <a:lstStyle/>
            <a:p>
              <a:endParaRPr lang="en-US"/>
            </a:p>
          </p:txBody>
        </p:sp>
        <p:sp>
          <p:nvSpPr>
            <p:cNvPr id="7190" name="Freeform 29"/>
            <p:cNvSpPr>
              <a:spLocks/>
            </p:cNvSpPr>
            <p:nvPr/>
          </p:nvSpPr>
          <p:spPr bwMode="auto">
            <a:xfrm>
              <a:off x="1334" y="2662"/>
              <a:ext cx="34" cy="33"/>
            </a:xfrm>
            <a:custGeom>
              <a:avLst/>
              <a:gdLst>
                <a:gd name="T0" fmla="*/ 17 w 69"/>
                <a:gd name="T1" fmla="*/ 33 h 66"/>
                <a:gd name="T2" fmla="*/ 20 w 69"/>
                <a:gd name="T3" fmla="*/ 33 h 66"/>
                <a:gd name="T4" fmla="*/ 24 w 69"/>
                <a:gd name="T5" fmla="*/ 32 h 66"/>
                <a:gd name="T6" fmla="*/ 27 w 69"/>
                <a:gd name="T7" fmla="*/ 31 h 66"/>
                <a:gd name="T8" fmla="*/ 29 w 69"/>
                <a:gd name="T9" fmla="*/ 28 h 66"/>
                <a:gd name="T10" fmla="*/ 31 w 69"/>
                <a:gd name="T11" fmla="*/ 26 h 66"/>
                <a:gd name="T12" fmla="*/ 33 w 69"/>
                <a:gd name="T13" fmla="*/ 23 h 66"/>
                <a:gd name="T14" fmla="*/ 34 w 69"/>
                <a:gd name="T15" fmla="*/ 20 h 66"/>
                <a:gd name="T16" fmla="*/ 34 w 69"/>
                <a:gd name="T17" fmla="*/ 17 h 66"/>
                <a:gd name="T18" fmla="*/ 34 w 69"/>
                <a:gd name="T19" fmla="*/ 13 h 66"/>
                <a:gd name="T20" fmla="*/ 33 w 69"/>
                <a:gd name="T21" fmla="*/ 10 h 66"/>
                <a:gd name="T22" fmla="*/ 31 w 69"/>
                <a:gd name="T23" fmla="*/ 8 h 66"/>
                <a:gd name="T24" fmla="*/ 29 w 69"/>
                <a:gd name="T25" fmla="*/ 5 h 66"/>
                <a:gd name="T26" fmla="*/ 27 w 69"/>
                <a:gd name="T27" fmla="*/ 3 h 66"/>
                <a:gd name="T28" fmla="*/ 24 w 69"/>
                <a:gd name="T29" fmla="*/ 1 h 66"/>
                <a:gd name="T30" fmla="*/ 20 w 69"/>
                <a:gd name="T31" fmla="*/ 1 h 66"/>
                <a:gd name="T32" fmla="*/ 17 w 69"/>
                <a:gd name="T33" fmla="*/ 0 h 66"/>
                <a:gd name="T34" fmla="*/ 13 w 69"/>
                <a:gd name="T35" fmla="*/ 1 h 66"/>
                <a:gd name="T36" fmla="*/ 10 w 69"/>
                <a:gd name="T37" fmla="*/ 1 h 66"/>
                <a:gd name="T38" fmla="*/ 7 w 69"/>
                <a:gd name="T39" fmla="*/ 3 h 66"/>
                <a:gd name="T40" fmla="*/ 5 w 69"/>
                <a:gd name="T41" fmla="*/ 5 h 66"/>
                <a:gd name="T42" fmla="*/ 2 w 69"/>
                <a:gd name="T43" fmla="*/ 8 h 66"/>
                <a:gd name="T44" fmla="*/ 1 w 69"/>
                <a:gd name="T45" fmla="*/ 10 h 66"/>
                <a:gd name="T46" fmla="*/ 0 w 69"/>
                <a:gd name="T47" fmla="*/ 13 h 66"/>
                <a:gd name="T48" fmla="*/ 0 w 69"/>
                <a:gd name="T49" fmla="*/ 17 h 66"/>
                <a:gd name="T50" fmla="*/ 0 w 69"/>
                <a:gd name="T51" fmla="*/ 20 h 66"/>
                <a:gd name="T52" fmla="*/ 1 w 69"/>
                <a:gd name="T53" fmla="*/ 23 h 66"/>
                <a:gd name="T54" fmla="*/ 2 w 69"/>
                <a:gd name="T55" fmla="*/ 26 h 66"/>
                <a:gd name="T56" fmla="*/ 5 w 69"/>
                <a:gd name="T57" fmla="*/ 28 h 66"/>
                <a:gd name="T58" fmla="*/ 7 w 69"/>
                <a:gd name="T59" fmla="*/ 31 h 66"/>
                <a:gd name="T60" fmla="*/ 10 w 69"/>
                <a:gd name="T61" fmla="*/ 32 h 66"/>
                <a:gd name="T62" fmla="*/ 13 w 69"/>
                <a:gd name="T63" fmla="*/ 33 h 66"/>
                <a:gd name="T64" fmla="*/ 17 w 69"/>
                <a:gd name="T65" fmla="*/ 33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6"/>
                <a:gd name="T101" fmla="*/ 69 w 69"/>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6">
                  <a:moveTo>
                    <a:pt x="34" y="66"/>
                  </a:moveTo>
                  <a:lnTo>
                    <a:pt x="41" y="65"/>
                  </a:lnTo>
                  <a:lnTo>
                    <a:pt x="48" y="64"/>
                  </a:lnTo>
                  <a:lnTo>
                    <a:pt x="54" y="61"/>
                  </a:lnTo>
                  <a:lnTo>
                    <a:pt x="58" y="56"/>
                  </a:lnTo>
                  <a:lnTo>
                    <a:pt x="63" y="51"/>
                  </a:lnTo>
                  <a:lnTo>
                    <a:pt x="66" y="46"/>
                  </a:lnTo>
                  <a:lnTo>
                    <a:pt x="68" y="40"/>
                  </a:lnTo>
                  <a:lnTo>
                    <a:pt x="69" y="33"/>
                  </a:lnTo>
                  <a:lnTo>
                    <a:pt x="68" y="26"/>
                  </a:lnTo>
                  <a:lnTo>
                    <a:pt x="66" y="20"/>
                  </a:lnTo>
                  <a:lnTo>
                    <a:pt x="63" y="15"/>
                  </a:lnTo>
                  <a:lnTo>
                    <a:pt x="58" y="9"/>
                  </a:lnTo>
                  <a:lnTo>
                    <a:pt x="54" y="5"/>
                  </a:lnTo>
                  <a:lnTo>
                    <a:pt x="48" y="2"/>
                  </a:lnTo>
                  <a:lnTo>
                    <a:pt x="41" y="1"/>
                  </a:lnTo>
                  <a:lnTo>
                    <a:pt x="34" y="0"/>
                  </a:lnTo>
                  <a:lnTo>
                    <a:pt x="27" y="1"/>
                  </a:lnTo>
                  <a:lnTo>
                    <a:pt x="21" y="2"/>
                  </a:lnTo>
                  <a:lnTo>
                    <a:pt x="15" y="5"/>
                  </a:lnTo>
                  <a:lnTo>
                    <a:pt x="10" y="9"/>
                  </a:lnTo>
                  <a:lnTo>
                    <a:pt x="5" y="15"/>
                  </a:lnTo>
                  <a:lnTo>
                    <a:pt x="2" y="20"/>
                  </a:lnTo>
                  <a:lnTo>
                    <a:pt x="1" y="26"/>
                  </a:lnTo>
                  <a:lnTo>
                    <a:pt x="0" y="33"/>
                  </a:lnTo>
                  <a:lnTo>
                    <a:pt x="1" y="40"/>
                  </a:lnTo>
                  <a:lnTo>
                    <a:pt x="2" y="46"/>
                  </a:lnTo>
                  <a:lnTo>
                    <a:pt x="5" y="51"/>
                  </a:lnTo>
                  <a:lnTo>
                    <a:pt x="10" y="56"/>
                  </a:lnTo>
                  <a:lnTo>
                    <a:pt x="15" y="61"/>
                  </a:lnTo>
                  <a:lnTo>
                    <a:pt x="21" y="64"/>
                  </a:lnTo>
                  <a:lnTo>
                    <a:pt x="27" y="65"/>
                  </a:lnTo>
                  <a:lnTo>
                    <a:pt x="34" y="66"/>
                  </a:lnTo>
                  <a:close/>
                </a:path>
              </a:pathLst>
            </a:custGeom>
            <a:solidFill>
              <a:srgbClr val="EABCAF"/>
            </a:solidFill>
            <a:ln w="9525">
              <a:noFill/>
              <a:round/>
              <a:headEnd/>
              <a:tailEnd/>
            </a:ln>
          </p:spPr>
          <p:txBody>
            <a:bodyPr/>
            <a:lstStyle/>
            <a:p>
              <a:endParaRPr lang="en-US"/>
            </a:p>
          </p:txBody>
        </p:sp>
        <p:sp>
          <p:nvSpPr>
            <p:cNvPr id="7191" name="Freeform 30"/>
            <p:cNvSpPr>
              <a:spLocks/>
            </p:cNvSpPr>
            <p:nvPr/>
          </p:nvSpPr>
          <p:spPr bwMode="auto">
            <a:xfrm>
              <a:off x="1335" y="2663"/>
              <a:ext cx="32" cy="32"/>
            </a:xfrm>
            <a:custGeom>
              <a:avLst/>
              <a:gdLst>
                <a:gd name="T0" fmla="*/ 16 w 64"/>
                <a:gd name="T1" fmla="*/ 32 h 63"/>
                <a:gd name="T2" fmla="*/ 23 w 64"/>
                <a:gd name="T3" fmla="*/ 31 h 63"/>
                <a:gd name="T4" fmla="*/ 28 w 64"/>
                <a:gd name="T5" fmla="*/ 27 h 63"/>
                <a:gd name="T6" fmla="*/ 31 w 64"/>
                <a:gd name="T7" fmla="*/ 22 h 63"/>
                <a:gd name="T8" fmla="*/ 32 w 64"/>
                <a:gd name="T9" fmla="*/ 16 h 63"/>
                <a:gd name="T10" fmla="*/ 31 w 64"/>
                <a:gd name="T11" fmla="*/ 9 h 63"/>
                <a:gd name="T12" fmla="*/ 28 w 64"/>
                <a:gd name="T13" fmla="*/ 5 h 63"/>
                <a:gd name="T14" fmla="*/ 23 w 64"/>
                <a:gd name="T15" fmla="*/ 1 h 63"/>
                <a:gd name="T16" fmla="*/ 16 w 64"/>
                <a:gd name="T17" fmla="*/ 0 h 63"/>
                <a:gd name="T18" fmla="*/ 10 w 64"/>
                <a:gd name="T19" fmla="*/ 1 h 63"/>
                <a:gd name="T20" fmla="*/ 5 w 64"/>
                <a:gd name="T21" fmla="*/ 5 h 63"/>
                <a:gd name="T22" fmla="*/ 1 w 64"/>
                <a:gd name="T23" fmla="*/ 9 h 63"/>
                <a:gd name="T24" fmla="*/ 0 w 64"/>
                <a:gd name="T25" fmla="*/ 16 h 63"/>
                <a:gd name="T26" fmla="*/ 1 w 64"/>
                <a:gd name="T27" fmla="*/ 22 h 63"/>
                <a:gd name="T28" fmla="*/ 5 w 64"/>
                <a:gd name="T29" fmla="*/ 27 h 63"/>
                <a:gd name="T30" fmla="*/ 10 w 64"/>
                <a:gd name="T31" fmla="*/ 31 h 63"/>
                <a:gd name="T32" fmla="*/ 16 w 64"/>
                <a:gd name="T33" fmla="*/ 32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3"/>
                <a:gd name="T53" fmla="*/ 64 w 64"/>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3">
                  <a:moveTo>
                    <a:pt x="32" y="63"/>
                  </a:moveTo>
                  <a:lnTo>
                    <a:pt x="45" y="61"/>
                  </a:lnTo>
                  <a:lnTo>
                    <a:pt x="55" y="54"/>
                  </a:lnTo>
                  <a:lnTo>
                    <a:pt x="62" y="44"/>
                  </a:lnTo>
                  <a:lnTo>
                    <a:pt x="64" y="31"/>
                  </a:lnTo>
                  <a:lnTo>
                    <a:pt x="62" y="18"/>
                  </a:lnTo>
                  <a:lnTo>
                    <a:pt x="55" y="9"/>
                  </a:lnTo>
                  <a:lnTo>
                    <a:pt x="45" y="2"/>
                  </a:lnTo>
                  <a:lnTo>
                    <a:pt x="32" y="0"/>
                  </a:lnTo>
                  <a:lnTo>
                    <a:pt x="19" y="2"/>
                  </a:lnTo>
                  <a:lnTo>
                    <a:pt x="9" y="9"/>
                  </a:lnTo>
                  <a:lnTo>
                    <a:pt x="2" y="18"/>
                  </a:lnTo>
                  <a:lnTo>
                    <a:pt x="0" y="31"/>
                  </a:lnTo>
                  <a:lnTo>
                    <a:pt x="2" y="44"/>
                  </a:lnTo>
                  <a:lnTo>
                    <a:pt x="9" y="54"/>
                  </a:lnTo>
                  <a:lnTo>
                    <a:pt x="19" y="61"/>
                  </a:lnTo>
                  <a:lnTo>
                    <a:pt x="32" y="63"/>
                  </a:lnTo>
                  <a:close/>
                </a:path>
              </a:pathLst>
            </a:custGeom>
            <a:solidFill>
              <a:srgbClr val="EABAAD"/>
            </a:solidFill>
            <a:ln w="9525">
              <a:noFill/>
              <a:round/>
              <a:headEnd/>
              <a:tailEnd/>
            </a:ln>
          </p:spPr>
          <p:txBody>
            <a:bodyPr/>
            <a:lstStyle/>
            <a:p>
              <a:endParaRPr lang="en-US"/>
            </a:p>
          </p:txBody>
        </p:sp>
        <p:sp>
          <p:nvSpPr>
            <p:cNvPr id="7192" name="Freeform 31"/>
            <p:cNvSpPr>
              <a:spLocks/>
            </p:cNvSpPr>
            <p:nvPr/>
          </p:nvSpPr>
          <p:spPr bwMode="auto">
            <a:xfrm>
              <a:off x="1336" y="2664"/>
              <a:ext cx="31" cy="29"/>
            </a:xfrm>
            <a:custGeom>
              <a:avLst/>
              <a:gdLst>
                <a:gd name="T0" fmla="*/ 16 w 62"/>
                <a:gd name="T1" fmla="*/ 29 h 59"/>
                <a:gd name="T2" fmla="*/ 22 w 62"/>
                <a:gd name="T3" fmla="*/ 28 h 59"/>
                <a:gd name="T4" fmla="*/ 27 w 62"/>
                <a:gd name="T5" fmla="*/ 25 h 59"/>
                <a:gd name="T6" fmla="*/ 30 w 62"/>
                <a:gd name="T7" fmla="*/ 20 h 59"/>
                <a:gd name="T8" fmla="*/ 31 w 62"/>
                <a:gd name="T9" fmla="*/ 14 h 59"/>
                <a:gd name="T10" fmla="*/ 30 w 62"/>
                <a:gd name="T11" fmla="*/ 8 h 59"/>
                <a:gd name="T12" fmla="*/ 27 w 62"/>
                <a:gd name="T13" fmla="*/ 4 h 59"/>
                <a:gd name="T14" fmla="*/ 22 w 62"/>
                <a:gd name="T15" fmla="*/ 1 h 59"/>
                <a:gd name="T16" fmla="*/ 16 w 62"/>
                <a:gd name="T17" fmla="*/ 0 h 59"/>
                <a:gd name="T18" fmla="*/ 9 w 62"/>
                <a:gd name="T19" fmla="*/ 1 h 59"/>
                <a:gd name="T20" fmla="*/ 5 w 62"/>
                <a:gd name="T21" fmla="*/ 4 h 59"/>
                <a:gd name="T22" fmla="*/ 1 w 62"/>
                <a:gd name="T23" fmla="*/ 8 h 59"/>
                <a:gd name="T24" fmla="*/ 0 w 62"/>
                <a:gd name="T25" fmla="*/ 14 h 59"/>
                <a:gd name="T26" fmla="*/ 1 w 62"/>
                <a:gd name="T27" fmla="*/ 20 h 59"/>
                <a:gd name="T28" fmla="*/ 5 w 62"/>
                <a:gd name="T29" fmla="*/ 25 h 59"/>
                <a:gd name="T30" fmla="*/ 9 w 62"/>
                <a:gd name="T31" fmla="*/ 28 h 59"/>
                <a:gd name="T32" fmla="*/ 16 w 62"/>
                <a:gd name="T33" fmla="*/ 2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59"/>
                <a:gd name="T53" fmla="*/ 62 w 62"/>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59">
                  <a:moveTo>
                    <a:pt x="31" y="59"/>
                  </a:moveTo>
                  <a:lnTo>
                    <a:pt x="44" y="57"/>
                  </a:lnTo>
                  <a:lnTo>
                    <a:pt x="53" y="50"/>
                  </a:lnTo>
                  <a:lnTo>
                    <a:pt x="60" y="40"/>
                  </a:lnTo>
                  <a:lnTo>
                    <a:pt x="62" y="29"/>
                  </a:lnTo>
                  <a:lnTo>
                    <a:pt x="60" y="17"/>
                  </a:lnTo>
                  <a:lnTo>
                    <a:pt x="53" y="8"/>
                  </a:lnTo>
                  <a:lnTo>
                    <a:pt x="44" y="2"/>
                  </a:lnTo>
                  <a:lnTo>
                    <a:pt x="31" y="0"/>
                  </a:lnTo>
                  <a:lnTo>
                    <a:pt x="18" y="2"/>
                  </a:lnTo>
                  <a:lnTo>
                    <a:pt x="9" y="8"/>
                  </a:lnTo>
                  <a:lnTo>
                    <a:pt x="2" y="17"/>
                  </a:lnTo>
                  <a:lnTo>
                    <a:pt x="0" y="29"/>
                  </a:lnTo>
                  <a:lnTo>
                    <a:pt x="2" y="40"/>
                  </a:lnTo>
                  <a:lnTo>
                    <a:pt x="9" y="50"/>
                  </a:lnTo>
                  <a:lnTo>
                    <a:pt x="18" y="57"/>
                  </a:lnTo>
                  <a:lnTo>
                    <a:pt x="31" y="59"/>
                  </a:lnTo>
                  <a:close/>
                </a:path>
              </a:pathLst>
            </a:custGeom>
            <a:solidFill>
              <a:srgbClr val="E8B5A8"/>
            </a:solidFill>
            <a:ln w="9525">
              <a:noFill/>
              <a:round/>
              <a:headEnd/>
              <a:tailEnd/>
            </a:ln>
          </p:spPr>
          <p:txBody>
            <a:bodyPr/>
            <a:lstStyle/>
            <a:p>
              <a:endParaRPr lang="en-US"/>
            </a:p>
          </p:txBody>
        </p:sp>
        <p:sp>
          <p:nvSpPr>
            <p:cNvPr id="7193" name="Freeform 32"/>
            <p:cNvSpPr>
              <a:spLocks/>
            </p:cNvSpPr>
            <p:nvPr/>
          </p:nvSpPr>
          <p:spPr bwMode="auto">
            <a:xfrm>
              <a:off x="1337" y="2665"/>
              <a:ext cx="28" cy="27"/>
            </a:xfrm>
            <a:custGeom>
              <a:avLst/>
              <a:gdLst>
                <a:gd name="T0" fmla="*/ 14 w 58"/>
                <a:gd name="T1" fmla="*/ 27 h 56"/>
                <a:gd name="T2" fmla="*/ 20 w 58"/>
                <a:gd name="T3" fmla="*/ 26 h 56"/>
                <a:gd name="T4" fmla="*/ 24 w 58"/>
                <a:gd name="T5" fmla="*/ 23 h 56"/>
                <a:gd name="T6" fmla="*/ 27 w 58"/>
                <a:gd name="T7" fmla="*/ 19 h 56"/>
                <a:gd name="T8" fmla="*/ 28 w 58"/>
                <a:gd name="T9" fmla="*/ 14 h 56"/>
                <a:gd name="T10" fmla="*/ 27 w 58"/>
                <a:gd name="T11" fmla="*/ 9 h 56"/>
                <a:gd name="T12" fmla="*/ 24 w 58"/>
                <a:gd name="T13" fmla="*/ 4 h 56"/>
                <a:gd name="T14" fmla="*/ 20 w 58"/>
                <a:gd name="T15" fmla="*/ 1 h 56"/>
                <a:gd name="T16" fmla="*/ 14 w 58"/>
                <a:gd name="T17" fmla="*/ 0 h 56"/>
                <a:gd name="T18" fmla="*/ 9 w 58"/>
                <a:gd name="T19" fmla="*/ 1 h 56"/>
                <a:gd name="T20" fmla="*/ 4 w 58"/>
                <a:gd name="T21" fmla="*/ 4 h 56"/>
                <a:gd name="T22" fmla="*/ 1 w 58"/>
                <a:gd name="T23" fmla="*/ 9 h 56"/>
                <a:gd name="T24" fmla="*/ 0 w 58"/>
                <a:gd name="T25" fmla="*/ 14 h 56"/>
                <a:gd name="T26" fmla="*/ 1 w 58"/>
                <a:gd name="T27" fmla="*/ 19 h 56"/>
                <a:gd name="T28" fmla="*/ 4 w 58"/>
                <a:gd name="T29" fmla="*/ 23 h 56"/>
                <a:gd name="T30" fmla="*/ 9 w 58"/>
                <a:gd name="T31" fmla="*/ 26 h 56"/>
                <a:gd name="T32" fmla="*/ 14 w 58"/>
                <a:gd name="T33" fmla="*/ 2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6"/>
                <a:gd name="T53" fmla="*/ 58 w 5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6">
                  <a:moveTo>
                    <a:pt x="29" y="56"/>
                  </a:moveTo>
                  <a:lnTo>
                    <a:pt x="41" y="53"/>
                  </a:lnTo>
                  <a:lnTo>
                    <a:pt x="50" y="48"/>
                  </a:lnTo>
                  <a:lnTo>
                    <a:pt x="56" y="39"/>
                  </a:lnTo>
                  <a:lnTo>
                    <a:pt x="58" y="28"/>
                  </a:lnTo>
                  <a:lnTo>
                    <a:pt x="56" y="18"/>
                  </a:lnTo>
                  <a:lnTo>
                    <a:pt x="50" y="8"/>
                  </a:lnTo>
                  <a:lnTo>
                    <a:pt x="41" y="3"/>
                  </a:lnTo>
                  <a:lnTo>
                    <a:pt x="29" y="0"/>
                  </a:lnTo>
                  <a:lnTo>
                    <a:pt x="18" y="3"/>
                  </a:lnTo>
                  <a:lnTo>
                    <a:pt x="8" y="8"/>
                  </a:lnTo>
                  <a:lnTo>
                    <a:pt x="3" y="18"/>
                  </a:lnTo>
                  <a:lnTo>
                    <a:pt x="0" y="28"/>
                  </a:lnTo>
                  <a:lnTo>
                    <a:pt x="3" y="39"/>
                  </a:lnTo>
                  <a:lnTo>
                    <a:pt x="8" y="48"/>
                  </a:lnTo>
                  <a:lnTo>
                    <a:pt x="18" y="53"/>
                  </a:lnTo>
                  <a:lnTo>
                    <a:pt x="29" y="56"/>
                  </a:lnTo>
                  <a:close/>
                </a:path>
              </a:pathLst>
            </a:custGeom>
            <a:solidFill>
              <a:srgbClr val="E8AFA5"/>
            </a:solidFill>
            <a:ln w="9525">
              <a:noFill/>
              <a:round/>
              <a:headEnd/>
              <a:tailEnd/>
            </a:ln>
          </p:spPr>
          <p:txBody>
            <a:bodyPr/>
            <a:lstStyle/>
            <a:p>
              <a:endParaRPr lang="en-US"/>
            </a:p>
          </p:txBody>
        </p:sp>
        <p:sp>
          <p:nvSpPr>
            <p:cNvPr id="7194" name="Freeform 33"/>
            <p:cNvSpPr>
              <a:spLocks/>
            </p:cNvSpPr>
            <p:nvPr/>
          </p:nvSpPr>
          <p:spPr bwMode="auto">
            <a:xfrm>
              <a:off x="1338" y="2666"/>
              <a:ext cx="27" cy="26"/>
            </a:xfrm>
            <a:custGeom>
              <a:avLst/>
              <a:gdLst>
                <a:gd name="T0" fmla="*/ 13 w 54"/>
                <a:gd name="T1" fmla="*/ 26 h 51"/>
                <a:gd name="T2" fmla="*/ 19 w 54"/>
                <a:gd name="T3" fmla="*/ 25 h 51"/>
                <a:gd name="T4" fmla="*/ 23 w 54"/>
                <a:gd name="T5" fmla="*/ 22 h 51"/>
                <a:gd name="T6" fmla="*/ 26 w 54"/>
                <a:gd name="T7" fmla="*/ 18 h 51"/>
                <a:gd name="T8" fmla="*/ 27 w 54"/>
                <a:gd name="T9" fmla="*/ 13 h 51"/>
                <a:gd name="T10" fmla="*/ 26 w 54"/>
                <a:gd name="T11" fmla="*/ 8 h 51"/>
                <a:gd name="T12" fmla="*/ 23 w 54"/>
                <a:gd name="T13" fmla="*/ 4 h 51"/>
                <a:gd name="T14" fmla="*/ 19 w 54"/>
                <a:gd name="T15" fmla="*/ 1 h 51"/>
                <a:gd name="T16" fmla="*/ 13 w 54"/>
                <a:gd name="T17" fmla="*/ 0 h 51"/>
                <a:gd name="T18" fmla="*/ 8 w 54"/>
                <a:gd name="T19" fmla="*/ 1 h 51"/>
                <a:gd name="T20" fmla="*/ 4 w 54"/>
                <a:gd name="T21" fmla="*/ 4 h 51"/>
                <a:gd name="T22" fmla="*/ 1 w 54"/>
                <a:gd name="T23" fmla="*/ 8 h 51"/>
                <a:gd name="T24" fmla="*/ 0 w 54"/>
                <a:gd name="T25" fmla="*/ 13 h 51"/>
                <a:gd name="T26" fmla="*/ 1 w 54"/>
                <a:gd name="T27" fmla="*/ 18 h 51"/>
                <a:gd name="T28" fmla="*/ 4 w 54"/>
                <a:gd name="T29" fmla="*/ 22 h 51"/>
                <a:gd name="T30" fmla="*/ 8 w 54"/>
                <a:gd name="T31" fmla="*/ 25 h 51"/>
                <a:gd name="T32" fmla="*/ 13 w 54"/>
                <a:gd name="T33" fmla="*/ 2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1"/>
                <a:gd name="T53" fmla="*/ 54 w 54"/>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1">
                  <a:moveTo>
                    <a:pt x="26" y="51"/>
                  </a:moveTo>
                  <a:lnTo>
                    <a:pt x="37" y="49"/>
                  </a:lnTo>
                  <a:lnTo>
                    <a:pt x="46" y="43"/>
                  </a:lnTo>
                  <a:lnTo>
                    <a:pt x="51" y="35"/>
                  </a:lnTo>
                  <a:lnTo>
                    <a:pt x="54" y="25"/>
                  </a:lnTo>
                  <a:lnTo>
                    <a:pt x="51" y="15"/>
                  </a:lnTo>
                  <a:lnTo>
                    <a:pt x="46" y="7"/>
                  </a:lnTo>
                  <a:lnTo>
                    <a:pt x="37" y="2"/>
                  </a:lnTo>
                  <a:lnTo>
                    <a:pt x="26" y="0"/>
                  </a:lnTo>
                  <a:lnTo>
                    <a:pt x="16" y="2"/>
                  </a:lnTo>
                  <a:lnTo>
                    <a:pt x="8" y="7"/>
                  </a:lnTo>
                  <a:lnTo>
                    <a:pt x="2" y="15"/>
                  </a:lnTo>
                  <a:lnTo>
                    <a:pt x="0" y="25"/>
                  </a:lnTo>
                  <a:lnTo>
                    <a:pt x="2" y="35"/>
                  </a:lnTo>
                  <a:lnTo>
                    <a:pt x="8" y="43"/>
                  </a:lnTo>
                  <a:lnTo>
                    <a:pt x="16" y="49"/>
                  </a:lnTo>
                  <a:lnTo>
                    <a:pt x="26" y="51"/>
                  </a:lnTo>
                  <a:close/>
                </a:path>
              </a:pathLst>
            </a:custGeom>
            <a:solidFill>
              <a:srgbClr val="E8ADA3"/>
            </a:solidFill>
            <a:ln w="9525">
              <a:noFill/>
              <a:round/>
              <a:headEnd/>
              <a:tailEnd/>
            </a:ln>
          </p:spPr>
          <p:txBody>
            <a:bodyPr/>
            <a:lstStyle/>
            <a:p>
              <a:endParaRPr lang="en-US"/>
            </a:p>
          </p:txBody>
        </p:sp>
        <p:sp>
          <p:nvSpPr>
            <p:cNvPr id="7195" name="Freeform 34"/>
            <p:cNvSpPr>
              <a:spLocks/>
            </p:cNvSpPr>
            <p:nvPr/>
          </p:nvSpPr>
          <p:spPr bwMode="auto">
            <a:xfrm>
              <a:off x="1338" y="2666"/>
              <a:ext cx="26" cy="25"/>
            </a:xfrm>
            <a:custGeom>
              <a:avLst/>
              <a:gdLst>
                <a:gd name="T0" fmla="*/ 13 w 50"/>
                <a:gd name="T1" fmla="*/ 25 h 48"/>
                <a:gd name="T2" fmla="*/ 19 w 50"/>
                <a:gd name="T3" fmla="*/ 24 h 48"/>
                <a:gd name="T4" fmla="*/ 23 w 50"/>
                <a:gd name="T5" fmla="*/ 21 h 48"/>
                <a:gd name="T6" fmla="*/ 25 w 50"/>
                <a:gd name="T7" fmla="*/ 17 h 48"/>
                <a:gd name="T8" fmla="*/ 26 w 50"/>
                <a:gd name="T9" fmla="*/ 13 h 48"/>
                <a:gd name="T10" fmla="*/ 25 w 50"/>
                <a:gd name="T11" fmla="*/ 8 h 48"/>
                <a:gd name="T12" fmla="*/ 23 w 50"/>
                <a:gd name="T13" fmla="*/ 4 h 48"/>
                <a:gd name="T14" fmla="*/ 19 w 50"/>
                <a:gd name="T15" fmla="*/ 1 h 48"/>
                <a:gd name="T16" fmla="*/ 13 w 50"/>
                <a:gd name="T17" fmla="*/ 0 h 48"/>
                <a:gd name="T18" fmla="*/ 8 w 50"/>
                <a:gd name="T19" fmla="*/ 1 h 48"/>
                <a:gd name="T20" fmla="*/ 4 w 50"/>
                <a:gd name="T21" fmla="*/ 4 h 48"/>
                <a:gd name="T22" fmla="*/ 1 w 50"/>
                <a:gd name="T23" fmla="*/ 8 h 48"/>
                <a:gd name="T24" fmla="*/ 0 w 50"/>
                <a:gd name="T25" fmla="*/ 13 h 48"/>
                <a:gd name="T26" fmla="*/ 1 w 50"/>
                <a:gd name="T27" fmla="*/ 17 h 48"/>
                <a:gd name="T28" fmla="*/ 4 w 50"/>
                <a:gd name="T29" fmla="*/ 21 h 48"/>
                <a:gd name="T30" fmla="*/ 8 w 50"/>
                <a:gd name="T31" fmla="*/ 24 h 48"/>
                <a:gd name="T32" fmla="*/ 13 w 50"/>
                <a:gd name="T33" fmla="*/ 25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8"/>
                <a:gd name="T53" fmla="*/ 50 w 5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8">
                  <a:moveTo>
                    <a:pt x="25" y="48"/>
                  </a:moveTo>
                  <a:lnTo>
                    <a:pt x="36" y="46"/>
                  </a:lnTo>
                  <a:lnTo>
                    <a:pt x="44" y="41"/>
                  </a:lnTo>
                  <a:lnTo>
                    <a:pt x="48" y="33"/>
                  </a:lnTo>
                  <a:lnTo>
                    <a:pt x="50" y="24"/>
                  </a:lnTo>
                  <a:lnTo>
                    <a:pt x="48" y="15"/>
                  </a:lnTo>
                  <a:lnTo>
                    <a:pt x="44" y="7"/>
                  </a:lnTo>
                  <a:lnTo>
                    <a:pt x="36" y="2"/>
                  </a:lnTo>
                  <a:lnTo>
                    <a:pt x="25" y="0"/>
                  </a:lnTo>
                  <a:lnTo>
                    <a:pt x="16" y="2"/>
                  </a:lnTo>
                  <a:lnTo>
                    <a:pt x="8" y="7"/>
                  </a:lnTo>
                  <a:lnTo>
                    <a:pt x="2" y="15"/>
                  </a:lnTo>
                  <a:lnTo>
                    <a:pt x="0" y="24"/>
                  </a:lnTo>
                  <a:lnTo>
                    <a:pt x="2" y="33"/>
                  </a:lnTo>
                  <a:lnTo>
                    <a:pt x="8" y="41"/>
                  </a:lnTo>
                  <a:lnTo>
                    <a:pt x="16" y="46"/>
                  </a:lnTo>
                  <a:lnTo>
                    <a:pt x="25" y="48"/>
                  </a:lnTo>
                  <a:close/>
                </a:path>
              </a:pathLst>
            </a:custGeom>
            <a:solidFill>
              <a:srgbClr val="E5A89B"/>
            </a:solidFill>
            <a:ln w="9525">
              <a:noFill/>
              <a:round/>
              <a:headEnd/>
              <a:tailEnd/>
            </a:ln>
          </p:spPr>
          <p:txBody>
            <a:bodyPr/>
            <a:lstStyle/>
            <a:p>
              <a:endParaRPr lang="en-US"/>
            </a:p>
          </p:txBody>
        </p:sp>
        <p:sp>
          <p:nvSpPr>
            <p:cNvPr id="7196" name="Freeform 35"/>
            <p:cNvSpPr>
              <a:spLocks/>
            </p:cNvSpPr>
            <p:nvPr/>
          </p:nvSpPr>
          <p:spPr bwMode="auto">
            <a:xfrm>
              <a:off x="1340" y="2668"/>
              <a:ext cx="23" cy="22"/>
            </a:xfrm>
            <a:custGeom>
              <a:avLst/>
              <a:gdLst>
                <a:gd name="T0" fmla="*/ 11 w 47"/>
                <a:gd name="T1" fmla="*/ 22 h 45"/>
                <a:gd name="T2" fmla="*/ 16 w 47"/>
                <a:gd name="T3" fmla="*/ 21 h 45"/>
                <a:gd name="T4" fmla="*/ 20 w 47"/>
                <a:gd name="T5" fmla="*/ 19 h 45"/>
                <a:gd name="T6" fmla="*/ 22 w 47"/>
                <a:gd name="T7" fmla="*/ 15 h 45"/>
                <a:gd name="T8" fmla="*/ 23 w 47"/>
                <a:gd name="T9" fmla="*/ 11 h 45"/>
                <a:gd name="T10" fmla="*/ 22 w 47"/>
                <a:gd name="T11" fmla="*/ 6 h 45"/>
                <a:gd name="T12" fmla="*/ 20 w 47"/>
                <a:gd name="T13" fmla="*/ 3 h 45"/>
                <a:gd name="T14" fmla="*/ 16 w 47"/>
                <a:gd name="T15" fmla="*/ 0 h 45"/>
                <a:gd name="T16" fmla="*/ 11 w 47"/>
                <a:gd name="T17" fmla="*/ 0 h 45"/>
                <a:gd name="T18" fmla="*/ 7 w 47"/>
                <a:gd name="T19" fmla="*/ 0 h 45"/>
                <a:gd name="T20" fmla="*/ 3 w 47"/>
                <a:gd name="T21" fmla="*/ 3 h 45"/>
                <a:gd name="T22" fmla="*/ 1 w 47"/>
                <a:gd name="T23" fmla="*/ 6 h 45"/>
                <a:gd name="T24" fmla="*/ 0 w 47"/>
                <a:gd name="T25" fmla="*/ 11 h 45"/>
                <a:gd name="T26" fmla="*/ 1 w 47"/>
                <a:gd name="T27" fmla="*/ 15 h 45"/>
                <a:gd name="T28" fmla="*/ 3 w 47"/>
                <a:gd name="T29" fmla="*/ 19 h 45"/>
                <a:gd name="T30" fmla="*/ 7 w 47"/>
                <a:gd name="T31" fmla="*/ 21 h 45"/>
                <a:gd name="T32" fmla="*/ 11 w 47"/>
                <a:gd name="T33" fmla="*/ 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23" y="45"/>
                  </a:moveTo>
                  <a:lnTo>
                    <a:pt x="32" y="43"/>
                  </a:lnTo>
                  <a:lnTo>
                    <a:pt x="40" y="38"/>
                  </a:lnTo>
                  <a:lnTo>
                    <a:pt x="45" y="31"/>
                  </a:lnTo>
                  <a:lnTo>
                    <a:pt x="47" y="22"/>
                  </a:lnTo>
                  <a:lnTo>
                    <a:pt x="45" y="13"/>
                  </a:lnTo>
                  <a:lnTo>
                    <a:pt x="40" y="6"/>
                  </a:lnTo>
                  <a:lnTo>
                    <a:pt x="32" y="1"/>
                  </a:lnTo>
                  <a:lnTo>
                    <a:pt x="23" y="0"/>
                  </a:lnTo>
                  <a:lnTo>
                    <a:pt x="14" y="1"/>
                  </a:lnTo>
                  <a:lnTo>
                    <a:pt x="7" y="6"/>
                  </a:lnTo>
                  <a:lnTo>
                    <a:pt x="2" y="13"/>
                  </a:lnTo>
                  <a:lnTo>
                    <a:pt x="0" y="22"/>
                  </a:lnTo>
                  <a:lnTo>
                    <a:pt x="2" y="31"/>
                  </a:lnTo>
                  <a:lnTo>
                    <a:pt x="7" y="38"/>
                  </a:lnTo>
                  <a:lnTo>
                    <a:pt x="14" y="43"/>
                  </a:lnTo>
                  <a:lnTo>
                    <a:pt x="23" y="45"/>
                  </a:lnTo>
                  <a:close/>
                </a:path>
              </a:pathLst>
            </a:custGeom>
            <a:solidFill>
              <a:srgbClr val="E5A599"/>
            </a:solidFill>
            <a:ln w="9525">
              <a:noFill/>
              <a:round/>
              <a:headEnd/>
              <a:tailEnd/>
            </a:ln>
          </p:spPr>
          <p:txBody>
            <a:bodyPr/>
            <a:lstStyle/>
            <a:p>
              <a:endParaRPr lang="en-US"/>
            </a:p>
          </p:txBody>
        </p:sp>
        <p:sp>
          <p:nvSpPr>
            <p:cNvPr id="7197" name="Freeform 36"/>
            <p:cNvSpPr>
              <a:spLocks/>
            </p:cNvSpPr>
            <p:nvPr/>
          </p:nvSpPr>
          <p:spPr bwMode="auto">
            <a:xfrm>
              <a:off x="1448" y="2609"/>
              <a:ext cx="37" cy="37"/>
            </a:xfrm>
            <a:custGeom>
              <a:avLst/>
              <a:gdLst>
                <a:gd name="T0" fmla="*/ 18 w 73"/>
                <a:gd name="T1" fmla="*/ 37 h 72"/>
                <a:gd name="T2" fmla="*/ 22 w 73"/>
                <a:gd name="T3" fmla="*/ 36 h 72"/>
                <a:gd name="T4" fmla="*/ 25 w 73"/>
                <a:gd name="T5" fmla="*/ 36 h 72"/>
                <a:gd name="T6" fmla="*/ 28 w 73"/>
                <a:gd name="T7" fmla="*/ 34 h 72"/>
                <a:gd name="T8" fmla="*/ 31 w 73"/>
                <a:gd name="T9" fmla="*/ 32 h 72"/>
                <a:gd name="T10" fmla="*/ 34 w 73"/>
                <a:gd name="T11" fmla="*/ 29 h 72"/>
                <a:gd name="T12" fmla="*/ 35 w 73"/>
                <a:gd name="T13" fmla="*/ 26 h 72"/>
                <a:gd name="T14" fmla="*/ 36 w 73"/>
                <a:gd name="T15" fmla="*/ 23 h 72"/>
                <a:gd name="T16" fmla="*/ 37 w 73"/>
                <a:gd name="T17" fmla="*/ 18 h 72"/>
                <a:gd name="T18" fmla="*/ 36 w 73"/>
                <a:gd name="T19" fmla="*/ 15 h 72"/>
                <a:gd name="T20" fmla="*/ 35 w 73"/>
                <a:gd name="T21" fmla="*/ 11 h 72"/>
                <a:gd name="T22" fmla="*/ 34 w 73"/>
                <a:gd name="T23" fmla="*/ 8 h 72"/>
                <a:gd name="T24" fmla="*/ 31 w 73"/>
                <a:gd name="T25" fmla="*/ 5 h 72"/>
                <a:gd name="T26" fmla="*/ 28 w 73"/>
                <a:gd name="T27" fmla="*/ 3 h 72"/>
                <a:gd name="T28" fmla="*/ 25 w 73"/>
                <a:gd name="T29" fmla="*/ 1 h 72"/>
                <a:gd name="T30" fmla="*/ 22 w 73"/>
                <a:gd name="T31" fmla="*/ 1 h 72"/>
                <a:gd name="T32" fmla="*/ 18 w 73"/>
                <a:gd name="T33" fmla="*/ 0 h 72"/>
                <a:gd name="T34" fmla="*/ 14 w 73"/>
                <a:gd name="T35" fmla="*/ 1 h 72"/>
                <a:gd name="T36" fmla="*/ 11 w 73"/>
                <a:gd name="T37" fmla="*/ 1 h 72"/>
                <a:gd name="T38" fmla="*/ 8 w 73"/>
                <a:gd name="T39" fmla="*/ 3 h 72"/>
                <a:gd name="T40" fmla="*/ 5 w 73"/>
                <a:gd name="T41" fmla="*/ 5 h 72"/>
                <a:gd name="T42" fmla="*/ 3 w 73"/>
                <a:gd name="T43" fmla="*/ 8 h 72"/>
                <a:gd name="T44" fmla="*/ 1 w 73"/>
                <a:gd name="T45" fmla="*/ 11 h 72"/>
                <a:gd name="T46" fmla="*/ 1 w 73"/>
                <a:gd name="T47" fmla="*/ 15 h 72"/>
                <a:gd name="T48" fmla="*/ 0 w 73"/>
                <a:gd name="T49" fmla="*/ 18 h 72"/>
                <a:gd name="T50" fmla="*/ 1 w 73"/>
                <a:gd name="T51" fmla="*/ 23 h 72"/>
                <a:gd name="T52" fmla="*/ 1 w 73"/>
                <a:gd name="T53" fmla="*/ 26 h 72"/>
                <a:gd name="T54" fmla="*/ 3 w 73"/>
                <a:gd name="T55" fmla="*/ 29 h 72"/>
                <a:gd name="T56" fmla="*/ 5 w 73"/>
                <a:gd name="T57" fmla="*/ 32 h 72"/>
                <a:gd name="T58" fmla="*/ 8 w 73"/>
                <a:gd name="T59" fmla="*/ 34 h 72"/>
                <a:gd name="T60" fmla="*/ 11 w 73"/>
                <a:gd name="T61" fmla="*/ 36 h 72"/>
                <a:gd name="T62" fmla="*/ 14 w 73"/>
                <a:gd name="T63" fmla="*/ 36 h 72"/>
                <a:gd name="T64" fmla="*/ 18 w 73"/>
                <a:gd name="T65" fmla="*/ 3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72"/>
                <a:gd name="T101" fmla="*/ 73 w 73"/>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72">
                  <a:moveTo>
                    <a:pt x="35" y="72"/>
                  </a:moveTo>
                  <a:lnTo>
                    <a:pt x="43" y="71"/>
                  </a:lnTo>
                  <a:lnTo>
                    <a:pt x="50" y="70"/>
                  </a:lnTo>
                  <a:lnTo>
                    <a:pt x="56" y="67"/>
                  </a:lnTo>
                  <a:lnTo>
                    <a:pt x="62" y="62"/>
                  </a:lnTo>
                  <a:lnTo>
                    <a:pt x="67" y="56"/>
                  </a:lnTo>
                  <a:lnTo>
                    <a:pt x="70" y="50"/>
                  </a:lnTo>
                  <a:lnTo>
                    <a:pt x="72" y="44"/>
                  </a:lnTo>
                  <a:lnTo>
                    <a:pt x="73" y="35"/>
                  </a:lnTo>
                  <a:lnTo>
                    <a:pt x="72" y="29"/>
                  </a:lnTo>
                  <a:lnTo>
                    <a:pt x="70" y="22"/>
                  </a:lnTo>
                  <a:lnTo>
                    <a:pt x="67" y="16"/>
                  </a:lnTo>
                  <a:lnTo>
                    <a:pt x="62" y="10"/>
                  </a:lnTo>
                  <a:lnTo>
                    <a:pt x="56" y="6"/>
                  </a:lnTo>
                  <a:lnTo>
                    <a:pt x="50" y="2"/>
                  </a:lnTo>
                  <a:lnTo>
                    <a:pt x="43" y="1"/>
                  </a:lnTo>
                  <a:lnTo>
                    <a:pt x="35" y="0"/>
                  </a:lnTo>
                  <a:lnTo>
                    <a:pt x="28" y="1"/>
                  </a:lnTo>
                  <a:lnTo>
                    <a:pt x="22" y="2"/>
                  </a:lnTo>
                  <a:lnTo>
                    <a:pt x="16" y="6"/>
                  </a:lnTo>
                  <a:lnTo>
                    <a:pt x="10" y="10"/>
                  </a:lnTo>
                  <a:lnTo>
                    <a:pt x="5" y="16"/>
                  </a:lnTo>
                  <a:lnTo>
                    <a:pt x="2" y="22"/>
                  </a:lnTo>
                  <a:lnTo>
                    <a:pt x="1" y="29"/>
                  </a:lnTo>
                  <a:lnTo>
                    <a:pt x="0" y="35"/>
                  </a:lnTo>
                  <a:lnTo>
                    <a:pt x="1" y="44"/>
                  </a:lnTo>
                  <a:lnTo>
                    <a:pt x="2" y="50"/>
                  </a:lnTo>
                  <a:lnTo>
                    <a:pt x="5" y="56"/>
                  </a:lnTo>
                  <a:lnTo>
                    <a:pt x="10" y="62"/>
                  </a:lnTo>
                  <a:lnTo>
                    <a:pt x="16" y="67"/>
                  </a:lnTo>
                  <a:lnTo>
                    <a:pt x="22" y="70"/>
                  </a:lnTo>
                  <a:lnTo>
                    <a:pt x="28" y="71"/>
                  </a:lnTo>
                  <a:lnTo>
                    <a:pt x="35" y="72"/>
                  </a:lnTo>
                  <a:close/>
                </a:path>
              </a:pathLst>
            </a:custGeom>
            <a:solidFill>
              <a:srgbClr val="F2D8CE"/>
            </a:solidFill>
            <a:ln w="9525">
              <a:noFill/>
              <a:round/>
              <a:headEnd/>
              <a:tailEnd/>
            </a:ln>
          </p:spPr>
          <p:txBody>
            <a:bodyPr/>
            <a:lstStyle/>
            <a:p>
              <a:endParaRPr lang="en-US"/>
            </a:p>
          </p:txBody>
        </p:sp>
        <p:sp>
          <p:nvSpPr>
            <p:cNvPr id="7198" name="Freeform 37"/>
            <p:cNvSpPr>
              <a:spLocks/>
            </p:cNvSpPr>
            <p:nvPr/>
          </p:nvSpPr>
          <p:spPr bwMode="auto">
            <a:xfrm>
              <a:off x="1448" y="2610"/>
              <a:ext cx="36" cy="35"/>
            </a:xfrm>
            <a:custGeom>
              <a:avLst/>
              <a:gdLst>
                <a:gd name="T0" fmla="*/ 17 w 71"/>
                <a:gd name="T1" fmla="*/ 35 h 70"/>
                <a:gd name="T2" fmla="*/ 21 w 71"/>
                <a:gd name="T3" fmla="*/ 35 h 70"/>
                <a:gd name="T4" fmla="*/ 25 w 71"/>
                <a:gd name="T5" fmla="*/ 34 h 70"/>
                <a:gd name="T6" fmla="*/ 28 w 71"/>
                <a:gd name="T7" fmla="*/ 32 h 70"/>
                <a:gd name="T8" fmla="*/ 31 w 71"/>
                <a:gd name="T9" fmla="*/ 30 h 70"/>
                <a:gd name="T10" fmla="*/ 33 w 71"/>
                <a:gd name="T11" fmla="*/ 27 h 70"/>
                <a:gd name="T12" fmla="*/ 35 w 71"/>
                <a:gd name="T13" fmla="*/ 24 h 70"/>
                <a:gd name="T14" fmla="*/ 35 w 71"/>
                <a:gd name="T15" fmla="*/ 21 h 70"/>
                <a:gd name="T16" fmla="*/ 36 w 71"/>
                <a:gd name="T17" fmla="*/ 17 h 70"/>
                <a:gd name="T18" fmla="*/ 35 w 71"/>
                <a:gd name="T19" fmla="*/ 14 h 70"/>
                <a:gd name="T20" fmla="*/ 35 w 71"/>
                <a:gd name="T21" fmla="*/ 11 h 70"/>
                <a:gd name="T22" fmla="*/ 33 w 71"/>
                <a:gd name="T23" fmla="*/ 8 h 70"/>
                <a:gd name="T24" fmla="*/ 31 w 71"/>
                <a:gd name="T25" fmla="*/ 5 h 70"/>
                <a:gd name="T26" fmla="*/ 28 w 71"/>
                <a:gd name="T27" fmla="*/ 3 h 70"/>
                <a:gd name="T28" fmla="*/ 25 w 71"/>
                <a:gd name="T29" fmla="*/ 1 h 70"/>
                <a:gd name="T30" fmla="*/ 21 w 71"/>
                <a:gd name="T31" fmla="*/ 1 h 70"/>
                <a:gd name="T32" fmla="*/ 17 w 71"/>
                <a:gd name="T33" fmla="*/ 0 h 70"/>
                <a:gd name="T34" fmla="*/ 14 w 71"/>
                <a:gd name="T35" fmla="*/ 1 h 70"/>
                <a:gd name="T36" fmla="*/ 11 w 71"/>
                <a:gd name="T37" fmla="*/ 1 h 70"/>
                <a:gd name="T38" fmla="*/ 8 w 71"/>
                <a:gd name="T39" fmla="*/ 3 h 70"/>
                <a:gd name="T40" fmla="*/ 5 w 71"/>
                <a:gd name="T41" fmla="*/ 5 h 70"/>
                <a:gd name="T42" fmla="*/ 3 w 71"/>
                <a:gd name="T43" fmla="*/ 8 h 70"/>
                <a:gd name="T44" fmla="*/ 1 w 71"/>
                <a:gd name="T45" fmla="*/ 11 h 70"/>
                <a:gd name="T46" fmla="*/ 1 w 71"/>
                <a:gd name="T47" fmla="*/ 14 h 70"/>
                <a:gd name="T48" fmla="*/ 0 w 71"/>
                <a:gd name="T49" fmla="*/ 17 h 70"/>
                <a:gd name="T50" fmla="*/ 1 w 71"/>
                <a:gd name="T51" fmla="*/ 21 h 70"/>
                <a:gd name="T52" fmla="*/ 1 w 71"/>
                <a:gd name="T53" fmla="*/ 24 h 70"/>
                <a:gd name="T54" fmla="*/ 3 w 71"/>
                <a:gd name="T55" fmla="*/ 27 h 70"/>
                <a:gd name="T56" fmla="*/ 5 w 71"/>
                <a:gd name="T57" fmla="*/ 30 h 70"/>
                <a:gd name="T58" fmla="*/ 8 w 71"/>
                <a:gd name="T59" fmla="*/ 32 h 70"/>
                <a:gd name="T60" fmla="*/ 11 w 71"/>
                <a:gd name="T61" fmla="*/ 34 h 70"/>
                <a:gd name="T62" fmla="*/ 14 w 71"/>
                <a:gd name="T63" fmla="*/ 35 h 70"/>
                <a:gd name="T64" fmla="*/ 17 w 71"/>
                <a:gd name="T65" fmla="*/ 35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0"/>
                <a:gd name="T101" fmla="*/ 71 w 71"/>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0">
                  <a:moveTo>
                    <a:pt x="34" y="70"/>
                  </a:moveTo>
                  <a:lnTo>
                    <a:pt x="42" y="69"/>
                  </a:lnTo>
                  <a:lnTo>
                    <a:pt x="49" y="68"/>
                  </a:lnTo>
                  <a:lnTo>
                    <a:pt x="55" y="64"/>
                  </a:lnTo>
                  <a:lnTo>
                    <a:pt x="61" y="60"/>
                  </a:lnTo>
                  <a:lnTo>
                    <a:pt x="66" y="54"/>
                  </a:lnTo>
                  <a:lnTo>
                    <a:pt x="69" y="48"/>
                  </a:lnTo>
                  <a:lnTo>
                    <a:pt x="70" y="41"/>
                  </a:lnTo>
                  <a:lnTo>
                    <a:pt x="71" y="34"/>
                  </a:lnTo>
                  <a:lnTo>
                    <a:pt x="70" y="28"/>
                  </a:lnTo>
                  <a:lnTo>
                    <a:pt x="69" y="22"/>
                  </a:lnTo>
                  <a:lnTo>
                    <a:pt x="66" y="15"/>
                  </a:lnTo>
                  <a:lnTo>
                    <a:pt x="61" y="10"/>
                  </a:lnTo>
                  <a:lnTo>
                    <a:pt x="55" y="6"/>
                  </a:lnTo>
                  <a:lnTo>
                    <a:pt x="49" y="2"/>
                  </a:lnTo>
                  <a:lnTo>
                    <a:pt x="42" y="1"/>
                  </a:lnTo>
                  <a:lnTo>
                    <a:pt x="34" y="0"/>
                  </a:lnTo>
                  <a:lnTo>
                    <a:pt x="27" y="1"/>
                  </a:lnTo>
                  <a:lnTo>
                    <a:pt x="22" y="2"/>
                  </a:lnTo>
                  <a:lnTo>
                    <a:pt x="15" y="6"/>
                  </a:lnTo>
                  <a:lnTo>
                    <a:pt x="10" y="10"/>
                  </a:lnTo>
                  <a:lnTo>
                    <a:pt x="6" y="15"/>
                  </a:lnTo>
                  <a:lnTo>
                    <a:pt x="2" y="22"/>
                  </a:lnTo>
                  <a:lnTo>
                    <a:pt x="1" y="28"/>
                  </a:lnTo>
                  <a:lnTo>
                    <a:pt x="0" y="34"/>
                  </a:lnTo>
                  <a:lnTo>
                    <a:pt x="1" y="41"/>
                  </a:lnTo>
                  <a:lnTo>
                    <a:pt x="2" y="48"/>
                  </a:lnTo>
                  <a:lnTo>
                    <a:pt x="6" y="54"/>
                  </a:lnTo>
                  <a:lnTo>
                    <a:pt x="10" y="60"/>
                  </a:lnTo>
                  <a:lnTo>
                    <a:pt x="15" y="64"/>
                  </a:lnTo>
                  <a:lnTo>
                    <a:pt x="22" y="68"/>
                  </a:lnTo>
                  <a:lnTo>
                    <a:pt x="27" y="69"/>
                  </a:lnTo>
                  <a:lnTo>
                    <a:pt x="34" y="70"/>
                  </a:lnTo>
                  <a:close/>
                </a:path>
              </a:pathLst>
            </a:custGeom>
            <a:solidFill>
              <a:srgbClr val="F2D6CC"/>
            </a:solidFill>
            <a:ln w="9525">
              <a:noFill/>
              <a:round/>
              <a:headEnd/>
              <a:tailEnd/>
            </a:ln>
          </p:spPr>
          <p:txBody>
            <a:bodyPr/>
            <a:lstStyle/>
            <a:p>
              <a:endParaRPr lang="en-US"/>
            </a:p>
          </p:txBody>
        </p:sp>
        <p:sp>
          <p:nvSpPr>
            <p:cNvPr id="7199" name="Freeform 38"/>
            <p:cNvSpPr>
              <a:spLocks/>
            </p:cNvSpPr>
            <p:nvPr/>
          </p:nvSpPr>
          <p:spPr bwMode="auto">
            <a:xfrm>
              <a:off x="1449" y="2611"/>
              <a:ext cx="35" cy="33"/>
            </a:xfrm>
            <a:custGeom>
              <a:avLst/>
              <a:gdLst>
                <a:gd name="T0" fmla="*/ 17 w 69"/>
                <a:gd name="T1" fmla="*/ 33 h 67"/>
                <a:gd name="T2" fmla="*/ 20 w 69"/>
                <a:gd name="T3" fmla="*/ 33 h 67"/>
                <a:gd name="T4" fmla="*/ 24 w 69"/>
                <a:gd name="T5" fmla="*/ 32 h 67"/>
                <a:gd name="T6" fmla="*/ 27 w 69"/>
                <a:gd name="T7" fmla="*/ 30 h 67"/>
                <a:gd name="T8" fmla="*/ 30 w 69"/>
                <a:gd name="T9" fmla="*/ 28 h 67"/>
                <a:gd name="T10" fmla="*/ 32 w 69"/>
                <a:gd name="T11" fmla="*/ 26 h 67"/>
                <a:gd name="T12" fmla="*/ 34 w 69"/>
                <a:gd name="T13" fmla="*/ 23 h 67"/>
                <a:gd name="T14" fmla="*/ 34 w 69"/>
                <a:gd name="T15" fmla="*/ 20 h 67"/>
                <a:gd name="T16" fmla="*/ 35 w 69"/>
                <a:gd name="T17" fmla="*/ 16 h 67"/>
                <a:gd name="T18" fmla="*/ 34 w 69"/>
                <a:gd name="T19" fmla="*/ 13 h 67"/>
                <a:gd name="T20" fmla="*/ 34 w 69"/>
                <a:gd name="T21" fmla="*/ 10 h 67"/>
                <a:gd name="T22" fmla="*/ 32 w 69"/>
                <a:gd name="T23" fmla="*/ 7 h 67"/>
                <a:gd name="T24" fmla="*/ 30 w 69"/>
                <a:gd name="T25" fmla="*/ 4 h 67"/>
                <a:gd name="T26" fmla="*/ 27 w 69"/>
                <a:gd name="T27" fmla="*/ 3 h 67"/>
                <a:gd name="T28" fmla="*/ 24 w 69"/>
                <a:gd name="T29" fmla="*/ 1 h 67"/>
                <a:gd name="T30" fmla="*/ 20 w 69"/>
                <a:gd name="T31" fmla="*/ 0 h 67"/>
                <a:gd name="T32" fmla="*/ 17 w 69"/>
                <a:gd name="T33" fmla="*/ 0 h 67"/>
                <a:gd name="T34" fmla="*/ 11 w 69"/>
                <a:gd name="T35" fmla="*/ 1 h 67"/>
                <a:gd name="T36" fmla="*/ 5 w 69"/>
                <a:gd name="T37" fmla="*/ 4 h 67"/>
                <a:gd name="T38" fmla="*/ 1 w 69"/>
                <a:gd name="T39" fmla="*/ 10 h 67"/>
                <a:gd name="T40" fmla="*/ 0 w 69"/>
                <a:gd name="T41" fmla="*/ 16 h 67"/>
                <a:gd name="T42" fmla="*/ 1 w 69"/>
                <a:gd name="T43" fmla="*/ 23 h 67"/>
                <a:gd name="T44" fmla="*/ 5 w 69"/>
                <a:gd name="T45" fmla="*/ 28 h 67"/>
                <a:gd name="T46" fmla="*/ 11 w 69"/>
                <a:gd name="T47" fmla="*/ 32 h 67"/>
                <a:gd name="T48" fmla="*/ 17 w 69"/>
                <a:gd name="T49" fmla="*/ 33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67"/>
                <a:gd name="T77" fmla="*/ 69 w 69"/>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67">
                  <a:moveTo>
                    <a:pt x="33" y="67"/>
                  </a:moveTo>
                  <a:lnTo>
                    <a:pt x="40" y="66"/>
                  </a:lnTo>
                  <a:lnTo>
                    <a:pt x="47" y="65"/>
                  </a:lnTo>
                  <a:lnTo>
                    <a:pt x="53" y="61"/>
                  </a:lnTo>
                  <a:lnTo>
                    <a:pt x="59" y="56"/>
                  </a:lnTo>
                  <a:lnTo>
                    <a:pt x="63" y="52"/>
                  </a:lnTo>
                  <a:lnTo>
                    <a:pt x="67" y="46"/>
                  </a:lnTo>
                  <a:lnTo>
                    <a:pt x="68" y="40"/>
                  </a:lnTo>
                  <a:lnTo>
                    <a:pt x="69" y="33"/>
                  </a:lnTo>
                  <a:lnTo>
                    <a:pt x="68" y="27"/>
                  </a:lnTo>
                  <a:lnTo>
                    <a:pt x="67" y="21"/>
                  </a:lnTo>
                  <a:lnTo>
                    <a:pt x="63" y="15"/>
                  </a:lnTo>
                  <a:lnTo>
                    <a:pt x="59" y="9"/>
                  </a:lnTo>
                  <a:lnTo>
                    <a:pt x="53" y="6"/>
                  </a:lnTo>
                  <a:lnTo>
                    <a:pt x="47" y="2"/>
                  </a:lnTo>
                  <a:lnTo>
                    <a:pt x="40" y="1"/>
                  </a:lnTo>
                  <a:lnTo>
                    <a:pt x="33" y="0"/>
                  </a:lnTo>
                  <a:lnTo>
                    <a:pt x="21" y="2"/>
                  </a:lnTo>
                  <a:lnTo>
                    <a:pt x="10" y="9"/>
                  </a:lnTo>
                  <a:lnTo>
                    <a:pt x="2" y="21"/>
                  </a:lnTo>
                  <a:lnTo>
                    <a:pt x="0" y="33"/>
                  </a:lnTo>
                  <a:lnTo>
                    <a:pt x="2" y="46"/>
                  </a:lnTo>
                  <a:lnTo>
                    <a:pt x="10" y="56"/>
                  </a:lnTo>
                  <a:lnTo>
                    <a:pt x="21" y="65"/>
                  </a:lnTo>
                  <a:lnTo>
                    <a:pt x="33" y="67"/>
                  </a:lnTo>
                  <a:close/>
                </a:path>
              </a:pathLst>
            </a:custGeom>
            <a:solidFill>
              <a:srgbClr val="EFD1C6"/>
            </a:solidFill>
            <a:ln w="9525">
              <a:noFill/>
              <a:round/>
              <a:headEnd/>
              <a:tailEnd/>
            </a:ln>
          </p:spPr>
          <p:txBody>
            <a:bodyPr/>
            <a:lstStyle/>
            <a:p>
              <a:endParaRPr lang="en-US"/>
            </a:p>
          </p:txBody>
        </p:sp>
        <p:sp>
          <p:nvSpPr>
            <p:cNvPr id="7200" name="Freeform 39"/>
            <p:cNvSpPr>
              <a:spLocks/>
            </p:cNvSpPr>
            <p:nvPr/>
          </p:nvSpPr>
          <p:spPr bwMode="auto">
            <a:xfrm>
              <a:off x="1450" y="2611"/>
              <a:ext cx="32" cy="32"/>
            </a:xfrm>
            <a:custGeom>
              <a:avLst/>
              <a:gdLst>
                <a:gd name="T0" fmla="*/ 15 w 65"/>
                <a:gd name="T1" fmla="*/ 32 h 65"/>
                <a:gd name="T2" fmla="*/ 22 w 65"/>
                <a:gd name="T3" fmla="*/ 31 h 65"/>
                <a:gd name="T4" fmla="*/ 28 w 65"/>
                <a:gd name="T5" fmla="*/ 27 h 65"/>
                <a:gd name="T6" fmla="*/ 31 w 65"/>
                <a:gd name="T7" fmla="*/ 22 h 65"/>
                <a:gd name="T8" fmla="*/ 32 w 65"/>
                <a:gd name="T9" fmla="*/ 16 h 65"/>
                <a:gd name="T10" fmla="*/ 31 w 65"/>
                <a:gd name="T11" fmla="*/ 10 h 65"/>
                <a:gd name="T12" fmla="*/ 28 w 65"/>
                <a:gd name="T13" fmla="*/ 4 h 65"/>
                <a:gd name="T14" fmla="*/ 22 w 65"/>
                <a:gd name="T15" fmla="*/ 1 h 65"/>
                <a:gd name="T16" fmla="*/ 15 w 65"/>
                <a:gd name="T17" fmla="*/ 0 h 65"/>
                <a:gd name="T18" fmla="*/ 9 w 65"/>
                <a:gd name="T19" fmla="*/ 1 h 65"/>
                <a:gd name="T20" fmla="*/ 5 w 65"/>
                <a:gd name="T21" fmla="*/ 4 h 65"/>
                <a:gd name="T22" fmla="*/ 1 w 65"/>
                <a:gd name="T23" fmla="*/ 10 h 65"/>
                <a:gd name="T24" fmla="*/ 0 w 65"/>
                <a:gd name="T25" fmla="*/ 16 h 65"/>
                <a:gd name="T26" fmla="*/ 1 w 65"/>
                <a:gd name="T27" fmla="*/ 22 h 65"/>
                <a:gd name="T28" fmla="*/ 5 w 65"/>
                <a:gd name="T29" fmla="*/ 27 h 65"/>
                <a:gd name="T30" fmla="*/ 9 w 65"/>
                <a:gd name="T31" fmla="*/ 31 h 65"/>
                <a:gd name="T32" fmla="*/ 15 w 65"/>
                <a:gd name="T33" fmla="*/ 32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5"/>
                <a:gd name="T53" fmla="*/ 65 w 65"/>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5">
                  <a:moveTo>
                    <a:pt x="31" y="65"/>
                  </a:moveTo>
                  <a:lnTo>
                    <a:pt x="44" y="62"/>
                  </a:lnTo>
                  <a:lnTo>
                    <a:pt x="56" y="55"/>
                  </a:lnTo>
                  <a:lnTo>
                    <a:pt x="63" y="45"/>
                  </a:lnTo>
                  <a:lnTo>
                    <a:pt x="65" y="32"/>
                  </a:lnTo>
                  <a:lnTo>
                    <a:pt x="63" y="20"/>
                  </a:lnTo>
                  <a:lnTo>
                    <a:pt x="56" y="9"/>
                  </a:lnTo>
                  <a:lnTo>
                    <a:pt x="44" y="3"/>
                  </a:lnTo>
                  <a:lnTo>
                    <a:pt x="31" y="0"/>
                  </a:lnTo>
                  <a:lnTo>
                    <a:pt x="19" y="3"/>
                  </a:lnTo>
                  <a:lnTo>
                    <a:pt x="10" y="9"/>
                  </a:lnTo>
                  <a:lnTo>
                    <a:pt x="3" y="20"/>
                  </a:lnTo>
                  <a:lnTo>
                    <a:pt x="0" y="32"/>
                  </a:lnTo>
                  <a:lnTo>
                    <a:pt x="3" y="45"/>
                  </a:lnTo>
                  <a:lnTo>
                    <a:pt x="10" y="55"/>
                  </a:lnTo>
                  <a:lnTo>
                    <a:pt x="19" y="62"/>
                  </a:lnTo>
                  <a:lnTo>
                    <a:pt x="31" y="65"/>
                  </a:lnTo>
                  <a:close/>
                </a:path>
              </a:pathLst>
            </a:custGeom>
            <a:solidFill>
              <a:srgbClr val="EFCEC1"/>
            </a:solidFill>
            <a:ln w="9525">
              <a:noFill/>
              <a:round/>
              <a:headEnd/>
              <a:tailEnd/>
            </a:ln>
          </p:spPr>
          <p:txBody>
            <a:bodyPr/>
            <a:lstStyle/>
            <a:p>
              <a:endParaRPr lang="en-US"/>
            </a:p>
          </p:txBody>
        </p:sp>
        <p:sp>
          <p:nvSpPr>
            <p:cNvPr id="7201" name="Freeform 40"/>
            <p:cNvSpPr>
              <a:spLocks/>
            </p:cNvSpPr>
            <p:nvPr/>
          </p:nvSpPr>
          <p:spPr bwMode="auto">
            <a:xfrm>
              <a:off x="1451" y="2612"/>
              <a:ext cx="31" cy="31"/>
            </a:xfrm>
            <a:custGeom>
              <a:avLst/>
              <a:gdLst>
                <a:gd name="T0" fmla="*/ 15 w 63"/>
                <a:gd name="T1" fmla="*/ 31 h 61"/>
                <a:gd name="T2" fmla="*/ 21 w 63"/>
                <a:gd name="T3" fmla="*/ 29 h 61"/>
                <a:gd name="T4" fmla="*/ 26 w 63"/>
                <a:gd name="T5" fmla="*/ 26 h 61"/>
                <a:gd name="T6" fmla="*/ 30 w 63"/>
                <a:gd name="T7" fmla="*/ 21 h 61"/>
                <a:gd name="T8" fmla="*/ 31 w 63"/>
                <a:gd name="T9" fmla="*/ 15 h 61"/>
                <a:gd name="T10" fmla="*/ 30 w 63"/>
                <a:gd name="T11" fmla="*/ 9 h 61"/>
                <a:gd name="T12" fmla="*/ 26 w 63"/>
                <a:gd name="T13" fmla="*/ 5 h 61"/>
                <a:gd name="T14" fmla="*/ 21 w 63"/>
                <a:gd name="T15" fmla="*/ 1 h 61"/>
                <a:gd name="T16" fmla="*/ 15 w 63"/>
                <a:gd name="T17" fmla="*/ 0 h 61"/>
                <a:gd name="T18" fmla="*/ 9 w 63"/>
                <a:gd name="T19" fmla="*/ 1 h 61"/>
                <a:gd name="T20" fmla="*/ 5 w 63"/>
                <a:gd name="T21" fmla="*/ 5 h 61"/>
                <a:gd name="T22" fmla="*/ 1 w 63"/>
                <a:gd name="T23" fmla="*/ 9 h 61"/>
                <a:gd name="T24" fmla="*/ 0 w 63"/>
                <a:gd name="T25" fmla="*/ 15 h 61"/>
                <a:gd name="T26" fmla="*/ 1 w 63"/>
                <a:gd name="T27" fmla="*/ 21 h 61"/>
                <a:gd name="T28" fmla="*/ 5 w 63"/>
                <a:gd name="T29" fmla="*/ 26 h 61"/>
                <a:gd name="T30" fmla="*/ 9 w 63"/>
                <a:gd name="T31" fmla="*/ 29 h 61"/>
                <a:gd name="T32" fmla="*/ 15 w 63"/>
                <a:gd name="T33" fmla="*/ 3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61"/>
                <a:gd name="T53" fmla="*/ 63 w 63"/>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61">
                  <a:moveTo>
                    <a:pt x="30" y="61"/>
                  </a:moveTo>
                  <a:lnTo>
                    <a:pt x="43" y="58"/>
                  </a:lnTo>
                  <a:lnTo>
                    <a:pt x="53" y="51"/>
                  </a:lnTo>
                  <a:lnTo>
                    <a:pt x="60" y="42"/>
                  </a:lnTo>
                  <a:lnTo>
                    <a:pt x="63" y="29"/>
                  </a:lnTo>
                  <a:lnTo>
                    <a:pt x="60" y="18"/>
                  </a:lnTo>
                  <a:lnTo>
                    <a:pt x="53" y="9"/>
                  </a:lnTo>
                  <a:lnTo>
                    <a:pt x="43" y="2"/>
                  </a:lnTo>
                  <a:lnTo>
                    <a:pt x="30" y="0"/>
                  </a:lnTo>
                  <a:lnTo>
                    <a:pt x="19" y="2"/>
                  </a:lnTo>
                  <a:lnTo>
                    <a:pt x="10" y="9"/>
                  </a:lnTo>
                  <a:lnTo>
                    <a:pt x="3" y="18"/>
                  </a:lnTo>
                  <a:lnTo>
                    <a:pt x="0" y="29"/>
                  </a:lnTo>
                  <a:lnTo>
                    <a:pt x="3" y="42"/>
                  </a:lnTo>
                  <a:lnTo>
                    <a:pt x="10" y="51"/>
                  </a:lnTo>
                  <a:lnTo>
                    <a:pt x="19" y="58"/>
                  </a:lnTo>
                  <a:lnTo>
                    <a:pt x="30" y="61"/>
                  </a:lnTo>
                  <a:close/>
                </a:path>
              </a:pathLst>
            </a:custGeom>
            <a:solidFill>
              <a:srgbClr val="EDC6BC"/>
            </a:solidFill>
            <a:ln w="9525">
              <a:noFill/>
              <a:round/>
              <a:headEnd/>
              <a:tailEnd/>
            </a:ln>
          </p:spPr>
          <p:txBody>
            <a:bodyPr/>
            <a:lstStyle/>
            <a:p>
              <a:endParaRPr lang="en-US"/>
            </a:p>
          </p:txBody>
        </p:sp>
        <p:sp>
          <p:nvSpPr>
            <p:cNvPr id="7202" name="Freeform 41"/>
            <p:cNvSpPr>
              <a:spLocks/>
            </p:cNvSpPr>
            <p:nvPr/>
          </p:nvSpPr>
          <p:spPr bwMode="auto">
            <a:xfrm>
              <a:off x="1451" y="2613"/>
              <a:ext cx="30" cy="29"/>
            </a:xfrm>
            <a:custGeom>
              <a:avLst/>
              <a:gdLst>
                <a:gd name="T0" fmla="*/ 14 w 60"/>
                <a:gd name="T1" fmla="*/ 29 h 58"/>
                <a:gd name="T2" fmla="*/ 21 w 60"/>
                <a:gd name="T3" fmla="*/ 28 h 58"/>
                <a:gd name="T4" fmla="*/ 25 w 60"/>
                <a:gd name="T5" fmla="*/ 25 h 58"/>
                <a:gd name="T6" fmla="*/ 29 w 60"/>
                <a:gd name="T7" fmla="*/ 20 h 58"/>
                <a:gd name="T8" fmla="*/ 30 w 60"/>
                <a:gd name="T9" fmla="*/ 14 h 58"/>
                <a:gd name="T10" fmla="*/ 29 w 60"/>
                <a:gd name="T11" fmla="*/ 9 h 58"/>
                <a:gd name="T12" fmla="*/ 25 w 60"/>
                <a:gd name="T13" fmla="*/ 4 h 58"/>
                <a:gd name="T14" fmla="*/ 21 w 60"/>
                <a:gd name="T15" fmla="*/ 1 h 58"/>
                <a:gd name="T16" fmla="*/ 14 w 60"/>
                <a:gd name="T17" fmla="*/ 0 h 58"/>
                <a:gd name="T18" fmla="*/ 9 w 60"/>
                <a:gd name="T19" fmla="*/ 1 h 58"/>
                <a:gd name="T20" fmla="*/ 5 w 60"/>
                <a:gd name="T21" fmla="*/ 4 h 58"/>
                <a:gd name="T22" fmla="*/ 1 w 60"/>
                <a:gd name="T23" fmla="*/ 9 h 58"/>
                <a:gd name="T24" fmla="*/ 0 w 60"/>
                <a:gd name="T25" fmla="*/ 14 h 58"/>
                <a:gd name="T26" fmla="*/ 1 w 60"/>
                <a:gd name="T27" fmla="*/ 20 h 58"/>
                <a:gd name="T28" fmla="*/ 5 w 60"/>
                <a:gd name="T29" fmla="*/ 25 h 58"/>
                <a:gd name="T30" fmla="*/ 9 w 60"/>
                <a:gd name="T31" fmla="*/ 28 h 58"/>
                <a:gd name="T32" fmla="*/ 14 w 60"/>
                <a:gd name="T33" fmla="*/ 29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8"/>
                <a:gd name="T53" fmla="*/ 60 w 60"/>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8">
                  <a:moveTo>
                    <a:pt x="28" y="58"/>
                  </a:moveTo>
                  <a:lnTo>
                    <a:pt x="41" y="56"/>
                  </a:lnTo>
                  <a:lnTo>
                    <a:pt x="50" y="49"/>
                  </a:lnTo>
                  <a:lnTo>
                    <a:pt x="57" y="40"/>
                  </a:lnTo>
                  <a:lnTo>
                    <a:pt x="60" y="28"/>
                  </a:lnTo>
                  <a:lnTo>
                    <a:pt x="57" y="17"/>
                  </a:lnTo>
                  <a:lnTo>
                    <a:pt x="50" y="8"/>
                  </a:lnTo>
                  <a:lnTo>
                    <a:pt x="41" y="2"/>
                  </a:lnTo>
                  <a:lnTo>
                    <a:pt x="28" y="0"/>
                  </a:lnTo>
                  <a:lnTo>
                    <a:pt x="18" y="2"/>
                  </a:lnTo>
                  <a:lnTo>
                    <a:pt x="9" y="8"/>
                  </a:lnTo>
                  <a:lnTo>
                    <a:pt x="2" y="17"/>
                  </a:lnTo>
                  <a:lnTo>
                    <a:pt x="0" y="28"/>
                  </a:lnTo>
                  <a:lnTo>
                    <a:pt x="2" y="40"/>
                  </a:lnTo>
                  <a:lnTo>
                    <a:pt x="9" y="49"/>
                  </a:lnTo>
                  <a:lnTo>
                    <a:pt x="18" y="56"/>
                  </a:lnTo>
                  <a:lnTo>
                    <a:pt x="28" y="58"/>
                  </a:lnTo>
                  <a:close/>
                </a:path>
              </a:pathLst>
            </a:custGeom>
            <a:solidFill>
              <a:srgbClr val="EDC4BA"/>
            </a:solidFill>
            <a:ln w="9525">
              <a:noFill/>
              <a:round/>
              <a:headEnd/>
              <a:tailEnd/>
            </a:ln>
          </p:spPr>
          <p:txBody>
            <a:bodyPr/>
            <a:lstStyle/>
            <a:p>
              <a:endParaRPr lang="en-US"/>
            </a:p>
          </p:txBody>
        </p:sp>
        <p:sp>
          <p:nvSpPr>
            <p:cNvPr id="7203" name="Freeform 42"/>
            <p:cNvSpPr>
              <a:spLocks/>
            </p:cNvSpPr>
            <p:nvPr/>
          </p:nvSpPr>
          <p:spPr bwMode="auto">
            <a:xfrm>
              <a:off x="1452" y="2613"/>
              <a:ext cx="29" cy="29"/>
            </a:xfrm>
            <a:custGeom>
              <a:avLst/>
              <a:gdLst>
                <a:gd name="T0" fmla="*/ 14 w 57"/>
                <a:gd name="T1" fmla="*/ 29 h 56"/>
                <a:gd name="T2" fmla="*/ 20 w 57"/>
                <a:gd name="T3" fmla="*/ 28 h 56"/>
                <a:gd name="T4" fmla="*/ 24 w 57"/>
                <a:gd name="T5" fmla="*/ 25 h 56"/>
                <a:gd name="T6" fmla="*/ 28 w 57"/>
                <a:gd name="T7" fmla="*/ 20 h 56"/>
                <a:gd name="T8" fmla="*/ 29 w 57"/>
                <a:gd name="T9" fmla="*/ 14 h 56"/>
                <a:gd name="T10" fmla="*/ 28 w 57"/>
                <a:gd name="T11" fmla="*/ 9 h 56"/>
                <a:gd name="T12" fmla="*/ 24 w 57"/>
                <a:gd name="T13" fmla="*/ 4 h 56"/>
                <a:gd name="T14" fmla="*/ 20 w 57"/>
                <a:gd name="T15" fmla="*/ 1 h 56"/>
                <a:gd name="T16" fmla="*/ 14 w 57"/>
                <a:gd name="T17" fmla="*/ 0 h 56"/>
                <a:gd name="T18" fmla="*/ 9 w 57"/>
                <a:gd name="T19" fmla="*/ 1 h 56"/>
                <a:gd name="T20" fmla="*/ 5 w 57"/>
                <a:gd name="T21" fmla="*/ 4 h 56"/>
                <a:gd name="T22" fmla="*/ 1 w 57"/>
                <a:gd name="T23" fmla="*/ 9 h 56"/>
                <a:gd name="T24" fmla="*/ 0 w 57"/>
                <a:gd name="T25" fmla="*/ 14 h 56"/>
                <a:gd name="T26" fmla="*/ 1 w 57"/>
                <a:gd name="T27" fmla="*/ 20 h 56"/>
                <a:gd name="T28" fmla="*/ 5 w 57"/>
                <a:gd name="T29" fmla="*/ 25 h 56"/>
                <a:gd name="T30" fmla="*/ 9 w 57"/>
                <a:gd name="T31" fmla="*/ 28 h 56"/>
                <a:gd name="T32" fmla="*/ 14 w 57"/>
                <a:gd name="T33" fmla="*/ 29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27" y="56"/>
                  </a:moveTo>
                  <a:lnTo>
                    <a:pt x="39" y="54"/>
                  </a:lnTo>
                  <a:lnTo>
                    <a:pt x="48" y="48"/>
                  </a:lnTo>
                  <a:lnTo>
                    <a:pt x="55" y="39"/>
                  </a:lnTo>
                  <a:lnTo>
                    <a:pt x="57" y="27"/>
                  </a:lnTo>
                  <a:lnTo>
                    <a:pt x="55" y="17"/>
                  </a:lnTo>
                  <a:lnTo>
                    <a:pt x="48" y="8"/>
                  </a:lnTo>
                  <a:lnTo>
                    <a:pt x="39" y="2"/>
                  </a:lnTo>
                  <a:lnTo>
                    <a:pt x="27" y="0"/>
                  </a:lnTo>
                  <a:lnTo>
                    <a:pt x="17" y="2"/>
                  </a:lnTo>
                  <a:lnTo>
                    <a:pt x="9" y="8"/>
                  </a:lnTo>
                  <a:lnTo>
                    <a:pt x="2" y="17"/>
                  </a:lnTo>
                  <a:lnTo>
                    <a:pt x="0" y="27"/>
                  </a:lnTo>
                  <a:lnTo>
                    <a:pt x="2" y="39"/>
                  </a:lnTo>
                  <a:lnTo>
                    <a:pt x="9" y="48"/>
                  </a:lnTo>
                  <a:lnTo>
                    <a:pt x="17" y="54"/>
                  </a:lnTo>
                  <a:lnTo>
                    <a:pt x="27" y="56"/>
                  </a:lnTo>
                  <a:close/>
                </a:path>
              </a:pathLst>
            </a:custGeom>
            <a:solidFill>
              <a:srgbClr val="EDC1B5"/>
            </a:solidFill>
            <a:ln w="9525">
              <a:noFill/>
              <a:round/>
              <a:headEnd/>
              <a:tailEnd/>
            </a:ln>
          </p:spPr>
          <p:txBody>
            <a:bodyPr/>
            <a:lstStyle/>
            <a:p>
              <a:endParaRPr lang="en-US"/>
            </a:p>
          </p:txBody>
        </p:sp>
        <p:sp>
          <p:nvSpPr>
            <p:cNvPr id="7204" name="Freeform 43"/>
            <p:cNvSpPr>
              <a:spLocks/>
            </p:cNvSpPr>
            <p:nvPr/>
          </p:nvSpPr>
          <p:spPr bwMode="auto">
            <a:xfrm>
              <a:off x="1453" y="2614"/>
              <a:ext cx="27" cy="26"/>
            </a:xfrm>
            <a:custGeom>
              <a:avLst/>
              <a:gdLst>
                <a:gd name="T0" fmla="*/ 13 w 53"/>
                <a:gd name="T1" fmla="*/ 26 h 53"/>
                <a:gd name="T2" fmla="*/ 19 w 53"/>
                <a:gd name="T3" fmla="*/ 25 h 53"/>
                <a:gd name="T4" fmla="*/ 23 w 53"/>
                <a:gd name="T5" fmla="*/ 22 h 53"/>
                <a:gd name="T6" fmla="*/ 26 w 53"/>
                <a:gd name="T7" fmla="*/ 18 h 53"/>
                <a:gd name="T8" fmla="*/ 27 w 53"/>
                <a:gd name="T9" fmla="*/ 13 h 53"/>
                <a:gd name="T10" fmla="*/ 26 w 53"/>
                <a:gd name="T11" fmla="*/ 8 h 53"/>
                <a:gd name="T12" fmla="*/ 23 w 53"/>
                <a:gd name="T13" fmla="*/ 4 h 53"/>
                <a:gd name="T14" fmla="*/ 19 w 53"/>
                <a:gd name="T15" fmla="*/ 1 h 53"/>
                <a:gd name="T16" fmla="*/ 13 w 53"/>
                <a:gd name="T17" fmla="*/ 0 h 53"/>
                <a:gd name="T18" fmla="*/ 8 w 53"/>
                <a:gd name="T19" fmla="*/ 1 h 53"/>
                <a:gd name="T20" fmla="*/ 4 w 53"/>
                <a:gd name="T21" fmla="*/ 4 h 53"/>
                <a:gd name="T22" fmla="*/ 1 w 53"/>
                <a:gd name="T23" fmla="*/ 8 h 53"/>
                <a:gd name="T24" fmla="*/ 0 w 53"/>
                <a:gd name="T25" fmla="*/ 13 h 53"/>
                <a:gd name="T26" fmla="*/ 1 w 53"/>
                <a:gd name="T27" fmla="*/ 18 h 53"/>
                <a:gd name="T28" fmla="*/ 4 w 53"/>
                <a:gd name="T29" fmla="*/ 22 h 53"/>
                <a:gd name="T30" fmla="*/ 8 w 53"/>
                <a:gd name="T31" fmla="*/ 25 h 53"/>
                <a:gd name="T32" fmla="*/ 13 w 53"/>
                <a:gd name="T33" fmla="*/ 2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3"/>
                <a:gd name="T53" fmla="*/ 53 w 53"/>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3">
                  <a:moveTo>
                    <a:pt x="25" y="53"/>
                  </a:moveTo>
                  <a:lnTo>
                    <a:pt x="37" y="51"/>
                  </a:lnTo>
                  <a:lnTo>
                    <a:pt x="45" y="45"/>
                  </a:lnTo>
                  <a:lnTo>
                    <a:pt x="51" y="37"/>
                  </a:lnTo>
                  <a:lnTo>
                    <a:pt x="53" y="26"/>
                  </a:lnTo>
                  <a:lnTo>
                    <a:pt x="51" y="16"/>
                  </a:lnTo>
                  <a:lnTo>
                    <a:pt x="45" y="8"/>
                  </a:lnTo>
                  <a:lnTo>
                    <a:pt x="37" y="2"/>
                  </a:lnTo>
                  <a:lnTo>
                    <a:pt x="25" y="0"/>
                  </a:lnTo>
                  <a:lnTo>
                    <a:pt x="16" y="2"/>
                  </a:lnTo>
                  <a:lnTo>
                    <a:pt x="8" y="8"/>
                  </a:lnTo>
                  <a:lnTo>
                    <a:pt x="2" y="16"/>
                  </a:lnTo>
                  <a:lnTo>
                    <a:pt x="0" y="26"/>
                  </a:lnTo>
                  <a:lnTo>
                    <a:pt x="2" y="37"/>
                  </a:lnTo>
                  <a:lnTo>
                    <a:pt x="8" y="45"/>
                  </a:lnTo>
                  <a:lnTo>
                    <a:pt x="16" y="51"/>
                  </a:lnTo>
                  <a:lnTo>
                    <a:pt x="25" y="53"/>
                  </a:lnTo>
                  <a:close/>
                </a:path>
              </a:pathLst>
            </a:custGeom>
            <a:solidFill>
              <a:srgbClr val="EABCAF"/>
            </a:solidFill>
            <a:ln w="9525">
              <a:noFill/>
              <a:round/>
              <a:headEnd/>
              <a:tailEnd/>
            </a:ln>
          </p:spPr>
          <p:txBody>
            <a:bodyPr/>
            <a:lstStyle/>
            <a:p>
              <a:endParaRPr lang="en-US"/>
            </a:p>
          </p:txBody>
        </p:sp>
        <p:sp>
          <p:nvSpPr>
            <p:cNvPr id="7205" name="Freeform 44"/>
            <p:cNvSpPr>
              <a:spLocks/>
            </p:cNvSpPr>
            <p:nvPr/>
          </p:nvSpPr>
          <p:spPr bwMode="auto">
            <a:xfrm>
              <a:off x="1454" y="2615"/>
              <a:ext cx="25" cy="25"/>
            </a:xfrm>
            <a:custGeom>
              <a:avLst/>
              <a:gdLst>
                <a:gd name="T0" fmla="*/ 12 w 51"/>
                <a:gd name="T1" fmla="*/ 25 h 51"/>
                <a:gd name="T2" fmla="*/ 17 w 51"/>
                <a:gd name="T3" fmla="*/ 24 h 51"/>
                <a:gd name="T4" fmla="*/ 21 w 51"/>
                <a:gd name="T5" fmla="*/ 21 h 51"/>
                <a:gd name="T6" fmla="*/ 24 w 51"/>
                <a:gd name="T7" fmla="*/ 17 h 51"/>
                <a:gd name="T8" fmla="*/ 25 w 51"/>
                <a:gd name="T9" fmla="*/ 12 h 51"/>
                <a:gd name="T10" fmla="*/ 24 w 51"/>
                <a:gd name="T11" fmla="*/ 7 h 51"/>
                <a:gd name="T12" fmla="*/ 21 w 51"/>
                <a:gd name="T13" fmla="*/ 3 h 51"/>
                <a:gd name="T14" fmla="*/ 17 w 51"/>
                <a:gd name="T15" fmla="*/ 1 h 51"/>
                <a:gd name="T16" fmla="*/ 12 w 51"/>
                <a:gd name="T17" fmla="*/ 0 h 51"/>
                <a:gd name="T18" fmla="*/ 7 w 51"/>
                <a:gd name="T19" fmla="*/ 1 h 51"/>
                <a:gd name="T20" fmla="*/ 3 w 51"/>
                <a:gd name="T21" fmla="*/ 3 h 51"/>
                <a:gd name="T22" fmla="*/ 1 w 51"/>
                <a:gd name="T23" fmla="*/ 7 h 51"/>
                <a:gd name="T24" fmla="*/ 0 w 51"/>
                <a:gd name="T25" fmla="*/ 12 h 51"/>
                <a:gd name="T26" fmla="*/ 1 w 51"/>
                <a:gd name="T27" fmla="*/ 17 h 51"/>
                <a:gd name="T28" fmla="*/ 3 w 51"/>
                <a:gd name="T29" fmla="*/ 21 h 51"/>
                <a:gd name="T30" fmla="*/ 7 w 51"/>
                <a:gd name="T31" fmla="*/ 24 h 51"/>
                <a:gd name="T32" fmla="*/ 12 w 51"/>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1"/>
                <a:gd name="T53" fmla="*/ 51 w 5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1">
                  <a:moveTo>
                    <a:pt x="24" y="51"/>
                  </a:moveTo>
                  <a:lnTo>
                    <a:pt x="35" y="48"/>
                  </a:lnTo>
                  <a:lnTo>
                    <a:pt x="43" y="43"/>
                  </a:lnTo>
                  <a:lnTo>
                    <a:pt x="49" y="35"/>
                  </a:lnTo>
                  <a:lnTo>
                    <a:pt x="51" y="25"/>
                  </a:lnTo>
                  <a:lnTo>
                    <a:pt x="49" y="15"/>
                  </a:lnTo>
                  <a:lnTo>
                    <a:pt x="43" y="7"/>
                  </a:lnTo>
                  <a:lnTo>
                    <a:pt x="35" y="2"/>
                  </a:lnTo>
                  <a:lnTo>
                    <a:pt x="24" y="0"/>
                  </a:lnTo>
                  <a:lnTo>
                    <a:pt x="15" y="2"/>
                  </a:lnTo>
                  <a:lnTo>
                    <a:pt x="7" y="7"/>
                  </a:lnTo>
                  <a:lnTo>
                    <a:pt x="3" y="15"/>
                  </a:lnTo>
                  <a:lnTo>
                    <a:pt x="0" y="25"/>
                  </a:lnTo>
                  <a:lnTo>
                    <a:pt x="3" y="35"/>
                  </a:lnTo>
                  <a:lnTo>
                    <a:pt x="7" y="43"/>
                  </a:lnTo>
                  <a:lnTo>
                    <a:pt x="15" y="48"/>
                  </a:lnTo>
                  <a:lnTo>
                    <a:pt x="24" y="51"/>
                  </a:lnTo>
                  <a:close/>
                </a:path>
              </a:pathLst>
            </a:custGeom>
            <a:solidFill>
              <a:srgbClr val="EABAAD"/>
            </a:solidFill>
            <a:ln w="9525">
              <a:noFill/>
              <a:round/>
              <a:headEnd/>
              <a:tailEnd/>
            </a:ln>
          </p:spPr>
          <p:txBody>
            <a:bodyPr/>
            <a:lstStyle/>
            <a:p>
              <a:endParaRPr lang="en-US"/>
            </a:p>
          </p:txBody>
        </p:sp>
        <p:sp>
          <p:nvSpPr>
            <p:cNvPr id="7206" name="Freeform 45"/>
            <p:cNvSpPr>
              <a:spLocks/>
            </p:cNvSpPr>
            <p:nvPr/>
          </p:nvSpPr>
          <p:spPr bwMode="auto">
            <a:xfrm>
              <a:off x="1454" y="2616"/>
              <a:ext cx="24" cy="23"/>
            </a:xfrm>
            <a:custGeom>
              <a:avLst/>
              <a:gdLst>
                <a:gd name="T0" fmla="*/ 11 w 49"/>
                <a:gd name="T1" fmla="*/ 23 h 48"/>
                <a:gd name="T2" fmla="*/ 17 w 49"/>
                <a:gd name="T3" fmla="*/ 22 h 48"/>
                <a:gd name="T4" fmla="*/ 21 w 49"/>
                <a:gd name="T5" fmla="*/ 20 h 48"/>
                <a:gd name="T6" fmla="*/ 23 w 49"/>
                <a:gd name="T7" fmla="*/ 16 h 48"/>
                <a:gd name="T8" fmla="*/ 24 w 49"/>
                <a:gd name="T9" fmla="*/ 11 h 48"/>
                <a:gd name="T10" fmla="*/ 23 w 49"/>
                <a:gd name="T11" fmla="*/ 7 h 48"/>
                <a:gd name="T12" fmla="*/ 21 w 49"/>
                <a:gd name="T13" fmla="*/ 3 h 48"/>
                <a:gd name="T14" fmla="*/ 17 w 49"/>
                <a:gd name="T15" fmla="*/ 1 h 48"/>
                <a:gd name="T16" fmla="*/ 11 w 49"/>
                <a:gd name="T17" fmla="*/ 0 h 48"/>
                <a:gd name="T18" fmla="*/ 7 w 49"/>
                <a:gd name="T19" fmla="*/ 1 h 48"/>
                <a:gd name="T20" fmla="*/ 3 w 49"/>
                <a:gd name="T21" fmla="*/ 3 h 48"/>
                <a:gd name="T22" fmla="*/ 1 w 49"/>
                <a:gd name="T23" fmla="*/ 7 h 48"/>
                <a:gd name="T24" fmla="*/ 0 w 49"/>
                <a:gd name="T25" fmla="*/ 11 h 48"/>
                <a:gd name="T26" fmla="*/ 1 w 49"/>
                <a:gd name="T27" fmla="*/ 16 h 48"/>
                <a:gd name="T28" fmla="*/ 3 w 49"/>
                <a:gd name="T29" fmla="*/ 20 h 48"/>
                <a:gd name="T30" fmla="*/ 7 w 49"/>
                <a:gd name="T31" fmla="*/ 22 h 48"/>
                <a:gd name="T32" fmla="*/ 11 w 49"/>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2" y="41"/>
                  </a:lnTo>
                  <a:lnTo>
                    <a:pt x="46" y="33"/>
                  </a:lnTo>
                  <a:lnTo>
                    <a:pt x="49" y="23"/>
                  </a:lnTo>
                  <a:lnTo>
                    <a:pt x="46" y="14"/>
                  </a:lnTo>
                  <a:lnTo>
                    <a:pt x="42" y="7"/>
                  </a:lnTo>
                  <a:lnTo>
                    <a:pt x="34" y="3"/>
                  </a:lnTo>
                  <a:lnTo>
                    <a:pt x="23" y="0"/>
                  </a:lnTo>
                  <a:lnTo>
                    <a:pt x="15" y="3"/>
                  </a:lnTo>
                  <a:lnTo>
                    <a:pt x="7" y="7"/>
                  </a:lnTo>
                  <a:lnTo>
                    <a:pt x="3" y="14"/>
                  </a:lnTo>
                  <a:lnTo>
                    <a:pt x="0" y="23"/>
                  </a:lnTo>
                  <a:lnTo>
                    <a:pt x="3" y="33"/>
                  </a:lnTo>
                  <a:lnTo>
                    <a:pt x="7" y="41"/>
                  </a:lnTo>
                  <a:lnTo>
                    <a:pt x="15" y="45"/>
                  </a:lnTo>
                  <a:lnTo>
                    <a:pt x="23" y="48"/>
                  </a:lnTo>
                  <a:close/>
                </a:path>
              </a:pathLst>
            </a:custGeom>
            <a:solidFill>
              <a:srgbClr val="E8B5A8"/>
            </a:solidFill>
            <a:ln w="9525">
              <a:noFill/>
              <a:round/>
              <a:headEnd/>
              <a:tailEnd/>
            </a:ln>
          </p:spPr>
          <p:txBody>
            <a:bodyPr/>
            <a:lstStyle/>
            <a:p>
              <a:endParaRPr lang="en-US"/>
            </a:p>
          </p:txBody>
        </p:sp>
        <p:sp>
          <p:nvSpPr>
            <p:cNvPr id="7207" name="Freeform 46"/>
            <p:cNvSpPr>
              <a:spLocks/>
            </p:cNvSpPr>
            <p:nvPr/>
          </p:nvSpPr>
          <p:spPr bwMode="auto">
            <a:xfrm>
              <a:off x="1455" y="2616"/>
              <a:ext cx="22" cy="23"/>
            </a:xfrm>
            <a:custGeom>
              <a:avLst/>
              <a:gdLst>
                <a:gd name="T0" fmla="*/ 11 w 44"/>
                <a:gd name="T1" fmla="*/ 23 h 44"/>
                <a:gd name="T2" fmla="*/ 16 w 44"/>
                <a:gd name="T3" fmla="*/ 22 h 44"/>
                <a:gd name="T4" fmla="*/ 20 w 44"/>
                <a:gd name="T5" fmla="*/ 20 h 44"/>
                <a:gd name="T6" fmla="*/ 22 w 44"/>
                <a:gd name="T7" fmla="*/ 16 h 44"/>
                <a:gd name="T8" fmla="*/ 22 w 44"/>
                <a:gd name="T9" fmla="*/ 11 h 44"/>
                <a:gd name="T10" fmla="*/ 22 w 44"/>
                <a:gd name="T11" fmla="*/ 7 h 44"/>
                <a:gd name="T12" fmla="*/ 20 w 44"/>
                <a:gd name="T13" fmla="*/ 3 h 44"/>
                <a:gd name="T14" fmla="*/ 16 w 44"/>
                <a:gd name="T15" fmla="*/ 1 h 44"/>
                <a:gd name="T16" fmla="*/ 11 w 44"/>
                <a:gd name="T17" fmla="*/ 0 h 44"/>
                <a:gd name="T18" fmla="*/ 7 w 44"/>
                <a:gd name="T19" fmla="*/ 1 h 44"/>
                <a:gd name="T20" fmla="*/ 3 w 44"/>
                <a:gd name="T21" fmla="*/ 3 h 44"/>
                <a:gd name="T22" fmla="*/ 1 w 44"/>
                <a:gd name="T23" fmla="*/ 7 h 44"/>
                <a:gd name="T24" fmla="*/ 0 w 44"/>
                <a:gd name="T25" fmla="*/ 11 h 44"/>
                <a:gd name="T26" fmla="*/ 1 w 44"/>
                <a:gd name="T27" fmla="*/ 16 h 44"/>
                <a:gd name="T28" fmla="*/ 3 w 44"/>
                <a:gd name="T29" fmla="*/ 20 h 44"/>
                <a:gd name="T30" fmla="*/ 7 w 44"/>
                <a:gd name="T31" fmla="*/ 22 h 44"/>
                <a:gd name="T32" fmla="*/ 11 w 44"/>
                <a:gd name="T33" fmla="*/ 2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4"/>
                <a:gd name="T53" fmla="*/ 44 w 4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4">
                  <a:moveTo>
                    <a:pt x="21" y="44"/>
                  </a:moveTo>
                  <a:lnTo>
                    <a:pt x="31" y="42"/>
                  </a:lnTo>
                  <a:lnTo>
                    <a:pt x="39" y="38"/>
                  </a:lnTo>
                  <a:lnTo>
                    <a:pt x="43" y="31"/>
                  </a:lnTo>
                  <a:lnTo>
                    <a:pt x="44" y="21"/>
                  </a:lnTo>
                  <a:lnTo>
                    <a:pt x="43" y="13"/>
                  </a:lnTo>
                  <a:lnTo>
                    <a:pt x="39" y="6"/>
                  </a:lnTo>
                  <a:lnTo>
                    <a:pt x="31" y="2"/>
                  </a:lnTo>
                  <a:lnTo>
                    <a:pt x="21" y="0"/>
                  </a:lnTo>
                  <a:lnTo>
                    <a:pt x="13" y="2"/>
                  </a:lnTo>
                  <a:lnTo>
                    <a:pt x="6" y="6"/>
                  </a:lnTo>
                  <a:lnTo>
                    <a:pt x="2" y="13"/>
                  </a:lnTo>
                  <a:lnTo>
                    <a:pt x="0" y="21"/>
                  </a:lnTo>
                  <a:lnTo>
                    <a:pt x="2" y="31"/>
                  </a:lnTo>
                  <a:lnTo>
                    <a:pt x="6" y="38"/>
                  </a:lnTo>
                  <a:lnTo>
                    <a:pt x="13" y="42"/>
                  </a:lnTo>
                  <a:lnTo>
                    <a:pt x="21" y="44"/>
                  </a:lnTo>
                  <a:close/>
                </a:path>
              </a:pathLst>
            </a:custGeom>
            <a:solidFill>
              <a:srgbClr val="E8AFA5"/>
            </a:solidFill>
            <a:ln w="9525">
              <a:noFill/>
              <a:round/>
              <a:headEnd/>
              <a:tailEnd/>
            </a:ln>
          </p:spPr>
          <p:txBody>
            <a:bodyPr/>
            <a:lstStyle/>
            <a:p>
              <a:endParaRPr lang="en-US"/>
            </a:p>
          </p:txBody>
        </p:sp>
        <p:sp>
          <p:nvSpPr>
            <p:cNvPr id="7208" name="Freeform 47"/>
            <p:cNvSpPr>
              <a:spLocks/>
            </p:cNvSpPr>
            <p:nvPr/>
          </p:nvSpPr>
          <p:spPr bwMode="auto">
            <a:xfrm>
              <a:off x="1456" y="2617"/>
              <a:ext cx="21" cy="21"/>
            </a:xfrm>
            <a:custGeom>
              <a:avLst/>
              <a:gdLst>
                <a:gd name="T0" fmla="*/ 10 w 41"/>
                <a:gd name="T1" fmla="*/ 21 h 41"/>
                <a:gd name="T2" fmla="*/ 15 w 41"/>
                <a:gd name="T3" fmla="*/ 20 h 41"/>
                <a:gd name="T4" fmla="*/ 18 w 41"/>
                <a:gd name="T5" fmla="*/ 18 h 41"/>
                <a:gd name="T6" fmla="*/ 20 w 41"/>
                <a:gd name="T7" fmla="*/ 15 h 41"/>
                <a:gd name="T8" fmla="*/ 21 w 41"/>
                <a:gd name="T9" fmla="*/ 10 h 41"/>
                <a:gd name="T10" fmla="*/ 20 w 41"/>
                <a:gd name="T11" fmla="*/ 6 h 41"/>
                <a:gd name="T12" fmla="*/ 18 w 41"/>
                <a:gd name="T13" fmla="*/ 3 h 41"/>
                <a:gd name="T14" fmla="*/ 15 w 41"/>
                <a:gd name="T15" fmla="*/ 1 h 41"/>
                <a:gd name="T16" fmla="*/ 10 w 41"/>
                <a:gd name="T17" fmla="*/ 0 h 41"/>
                <a:gd name="T18" fmla="*/ 6 w 41"/>
                <a:gd name="T19" fmla="*/ 1 h 41"/>
                <a:gd name="T20" fmla="*/ 3 w 41"/>
                <a:gd name="T21" fmla="*/ 3 h 41"/>
                <a:gd name="T22" fmla="*/ 1 w 41"/>
                <a:gd name="T23" fmla="*/ 6 h 41"/>
                <a:gd name="T24" fmla="*/ 0 w 41"/>
                <a:gd name="T25" fmla="*/ 10 h 41"/>
                <a:gd name="T26" fmla="*/ 1 w 41"/>
                <a:gd name="T27" fmla="*/ 15 h 41"/>
                <a:gd name="T28" fmla="*/ 3 w 41"/>
                <a:gd name="T29" fmla="*/ 18 h 41"/>
                <a:gd name="T30" fmla="*/ 6 w 41"/>
                <a:gd name="T31" fmla="*/ 20 h 41"/>
                <a:gd name="T32" fmla="*/ 10 w 41"/>
                <a:gd name="T33" fmla="*/ 2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19" y="41"/>
                  </a:moveTo>
                  <a:lnTo>
                    <a:pt x="29" y="40"/>
                  </a:lnTo>
                  <a:lnTo>
                    <a:pt x="36" y="35"/>
                  </a:lnTo>
                  <a:lnTo>
                    <a:pt x="40" y="29"/>
                  </a:lnTo>
                  <a:lnTo>
                    <a:pt x="41" y="20"/>
                  </a:lnTo>
                  <a:lnTo>
                    <a:pt x="40" y="12"/>
                  </a:lnTo>
                  <a:lnTo>
                    <a:pt x="36" y="5"/>
                  </a:lnTo>
                  <a:lnTo>
                    <a:pt x="29" y="1"/>
                  </a:lnTo>
                  <a:lnTo>
                    <a:pt x="19" y="0"/>
                  </a:lnTo>
                  <a:lnTo>
                    <a:pt x="12" y="1"/>
                  </a:lnTo>
                  <a:lnTo>
                    <a:pt x="6" y="5"/>
                  </a:lnTo>
                  <a:lnTo>
                    <a:pt x="1" y="12"/>
                  </a:lnTo>
                  <a:lnTo>
                    <a:pt x="0" y="20"/>
                  </a:lnTo>
                  <a:lnTo>
                    <a:pt x="1" y="29"/>
                  </a:lnTo>
                  <a:lnTo>
                    <a:pt x="6" y="35"/>
                  </a:lnTo>
                  <a:lnTo>
                    <a:pt x="12" y="40"/>
                  </a:lnTo>
                  <a:lnTo>
                    <a:pt x="19" y="41"/>
                  </a:lnTo>
                  <a:close/>
                </a:path>
              </a:pathLst>
            </a:custGeom>
            <a:solidFill>
              <a:srgbClr val="E8ADA3"/>
            </a:solidFill>
            <a:ln w="9525">
              <a:noFill/>
              <a:round/>
              <a:headEnd/>
              <a:tailEnd/>
            </a:ln>
          </p:spPr>
          <p:txBody>
            <a:bodyPr/>
            <a:lstStyle/>
            <a:p>
              <a:endParaRPr lang="en-US"/>
            </a:p>
          </p:txBody>
        </p:sp>
        <p:sp>
          <p:nvSpPr>
            <p:cNvPr id="7209" name="Freeform 48"/>
            <p:cNvSpPr>
              <a:spLocks/>
            </p:cNvSpPr>
            <p:nvPr/>
          </p:nvSpPr>
          <p:spPr bwMode="auto">
            <a:xfrm>
              <a:off x="1456" y="2617"/>
              <a:ext cx="20" cy="20"/>
            </a:xfrm>
            <a:custGeom>
              <a:avLst/>
              <a:gdLst>
                <a:gd name="T0" fmla="*/ 9 w 39"/>
                <a:gd name="T1" fmla="*/ 20 h 39"/>
                <a:gd name="T2" fmla="*/ 13 w 39"/>
                <a:gd name="T3" fmla="*/ 19 h 39"/>
                <a:gd name="T4" fmla="*/ 17 w 39"/>
                <a:gd name="T5" fmla="*/ 17 h 39"/>
                <a:gd name="T6" fmla="*/ 19 w 39"/>
                <a:gd name="T7" fmla="*/ 14 h 39"/>
                <a:gd name="T8" fmla="*/ 20 w 39"/>
                <a:gd name="T9" fmla="*/ 10 h 39"/>
                <a:gd name="T10" fmla="*/ 19 w 39"/>
                <a:gd name="T11" fmla="*/ 7 h 39"/>
                <a:gd name="T12" fmla="*/ 17 w 39"/>
                <a:gd name="T13" fmla="*/ 3 h 39"/>
                <a:gd name="T14" fmla="*/ 13 w 39"/>
                <a:gd name="T15" fmla="*/ 1 h 39"/>
                <a:gd name="T16" fmla="*/ 9 w 39"/>
                <a:gd name="T17" fmla="*/ 0 h 39"/>
                <a:gd name="T18" fmla="*/ 6 w 39"/>
                <a:gd name="T19" fmla="*/ 1 h 39"/>
                <a:gd name="T20" fmla="*/ 3 w 39"/>
                <a:gd name="T21" fmla="*/ 3 h 39"/>
                <a:gd name="T22" fmla="*/ 1 w 39"/>
                <a:gd name="T23" fmla="*/ 7 h 39"/>
                <a:gd name="T24" fmla="*/ 0 w 39"/>
                <a:gd name="T25" fmla="*/ 10 h 39"/>
                <a:gd name="T26" fmla="*/ 1 w 39"/>
                <a:gd name="T27" fmla="*/ 14 h 39"/>
                <a:gd name="T28" fmla="*/ 3 w 39"/>
                <a:gd name="T29" fmla="*/ 17 h 39"/>
                <a:gd name="T30" fmla="*/ 6 w 39"/>
                <a:gd name="T31" fmla="*/ 19 h 39"/>
                <a:gd name="T32" fmla="*/ 9 w 39"/>
                <a:gd name="T33" fmla="*/ 2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8" y="39"/>
                  </a:moveTo>
                  <a:lnTo>
                    <a:pt x="26" y="38"/>
                  </a:lnTo>
                  <a:lnTo>
                    <a:pt x="33" y="33"/>
                  </a:lnTo>
                  <a:lnTo>
                    <a:pt x="38" y="28"/>
                  </a:lnTo>
                  <a:lnTo>
                    <a:pt x="39" y="19"/>
                  </a:lnTo>
                  <a:lnTo>
                    <a:pt x="38" y="13"/>
                  </a:lnTo>
                  <a:lnTo>
                    <a:pt x="33" y="6"/>
                  </a:lnTo>
                  <a:lnTo>
                    <a:pt x="26" y="1"/>
                  </a:lnTo>
                  <a:lnTo>
                    <a:pt x="18" y="0"/>
                  </a:lnTo>
                  <a:lnTo>
                    <a:pt x="11" y="1"/>
                  </a:lnTo>
                  <a:lnTo>
                    <a:pt x="6" y="6"/>
                  </a:lnTo>
                  <a:lnTo>
                    <a:pt x="1" y="13"/>
                  </a:lnTo>
                  <a:lnTo>
                    <a:pt x="0" y="19"/>
                  </a:lnTo>
                  <a:lnTo>
                    <a:pt x="1" y="28"/>
                  </a:lnTo>
                  <a:lnTo>
                    <a:pt x="6" y="33"/>
                  </a:lnTo>
                  <a:lnTo>
                    <a:pt x="11" y="38"/>
                  </a:lnTo>
                  <a:lnTo>
                    <a:pt x="18" y="39"/>
                  </a:lnTo>
                  <a:close/>
                </a:path>
              </a:pathLst>
            </a:custGeom>
            <a:solidFill>
              <a:srgbClr val="E5A89B"/>
            </a:solidFill>
            <a:ln w="9525">
              <a:noFill/>
              <a:round/>
              <a:headEnd/>
              <a:tailEnd/>
            </a:ln>
          </p:spPr>
          <p:txBody>
            <a:bodyPr/>
            <a:lstStyle/>
            <a:p>
              <a:endParaRPr lang="en-US"/>
            </a:p>
          </p:txBody>
        </p:sp>
        <p:sp>
          <p:nvSpPr>
            <p:cNvPr id="7210" name="Freeform 49"/>
            <p:cNvSpPr>
              <a:spLocks/>
            </p:cNvSpPr>
            <p:nvPr/>
          </p:nvSpPr>
          <p:spPr bwMode="auto">
            <a:xfrm>
              <a:off x="1457" y="2619"/>
              <a:ext cx="18" cy="17"/>
            </a:xfrm>
            <a:custGeom>
              <a:avLst/>
              <a:gdLst>
                <a:gd name="T0" fmla="*/ 8 w 37"/>
                <a:gd name="T1" fmla="*/ 17 h 36"/>
                <a:gd name="T2" fmla="*/ 12 w 37"/>
                <a:gd name="T3" fmla="*/ 17 h 36"/>
                <a:gd name="T4" fmla="*/ 15 w 37"/>
                <a:gd name="T5" fmla="*/ 14 h 36"/>
                <a:gd name="T6" fmla="*/ 18 w 37"/>
                <a:gd name="T7" fmla="*/ 11 h 36"/>
                <a:gd name="T8" fmla="*/ 18 w 37"/>
                <a:gd name="T9" fmla="*/ 8 h 36"/>
                <a:gd name="T10" fmla="*/ 18 w 37"/>
                <a:gd name="T11" fmla="*/ 5 h 36"/>
                <a:gd name="T12" fmla="*/ 15 w 37"/>
                <a:gd name="T13" fmla="*/ 2 h 36"/>
                <a:gd name="T14" fmla="*/ 12 w 37"/>
                <a:gd name="T15" fmla="*/ 0 h 36"/>
                <a:gd name="T16" fmla="*/ 8 w 37"/>
                <a:gd name="T17" fmla="*/ 0 h 36"/>
                <a:gd name="T18" fmla="*/ 5 w 37"/>
                <a:gd name="T19" fmla="*/ 0 h 36"/>
                <a:gd name="T20" fmla="*/ 3 w 37"/>
                <a:gd name="T21" fmla="*/ 2 h 36"/>
                <a:gd name="T22" fmla="*/ 0 w 37"/>
                <a:gd name="T23" fmla="*/ 5 h 36"/>
                <a:gd name="T24" fmla="*/ 0 w 37"/>
                <a:gd name="T25" fmla="*/ 8 h 36"/>
                <a:gd name="T26" fmla="*/ 0 w 37"/>
                <a:gd name="T27" fmla="*/ 11 h 36"/>
                <a:gd name="T28" fmla="*/ 3 w 37"/>
                <a:gd name="T29" fmla="*/ 14 h 36"/>
                <a:gd name="T30" fmla="*/ 5 w 37"/>
                <a:gd name="T31" fmla="*/ 17 h 36"/>
                <a:gd name="T32" fmla="*/ 8 w 37"/>
                <a:gd name="T33" fmla="*/ 1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36"/>
                <a:gd name="T53" fmla="*/ 37 w 37"/>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36">
                  <a:moveTo>
                    <a:pt x="17" y="36"/>
                  </a:moveTo>
                  <a:lnTo>
                    <a:pt x="24" y="35"/>
                  </a:lnTo>
                  <a:lnTo>
                    <a:pt x="31" y="30"/>
                  </a:lnTo>
                  <a:lnTo>
                    <a:pt x="36" y="24"/>
                  </a:lnTo>
                  <a:lnTo>
                    <a:pt x="37" y="17"/>
                  </a:lnTo>
                  <a:lnTo>
                    <a:pt x="36" y="11"/>
                  </a:lnTo>
                  <a:lnTo>
                    <a:pt x="31" y="5"/>
                  </a:lnTo>
                  <a:lnTo>
                    <a:pt x="24" y="1"/>
                  </a:lnTo>
                  <a:lnTo>
                    <a:pt x="17" y="0"/>
                  </a:lnTo>
                  <a:lnTo>
                    <a:pt x="10" y="1"/>
                  </a:lnTo>
                  <a:lnTo>
                    <a:pt x="6" y="5"/>
                  </a:lnTo>
                  <a:lnTo>
                    <a:pt x="1" y="11"/>
                  </a:lnTo>
                  <a:lnTo>
                    <a:pt x="0" y="17"/>
                  </a:lnTo>
                  <a:lnTo>
                    <a:pt x="1" y="24"/>
                  </a:lnTo>
                  <a:lnTo>
                    <a:pt x="6" y="30"/>
                  </a:lnTo>
                  <a:lnTo>
                    <a:pt x="10" y="35"/>
                  </a:lnTo>
                  <a:lnTo>
                    <a:pt x="17" y="36"/>
                  </a:lnTo>
                  <a:close/>
                </a:path>
              </a:pathLst>
            </a:custGeom>
            <a:solidFill>
              <a:srgbClr val="E5A599"/>
            </a:solidFill>
            <a:ln w="9525">
              <a:noFill/>
              <a:round/>
              <a:headEnd/>
              <a:tailEnd/>
            </a:ln>
          </p:spPr>
          <p:txBody>
            <a:bodyPr/>
            <a:lstStyle/>
            <a:p>
              <a:endParaRPr lang="en-US"/>
            </a:p>
          </p:txBody>
        </p:sp>
        <p:sp>
          <p:nvSpPr>
            <p:cNvPr id="7211" name="Freeform 50"/>
            <p:cNvSpPr>
              <a:spLocks/>
            </p:cNvSpPr>
            <p:nvPr/>
          </p:nvSpPr>
          <p:spPr bwMode="auto">
            <a:xfrm>
              <a:off x="1076" y="3194"/>
              <a:ext cx="203" cy="92"/>
            </a:xfrm>
            <a:custGeom>
              <a:avLst/>
              <a:gdLst>
                <a:gd name="T0" fmla="*/ 15 w 407"/>
                <a:gd name="T1" fmla="*/ 47 h 183"/>
                <a:gd name="T2" fmla="*/ 0 w 407"/>
                <a:gd name="T3" fmla="*/ 92 h 183"/>
                <a:gd name="T4" fmla="*/ 203 w 407"/>
                <a:gd name="T5" fmla="*/ 37 h 183"/>
                <a:gd name="T6" fmla="*/ 171 w 407"/>
                <a:gd name="T7" fmla="*/ 0 h 183"/>
                <a:gd name="T8" fmla="*/ 15 w 407"/>
                <a:gd name="T9" fmla="*/ 47 h 183"/>
                <a:gd name="T10" fmla="*/ 0 60000 65536"/>
                <a:gd name="T11" fmla="*/ 0 60000 65536"/>
                <a:gd name="T12" fmla="*/ 0 60000 65536"/>
                <a:gd name="T13" fmla="*/ 0 60000 65536"/>
                <a:gd name="T14" fmla="*/ 0 60000 65536"/>
                <a:gd name="T15" fmla="*/ 0 w 407"/>
                <a:gd name="T16" fmla="*/ 0 h 183"/>
                <a:gd name="T17" fmla="*/ 407 w 407"/>
                <a:gd name="T18" fmla="*/ 183 h 183"/>
              </a:gdLst>
              <a:ahLst/>
              <a:cxnLst>
                <a:cxn ang="T10">
                  <a:pos x="T0" y="T1"/>
                </a:cxn>
                <a:cxn ang="T11">
                  <a:pos x="T2" y="T3"/>
                </a:cxn>
                <a:cxn ang="T12">
                  <a:pos x="T4" y="T5"/>
                </a:cxn>
                <a:cxn ang="T13">
                  <a:pos x="T6" y="T7"/>
                </a:cxn>
                <a:cxn ang="T14">
                  <a:pos x="T8" y="T9"/>
                </a:cxn>
              </a:cxnLst>
              <a:rect l="T15" t="T16" r="T17" b="T18"/>
              <a:pathLst>
                <a:path w="407" h="183">
                  <a:moveTo>
                    <a:pt x="30" y="93"/>
                  </a:moveTo>
                  <a:lnTo>
                    <a:pt x="0" y="183"/>
                  </a:lnTo>
                  <a:lnTo>
                    <a:pt x="407" y="73"/>
                  </a:lnTo>
                  <a:lnTo>
                    <a:pt x="343" y="0"/>
                  </a:lnTo>
                  <a:lnTo>
                    <a:pt x="30" y="93"/>
                  </a:lnTo>
                  <a:close/>
                </a:path>
              </a:pathLst>
            </a:custGeom>
            <a:solidFill>
              <a:srgbClr val="FF6870"/>
            </a:solidFill>
            <a:ln w="9525">
              <a:noFill/>
              <a:round/>
              <a:headEnd/>
              <a:tailEnd/>
            </a:ln>
          </p:spPr>
          <p:txBody>
            <a:bodyPr/>
            <a:lstStyle/>
            <a:p>
              <a:endParaRPr lang="en-US"/>
            </a:p>
          </p:txBody>
        </p:sp>
        <p:sp>
          <p:nvSpPr>
            <p:cNvPr id="7212" name="Freeform 51"/>
            <p:cNvSpPr>
              <a:spLocks/>
            </p:cNvSpPr>
            <p:nvPr/>
          </p:nvSpPr>
          <p:spPr bwMode="auto">
            <a:xfrm>
              <a:off x="1061" y="3125"/>
              <a:ext cx="572" cy="114"/>
            </a:xfrm>
            <a:custGeom>
              <a:avLst/>
              <a:gdLst>
                <a:gd name="T0" fmla="*/ 0 w 1144"/>
                <a:gd name="T1" fmla="*/ 95 h 229"/>
                <a:gd name="T2" fmla="*/ 9 w 1144"/>
                <a:gd name="T3" fmla="*/ 70 h 229"/>
                <a:gd name="T4" fmla="*/ 22 w 1144"/>
                <a:gd name="T5" fmla="*/ 47 h 229"/>
                <a:gd name="T6" fmla="*/ 55 w 1144"/>
                <a:gd name="T7" fmla="*/ 23 h 229"/>
                <a:gd name="T8" fmla="*/ 105 w 1144"/>
                <a:gd name="T9" fmla="*/ 12 h 229"/>
                <a:gd name="T10" fmla="*/ 127 w 1144"/>
                <a:gd name="T11" fmla="*/ 9 h 229"/>
                <a:gd name="T12" fmla="*/ 153 w 1144"/>
                <a:gd name="T13" fmla="*/ 6 h 229"/>
                <a:gd name="T14" fmla="*/ 182 w 1144"/>
                <a:gd name="T15" fmla="*/ 5 h 229"/>
                <a:gd name="T16" fmla="*/ 207 w 1144"/>
                <a:gd name="T17" fmla="*/ 8 h 229"/>
                <a:gd name="T18" fmla="*/ 254 w 1144"/>
                <a:gd name="T19" fmla="*/ 14 h 229"/>
                <a:gd name="T20" fmla="*/ 285 w 1144"/>
                <a:gd name="T21" fmla="*/ 18 h 229"/>
                <a:gd name="T22" fmla="*/ 313 w 1144"/>
                <a:gd name="T23" fmla="*/ 20 h 229"/>
                <a:gd name="T24" fmla="*/ 344 w 1144"/>
                <a:gd name="T25" fmla="*/ 19 h 229"/>
                <a:gd name="T26" fmla="*/ 364 w 1144"/>
                <a:gd name="T27" fmla="*/ 16 h 229"/>
                <a:gd name="T28" fmla="*/ 380 w 1144"/>
                <a:gd name="T29" fmla="*/ 11 h 229"/>
                <a:gd name="T30" fmla="*/ 396 w 1144"/>
                <a:gd name="T31" fmla="*/ 6 h 229"/>
                <a:gd name="T32" fmla="*/ 415 w 1144"/>
                <a:gd name="T33" fmla="*/ 2 h 229"/>
                <a:gd name="T34" fmla="*/ 449 w 1144"/>
                <a:gd name="T35" fmla="*/ 0 h 229"/>
                <a:gd name="T36" fmla="*/ 490 w 1144"/>
                <a:gd name="T37" fmla="*/ 0 h 229"/>
                <a:gd name="T38" fmla="*/ 516 w 1144"/>
                <a:gd name="T39" fmla="*/ 1 h 229"/>
                <a:gd name="T40" fmla="*/ 536 w 1144"/>
                <a:gd name="T41" fmla="*/ 7 h 229"/>
                <a:gd name="T42" fmla="*/ 562 w 1144"/>
                <a:gd name="T43" fmla="*/ 20 h 229"/>
                <a:gd name="T44" fmla="*/ 572 w 1144"/>
                <a:gd name="T45" fmla="*/ 30 h 229"/>
                <a:gd name="T46" fmla="*/ 542 w 1144"/>
                <a:gd name="T47" fmla="*/ 37 h 229"/>
                <a:gd name="T48" fmla="*/ 497 w 1144"/>
                <a:gd name="T49" fmla="*/ 44 h 229"/>
                <a:gd name="T50" fmla="*/ 482 w 1144"/>
                <a:gd name="T51" fmla="*/ 47 h 229"/>
                <a:gd name="T52" fmla="*/ 465 w 1144"/>
                <a:gd name="T53" fmla="*/ 57 h 229"/>
                <a:gd name="T54" fmla="*/ 443 w 1144"/>
                <a:gd name="T55" fmla="*/ 68 h 229"/>
                <a:gd name="T56" fmla="*/ 426 w 1144"/>
                <a:gd name="T57" fmla="*/ 68 h 229"/>
                <a:gd name="T58" fmla="*/ 399 w 1144"/>
                <a:gd name="T59" fmla="*/ 68 h 229"/>
                <a:gd name="T60" fmla="*/ 373 w 1144"/>
                <a:gd name="T61" fmla="*/ 70 h 229"/>
                <a:gd name="T62" fmla="*/ 347 w 1144"/>
                <a:gd name="T63" fmla="*/ 79 h 229"/>
                <a:gd name="T64" fmla="*/ 328 w 1144"/>
                <a:gd name="T65" fmla="*/ 85 h 229"/>
                <a:gd name="T66" fmla="*/ 283 w 1144"/>
                <a:gd name="T67" fmla="*/ 92 h 229"/>
                <a:gd name="T68" fmla="*/ 253 w 1144"/>
                <a:gd name="T69" fmla="*/ 97 h 229"/>
                <a:gd name="T70" fmla="*/ 227 w 1144"/>
                <a:gd name="T71" fmla="*/ 103 h 229"/>
                <a:gd name="T72" fmla="*/ 202 w 1144"/>
                <a:gd name="T73" fmla="*/ 107 h 229"/>
                <a:gd name="T74" fmla="*/ 176 w 1144"/>
                <a:gd name="T75" fmla="*/ 111 h 229"/>
                <a:gd name="T76" fmla="*/ 144 w 1144"/>
                <a:gd name="T77" fmla="*/ 114 h 229"/>
                <a:gd name="T78" fmla="*/ 107 w 1144"/>
                <a:gd name="T79" fmla="*/ 114 h 229"/>
                <a:gd name="T80" fmla="*/ 72 w 1144"/>
                <a:gd name="T81" fmla="*/ 114 h 229"/>
                <a:gd name="T82" fmla="*/ 40 w 1144"/>
                <a:gd name="T83" fmla="*/ 114 h 229"/>
                <a:gd name="T84" fmla="*/ 17 w 1144"/>
                <a:gd name="T85" fmla="*/ 112 h 229"/>
                <a:gd name="T86" fmla="*/ 5 w 1144"/>
                <a:gd name="T87" fmla="*/ 112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4"/>
                <a:gd name="T133" fmla="*/ 0 h 229"/>
                <a:gd name="T134" fmla="*/ 1144 w 1144"/>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4" h="229">
                  <a:moveTo>
                    <a:pt x="8" y="224"/>
                  </a:moveTo>
                  <a:lnTo>
                    <a:pt x="2" y="212"/>
                  </a:lnTo>
                  <a:lnTo>
                    <a:pt x="0" y="191"/>
                  </a:lnTo>
                  <a:lnTo>
                    <a:pt x="3" y="168"/>
                  </a:lnTo>
                  <a:lnTo>
                    <a:pt x="12" y="150"/>
                  </a:lnTo>
                  <a:lnTo>
                    <a:pt x="18" y="141"/>
                  </a:lnTo>
                  <a:lnTo>
                    <a:pt x="25" y="129"/>
                  </a:lnTo>
                  <a:lnTo>
                    <a:pt x="33" y="112"/>
                  </a:lnTo>
                  <a:lnTo>
                    <a:pt x="43" y="95"/>
                  </a:lnTo>
                  <a:lnTo>
                    <a:pt x="60" y="78"/>
                  </a:lnTo>
                  <a:lnTo>
                    <a:pt x="80" y="61"/>
                  </a:lnTo>
                  <a:lnTo>
                    <a:pt x="110" y="47"/>
                  </a:lnTo>
                  <a:lnTo>
                    <a:pt x="148" y="36"/>
                  </a:lnTo>
                  <a:lnTo>
                    <a:pt x="185" y="30"/>
                  </a:lnTo>
                  <a:lnTo>
                    <a:pt x="210" y="25"/>
                  </a:lnTo>
                  <a:lnTo>
                    <a:pt x="229" y="21"/>
                  </a:lnTo>
                  <a:lnTo>
                    <a:pt x="243" y="19"/>
                  </a:lnTo>
                  <a:lnTo>
                    <a:pt x="253" y="18"/>
                  </a:lnTo>
                  <a:lnTo>
                    <a:pt x="266" y="16"/>
                  </a:lnTo>
                  <a:lnTo>
                    <a:pt x="282" y="15"/>
                  </a:lnTo>
                  <a:lnTo>
                    <a:pt x="305" y="12"/>
                  </a:lnTo>
                  <a:lnTo>
                    <a:pt x="329" y="10"/>
                  </a:lnTo>
                  <a:lnTo>
                    <a:pt x="348" y="9"/>
                  </a:lnTo>
                  <a:lnTo>
                    <a:pt x="364" y="10"/>
                  </a:lnTo>
                  <a:lnTo>
                    <a:pt x="379" y="11"/>
                  </a:lnTo>
                  <a:lnTo>
                    <a:pt x="395" y="12"/>
                  </a:lnTo>
                  <a:lnTo>
                    <a:pt x="414" y="16"/>
                  </a:lnTo>
                  <a:lnTo>
                    <a:pt x="441" y="19"/>
                  </a:lnTo>
                  <a:lnTo>
                    <a:pt x="474" y="24"/>
                  </a:lnTo>
                  <a:lnTo>
                    <a:pt x="508" y="28"/>
                  </a:lnTo>
                  <a:lnTo>
                    <a:pt x="533" y="32"/>
                  </a:lnTo>
                  <a:lnTo>
                    <a:pt x="551" y="35"/>
                  </a:lnTo>
                  <a:lnTo>
                    <a:pt x="569" y="36"/>
                  </a:lnTo>
                  <a:lnTo>
                    <a:pt x="584" y="39"/>
                  </a:lnTo>
                  <a:lnTo>
                    <a:pt x="602" y="39"/>
                  </a:lnTo>
                  <a:lnTo>
                    <a:pt x="625" y="40"/>
                  </a:lnTo>
                  <a:lnTo>
                    <a:pt x="655" y="40"/>
                  </a:lnTo>
                  <a:lnTo>
                    <a:pt x="672" y="40"/>
                  </a:lnTo>
                  <a:lnTo>
                    <a:pt x="687" y="39"/>
                  </a:lnTo>
                  <a:lnTo>
                    <a:pt x="701" y="36"/>
                  </a:lnTo>
                  <a:lnTo>
                    <a:pt x="714" y="34"/>
                  </a:lnTo>
                  <a:lnTo>
                    <a:pt x="727" y="32"/>
                  </a:lnTo>
                  <a:lnTo>
                    <a:pt x="737" y="28"/>
                  </a:lnTo>
                  <a:lnTo>
                    <a:pt x="748" y="26"/>
                  </a:lnTo>
                  <a:lnTo>
                    <a:pt x="759" y="23"/>
                  </a:lnTo>
                  <a:lnTo>
                    <a:pt x="769" y="19"/>
                  </a:lnTo>
                  <a:lnTo>
                    <a:pt x="781" y="16"/>
                  </a:lnTo>
                  <a:lnTo>
                    <a:pt x="791" y="12"/>
                  </a:lnTo>
                  <a:lnTo>
                    <a:pt x="804" y="9"/>
                  </a:lnTo>
                  <a:lnTo>
                    <a:pt x="816" y="7"/>
                  </a:lnTo>
                  <a:lnTo>
                    <a:pt x="830" y="4"/>
                  </a:lnTo>
                  <a:lnTo>
                    <a:pt x="845" y="3"/>
                  </a:lnTo>
                  <a:lnTo>
                    <a:pt x="863" y="2"/>
                  </a:lnTo>
                  <a:lnTo>
                    <a:pt x="897" y="1"/>
                  </a:lnTo>
                  <a:lnTo>
                    <a:pt x="928" y="0"/>
                  </a:lnTo>
                  <a:lnTo>
                    <a:pt x="956" y="0"/>
                  </a:lnTo>
                  <a:lnTo>
                    <a:pt x="979" y="0"/>
                  </a:lnTo>
                  <a:lnTo>
                    <a:pt x="1000" y="1"/>
                  </a:lnTo>
                  <a:lnTo>
                    <a:pt x="1018" y="2"/>
                  </a:lnTo>
                  <a:lnTo>
                    <a:pt x="1032" y="3"/>
                  </a:lnTo>
                  <a:lnTo>
                    <a:pt x="1043" y="5"/>
                  </a:lnTo>
                  <a:lnTo>
                    <a:pt x="1056" y="9"/>
                  </a:lnTo>
                  <a:lnTo>
                    <a:pt x="1072" y="15"/>
                  </a:lnTo>
                  <a:lnTo>
                    <a:pt x="1089" y="23"/>
                  </a:lnTo>
                  <a:lnTo>
                    <a:pt x="1108" y="32"/>
                  </a:lnTo>
                  <a:lnTo>
                    <a:pt x="1124" y="41"/>
                  </a:lnTo>
                  <a:lnTo>
                    <a:pt x="1137" y="49"/>
                  </a:lnTo>
                  <a:lnTo>
                    <a:pt x="1144" y="56"/>
                  </a:lnTo>
                  <a:lnTo>
                    <a:pt x="1144" y="61"/>
                  </a:lnTo>
                  <a:lnTo>
                    <a:pt x="1132" y="64"/>
                  </a:lnTo>
                  <a:lnTo>
                    <a:pt x="1110" y="70"/>
                  </a:lnTo>
                  <a:lnTo>
                    <a:pt x="1083" y="74"/>
                  </a:lnTo>
                  <a:lnTo>
                    <a:pt x="1050" y="79"/>
                  </a:lnTo>
                  <a:lnTo>
                    <a:pt x="1020" y="85"/>
                  </a:lnTo>
                  <a:lnTo>
                    <a:pt x="993" y="88"/>
                  </a:lnTo>
                  <a:lnTo>
                    <a:pt x="974" y="91"/>
                  </a:lnTo>
                  <a:lnTo>
                    <a:pt x="967" y="92"/>
                  </a:lnTo>
                  <a:lnTo>
                    <a:pt x="964" y="94"/>
                  </a:lnTo>
                  <a:lnTo>
                    <a:pt x="956" y="99"/>
                  </a:lnTo>
                  <a:lnTo>
                    <a:pt x="944" y="107"/>
                  </a:lnTo>
                  <a:lnTo>
                    <a:pt x="929" y="115"/>
                  </a:lnTo>
                  <a:lnTo>
                    <a:pt x="914" y="123"/>
                  </a:lnTo>
                  <a:lnTo>
                    <a:pt x="899" y="131"/>
                  </a:lnTo>
                  <a:lnTo>
                    <a:pt x="886" y="136"/>
                  </a:lnTo>
                  <a:lnTo>
                    <a:pt x="875" y="138"/>
                  </a:lnTo>
                  <a:lnTo>
                    <a:pt x="865" y="138"/>
                  </a:lnTo>
                  <a:lnTo>
                    <a:pt x="851" y="137"/>
                  </a:lnTo>
                  <a:lnTo>
                    <a:pt x="835" y="137"/>
                  </a:lnTo>
                  <a:lnTo>
                    <a:pt x="816" y="136"/>
                  </a:lnTo>
                  <a:lnTo>
                    <a:pt x="797" y="137"/>
                  </a:lnTo>
                  <a:lnTo>
                    <a:pt x="778" y="137"/>
                  </a:lnTo>
                  <a:lnTo>
                    <a:pt x="760" y="139"/>
                  </a:lnTo>
                  <a:lnTo>
                    <a:pt x="745" y="141"/>
                  </a:lnTo>
                  <a:lnTo>
                    <a:pt x="721" y="148"/>
                  </a:lnTo>
                  <a:lnTo>
                    <a:pt x="705" y="154"/>
                  </a:lnTo>
                  <a:lnTo>
                    <a:pt x="693" y="159"/>
                  </a:lnTo>
                  <a:lnTo>
                    <a:pt x="684" y="162"/>
                  </a:lnTo>
                  <a:lnTo>
                    <a:pt x="672" y="167"/>
                  </a:lnTo>
                  <a:lnTo>
                    <a:pt x="655" y="171"/>
                  </a:lnTo>
                  <a:lnTo>
                    <a:pt x="629" y="176"/>
                  </a:lnTo>
                  <a:lnTo>
                    <a:pt x="588" y="182"/>
                  </a:lnTo>
                  <a:lnTo>
                    <a:pt x="565" y="185"/>
                  </a:lnTo>
                  <a:lnTo>
                    <a:pt x="543" y="188"/>
                  </a:lnTo>
                  <a:lnTo>
                    <a:pt x="524" y="192"/>
                  </a:lnTo>
                  <a:lnTo>
                    <a:pt x="505" y="195"/>
                  </a:lnTo>
                  <a:lnTo>
                    <a:pt x="487" y="199"/>
                  </a:lnTo>
                  <a:lnTo>
                    <a:pt x="470" y="202"/>
                  </a:lnTo>
                  <a:lnTo>
                    <a:pt x="454" y="206"/>
                  </a:lnTo>
                  <a:lnTo>
                    <a:pt x="437" y="209"/>
                  </a:lnTo>
                  <a:lnTo>
                    <a:pt x="420" y="212"/>
                  </a:lnTo>
                  <a:lnTo>
                    <a:pt x="404" y="215"/>
                  </a:lnTo>
                  <a:lnTo>
                    <a:pt x="387" y="218"/>
                  </a:lnTo>
                  <a:lnTo>
                    <a:pt x="369" y="221"/>
                  </a:lnTo>
                  <a:lnTo>
                    <a:pt x="351" y="223"/>
                  </a:lnTo>
                  <a:lnTo>
                    <a:pt x="330" y="224"/>
                  </a:lnTo>
                  <a:lnTo>
                    <a:pt x="310" y="227"/>
                  </a:lnTo>
                  <a:lnTo>
                    <a:pt x="287" y="228"/>
                  </a:lnTo>
                  <a:lnTo>
                    <a:pt x="262" y="229"/>
                  </a:lnTo>
                  <a:lnTo>
                    <a:pt x="238" y="229"/>
                  </a:lnTo>
                  <a:lnTo>
                    <a:pt x="214" y="229"/>
                  </a:lnTo>
                  <a:lnTo>
                    <a:pt x="190" y="229"/>
                  </a:lnTo>
                  <a:lnTo>
                    <a:pt x="166" y="229"/>
                  </a:lnTo>
                  <a:lnTo>
                    <a:pt x="143" y="229"/>
                  </a:lnTo>
                  <a:lnTo>
                    <a:pt x="121" y="228"/>
                  </a:lnTo>
                  <a:lnTo>
                    <a:pt x="100" y="228"/>
                  </a:lnTo>
                  <a:lnTo>
                    <a:pt x="80" y="228"/>
                  </a:lnTo>
                  <a:lnTo>
                    <a:pt x="63" y="227"/>
                  </a:lnTo>
                  <a:lnTo>
                    <a:pt x="47" y="227"/>
                  </a:lnTo>
                  <a:lnTo>
                    <a:pt x="33" y="225"/>
                  </a:lnTo>
                  <a:lnTo>
                    <a:pt x="23" y="225"/>
                  </a:lnTo>
                  <a:lnTo>
                    <a:pt x="15" y="224"/>
                  </a:lnTo>
                  <a:lnTo>
                    <a:pt x="10" y="224"/>
                  </a:lnTo>
                  <a:lnTo>
                    <a:pt x="8" y="224"/>
                  </a:lnTo>
                  <a:close/>
                </a:path>
              </a:pathLst>
            </a:custGeom>
            <a:solidFill>
              <a:srgbClr val="F2D8CE"/>
            </a:solidFill>
            <a:ln w="9525">
              <a:noFill/>
              <a:round/>
              <a:headEnd/>
              <a:tailEnd/>
            </a:ln>
          </p:spPr>
          <p:txBody>
            <a:bodyPr/>
            <a:lstStyle/>
            <a:p>
              <a:endParaRPr lang="en-US"/>
            </a:p>
          </p:txBody>
        </p:sp>
        <p:sp>
          <p:nvSpPr>
            <p:cNvPr id="7213" name="Freeform 52"/>
            <p:cNvSpPr>
              <a:spLocks/>
            </p:cNvSpPr>
            <p:nvPr/>
          </p:nvSpPr>
          <p:spPr bwMode="auto">
            <a:xfrm>
              <a:off x="1509" y="2497"/>
              <a:ext cx="33" cy="100"/>
            </a:xfrm>
            <a:custGeom>
              <a:avLst/>
              <a:gdLst>
                <a:gd name="T0" fmla="*/ 5 w 65"/>
                <a:gd name="T1" fmla="*/ 21 h 200"/>
                <a:gd name="T2" fmla="*/ 0 w 65"/>
                <a:gd name="T3" fmla="*/ 100 h 200"/>
                <a:gd name="T4" fmla="*/ 30 w 65"/>
                <a:gd name="T5" fmla="*/ 86 h 200"/>
                <a:gd name="T6" fmla="*/ 33 w 65"/>
                <a:gd name="T7" fmla="*/ 22 h 200"/>
                <a:gd name="T8" fmla="*/ 26 w 65"/>
                <a:gd name="T9" fmla="*/ 0 h 200"/>
                <a:gd name="T10" fmla="*/ 5 w 65"/>
                <a:gd name="T11" fmla="*/ 21 h 200"/>
                <a:gd name="T12" fmla="*/ 0 60000 65536"/>
                <a:gd name="T13" fmla="*/ 0 60000 65536"/>
                <a:gd name="T14" fmla="*/ 0 60000 65536"/>
                <a:gd name="T15" fmla="*/ 0 60000 65536"/>
                <a:gd name="T16" fmla="*/ 0 60000 65536"/>
                <a:gd name="T17" fmla="*/ 0 60000 65536"/>
                <a:gd name="T18" fmla="*/ 0 w 65"/>
                <a:gd name="T19" fmla="*/ 0 h 200"/>
                <a:gd name="T20" fmla="*/ 65 w 65"/>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65" h="200">
                  <a:moveTo>
                    <a:pt x="9" y="41"/>
                  </a:moveTo>
                  <a:lnTo>
                    <a:pt x="0" y="200"/>
                  </a:lnTo>
                  <a:lnTo>
                    <a:pt x="60" y="172"/>
                  </a:lnTo>
                  <a:lnTo>
                    <a:pt x="65" y="44"/>
                  </a:lnTo>
                  <a:lnTo>
                    <a:pt x="52" y="0"/>
                  </a:lnTo>
                  <a:lnTo>
                    <a:pt x="9" y="41"/>
                  </a:lnTo>
                  <a:close/>
                </a:path>
              </a:pathLst>
            </a:custGeom>
            <a:solidFill>
              <a:srgbClr val="70D1FF"/>
            </a:solidFill>
            <a:ln w="9525">
              <a:noFill/>
              <a:round/>
              <a:headEnd/>
              <a:tailEnd/>
            </a:ln>
          </p:spPr>
          <p:txBody>
            <a:bodyPr/>
            <a:lstStyle/>
            <a:p>
              <a:endParaRPr lang="en-US"/>
            </a:p>
          </p:txBody>
        </p:sp>
        <p:sp>
          <p:nvSpPr>
            <p:cNvPr id="7214" name="Freeform 53"/>
            <p:cNvSpPr>
              <a:spLocks/>
            </p:cNvSpPr>
            <p:nvPr/>
          </p:nvSpPr>
          <p:spPr bwMode="auto">
            <a:xfrm>
              <a:off x="936" y="2989"/>
              <a:ext cx="98" cy="269"/>
            </a:xfrm>
            <a:custGeom>
              <a:avLst/>
              <a:gdLst>
                <a:gd name="T0" fmla="*/ 3 w 197"/>
                <a:gd name="T1" fmla="*/ 0 h 538"/>
                <a:gd name="T2" fmla="*/ 6 w 197"/>
                <a:gd name="T3" fmla="*/ 1 h 538"/>
                <a:gd name="T4" fmla="*/ 8 w 197"/>
                <a:gd name="T5" fmla="*/ 5 h 538"/>
                <a:gd name="T6" fmla="*/ 9 w 197"/>
                <a:gd name="T7" fmla="*/ 9 h 538"/>
                <a:gd name="T8" fmla="*/ 10 w 197"/>
                <a:gd name="T9" fmla="*/ 13 h 538"/>
                <a:gd name="T10" fmla="*/ 15 w 197"/>
                <a:gd name="T11" fmla="*/ 38 h 538"/>
                <a:gd name="T12" fmla="*/ 21 w 197"/>
                <a:gd name="T13" fmla="*/ 62 h 538"/>
                <a:gd name="T14" fmla="*/ 28 w 197"/>
                <a:gd name="T15" fmla="*/ 87 h 538"/>
                <a:gd name="T16" fmla="*/ 36 w 197"/>
                <a:gd name="T17" fmla="*/ 110 h 538"/>
                <a:gd name="T18" fmla="*/ 45 w 197"/>
                <a:gd name="T19" fmla="*/ 133 h 538"/>
                <a:gd name="T20" fmla="*/ 54 w 197"/>
                <a:gd name="T21" fmla="*/ 156 h 538"/>
                <a:gd name="T22" fmla="*/ 63 w 197"/>
                <a:gd name="T23" fmla="*/ 179 h 538"/>
                <a:gd name="T24" fmla="*/ 73 w 197"/>
                <a:gd name="T25" fmla="*/ 202 h 538"/>
                <a:gd name="T26" fmla="*/ 74 w 197"/>
                <a:gd name="T27" fmla="*/ 207 h 538"/>
                <a:gd name="T28" fmla="*/ 77 w 197"/>
                <a:gd name="T29" fmla="*/ 216 h 538"/>
                <a:gd name="T30" fmla="*/ 82 w 197"/>
                <a:gd name="T31" fmla="*/ 226 h 538"/>
                <a:gd name="T32" fmla="*/ 88 w 197"/>
                <a:gd name="T33" fmla="*/ 238 h 538"/>
                <a:gd name="T34" fmla="*/ 93 w 197"/>
                <a:gd name="T35" fmla="*/ 249 h 538"/>
                <a:gd name="T36" fmla="*/ 97 w 197"/>
                <a:gd name="T37" fmla="*/ 259 h 538"/>
                <a:gd name="T38" fmla="*/ 98 w 197"/>
                <a:gd name="T39" fmla="*/ 266 h 538"/>
                <a:gd name="T40" fmla="*/ 95 w 197"/>
                <a:gd name="T41" fmla="*/ 269 h 538"/>
                <a:gd name="T42" fmla="*/ 73 w 197"/>
                <a:gd name="T43" fmla="*/ 220 h 538"/>
                <a:gd name="T44" fmla="*/ 68 w 197"/>
                <a:gd name="T45" fmla="*/ 209 h 538"/>
                <a:gd name="T46" fmla="*/ 62 w 197"/>
                <a:gd name="T47" fmla="*/ 197 h 538"/>
                <a:gd name="T48" fmla="*/ 57 w 197"/>
                <a:gd name="T49" fmla="*/ 186 h 538"/>
                <a:gd name="T50" fmla="*/ 51 w 197"/>
                <a:gd name="T51" fmla="*/ 174 h 538"/>
                <a:gd name="T52" fmla="*/ 46 w 197"/>
                <a:gd name="T53" fmla="*/ 163 h 538"/>
                <a:gd name="T54" fmla="*/ 41 w 197"/>
                <a:gd name="T55" fmla="*/ 151 h 538"/>
                <a:gd name="T56" fmla="*/ 36 w 197"/>
                <a:gd name="T57" fmla="*/ 140 h 538"/>
                <a:gd name="T58" fmla="*/ 32 w 197"/>
                <a:gd name="T59" fmla="*/ 127 h 538"/>
                <a:gd name="T60" fmla="*/ 7 w 197"/>
                <a:gd name="T61" fmla="*/ 60 h 538"/>
                <a:gd name="T62" fmla="*/ 3 w 197"/>
                <a:gd name="T63" fmla="*/ 43 h 538"/>
                <a:gd name="T64" fmla="*/ 0 w 197"/>
                <a:gd name="T65" fmla="*/ 25 h 538"/>
                <a:gd name="T66" fmla="*/ 0 w 197"/>
                <a:gd name="T67" fmla="*/ 9 h 538"/>
                <a:gd name="T68" fmla="*/ 3 w 197"/>
                <a:gd name="T69" fmla="*/ 0 h 5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538"/>
                <a:gd name="T107" fmla="*/ 197 w 197"/>
                <a:gd name="T108" fmla="*/ 538 h 5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538">
                  <a:moveTo>
                    <a:pt x="6" y="0"/>
                  </a:moveTo>
                  <a:lnTo>
                    <a:pt x="12" y="2"/>
                  </a:lnTo>
                  <a:lnTo>
                    <a:pt x="17" y="9"/>
                  </a:lnTo>
                  <a:lnTo>
                    <a:pt x="19" y="17"/>
                  </a:lnTo>
                  <a:lnTo>
                    <a:pt x="21" y="25"/>
                  </a:lnTo>
                  <a:lnTo>
                    <a:pt x="31" y="76"/>
                  </a:lnTo>
                  <a:lnTo>
                    <a:pt x="42" y="124"/>
                  </a:lnTo>
                  <a:lnTo>
                    <a:pt x="57" y="173"/>
                  </a:lnTo>
                  <a:lnTo>
                    <a:pt x="73" y="220"/>
                  </a:lnTo>
                  <a:lnTo>
                    <a:pt x="91" y="266"/>
                  </a:lnTo>
                  <a:lnTo>
                    <a:pt x="109" y="312"/>
                  </a:lnTo>
                  <a:lnTo>
                    <a:pt x="127" y="358"/>
                  </a:lnTo>
                  <a:lnTo>
                    <a:pt x="146" y="404"/>
                  </a:lnTo>
                  <a:lnTo>
                    <a:pt x="148" y="414"/>
                  </a:lnTo>
                  <a:lnTo>
                    <a:pt x="155" y="432"/>
                  </a:lnTo>
                  <a:lnTo>
                    <a:pt x="165" y="452"/>
                  </a:lnTo>
                  <a:lnTo>
                    <a:pt x="177" y="475"/>
                  </a:lnTo>
                  <a:lnTo>
                    <a:pt x="187" y="497"/>
                  </a:lnTo>
                  <a:lnTo>
                    <a:pt x="194" y="517"/>
                  </a:lnTo>
                  <a:lnTo>
                    <a:pt x="197" y="531"/>
                  </a:lnTo>
                  <a:lnTo>
                    <a:pt x="191" y="538"/>
                  </a:lnTo>
                  <a:lnTo>
                    <a:pt x="147" y="440"/>
                  </a:lnTo>
                  <a:lnTo>
                    <a:pt x="137" y="417"/>
                  </a:lnTo>
                  <a:lnTo>
                    <a:pt x="125" y="394"/>
                  </a:lnTo>
                  <a:lnTo>
                    <a:pt x="115" y="371"/>
                  </a:lnTo>
                  <a:lnTo>
                    <a:pt x="103" y="348"/>
                  </a:lnTo>
                  <a:lnTo>
                    <a:pt x="93" y="326"/>
                  </a:lnTo>
                  <a:lnTo>
                    <a:pt x="82" y="302"/>
                  </a:lnTo>
                  <a:lnTo>
                    <a:pt x="73" y="279"/>
                  </a:lnTo>
                  <a:lnTo>
                    <a:pt x="64" y="253"/>
                  </a:lnTo>
                  <a:lnTo>
                    <a:pt x="14" y="120"/>
                  </a:lnTo>
                  <a:lnTo>
                    <a:pt x="6" y="86"/>
                  </a:lnTo>
                  <a:lnTo>
                    <a:pt x="1" y="50"/>
                  </a:lnTo>
                  <a:lnTo>
                    <a:pt x="0" y="18"/>
                  </a:lnTo>
                  <a:lnTo>
                    <a:pt x="6" y="0"/>
                  </a:lnTo>
                  <a:close/>
                </a:path>
              </a:pathLst>
            </a:custGeom>
            <a:solidFill>
              <a:srgbClr val="000000"/>
            </a:solidFill>
            <a:ln w="9525">
              <a:noFill/>
              <a:round/>
              <a:headEnd/>
              <a:tailEnd/>
            </a:ln>
          </p:spPr>
          <p:txBody>
            <a:bodyPr/>
            <a:lstStyle/>
            <a:p>
              <a:endParaRPr lang="en-US"/>
            </a:p>
          </p:txBody>
        </p:sp>
        <p:sp>
          <p:nvSpPr>
            <p:cNvPr id="7215" name="Freeform 54"/>
            <p:cNvSpPr>
              <a:spLocks/>
            </p:cNvSpPr>
            <p:nvPr/>
          </p:nvSpPr>
          <p:spPr bwMode="auto">
            <a:xfrm>
              <a:off x="932" y="2922"/>
              <a:ext cx="24" cy="47"/>
            </a:xfrm>
            <a:custGeom>
              <a:avLst/>
              <a:gdLst>
                <a:gd name="T0" fmla="*/ 18 w 47"/>
                <a:gd name="T1" fmla="*/ 0 h 93"/>
                <a:gd name="T2" fmla="*/ 24 w 47"/>
                <a:gd name="T3" fmla="*/ 0 h 93"/>
                <a:gd name="T4" fmla="*/ 20 w 47"/>
                <a:gd name="T5" fmla="*/ 11 h 93"/>
                <a:gd name="T6" fmla="*/ 15 w 47"/>
                <a:gd name="T7" fmla="*/ 22 h 93"/>
                <a:gd name="T8" fmla="*/ 12 w 47"/>
                <a:gd name="T9" fmla="*/ 34 h 93"/>
                <a:gd name="T10" fmla="*/ 12 w 47"/>
                <a:gd name="T11" fmla="*/ 45 h 93"/>
                <a:gd name="T12" fmla="*/ 1 w 47"/>
                <a:gd name="T13" fmla="*/ 47 h 93"/>
                <a:gd name="T14" fmla="*/ 0 w 47"/>
                <a:gd name="T15" fmla="*/ 40 h 93"/>
                <a:gd name="T16" fmla="*/ 1 w 47"/>
                <a:gd name="T17" fmla="*/ 34 h 93"/>
                <a:gd name="T18" fmla="*/ 3 w 47"/>
                <a:gd name="T19" fmla="*/ 27 h 93"/>
                <a:gd name="T20" fmla="*/ 6 w 47"/>
                <a:gd name="T21" fmla="*/ 22 h 93"/>
                <a:gd name="T22" fmla="*/ 9 w 47"/>
                <a:gd name="T23" fmla="*/ 16 h 93"/>
                <a:gd name="T24" fmla="*/ 12 w 47"/>
                <a:gd name="T25" fmla="*/ 11 h 93"/>
                <a:gd name="T26" fmla="*/ 16 w 47"/>
                <a:gd name="T27" fmla="*/ 6 h 93"/>
                <a:gd name="T28" fmla="*/ 18 w 47"/>
                <a:gd name="T29" fmla="*/ 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93"/>
                <a:gd name="T47" fmla="*/ 47 w 47"/>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93">
                  <a:moveTo>
                    <a:pt x="36" y="0"/>
                  </a:moveTo>
                  <a:lnTo>
                    <a:pt x="47" y="0"/>
                  </a:lnTo>
                  <a:lnTo>
                    <a:pt x="39" y="22"/>
                  </a:lnTo>
                  <a:lnTo>
                    <a:pt x="30" y="44"/>
                  </a:lnTo>
                  <a:lnTo>
                    <a:pt x="23" y="67"/>
                  </a:lnTo>
                  <a:lnTo>
                    <a:pt x="23" y="90"/>
                  </a:lnTo>
                  <a:lnTo>
                    <a:pt x="1" y="93"/>
                  </a:lnTo>
                  <a:lnTo>
                    <a:pt x="0" y="80"/>
                  </a:lnTo>
                  <a:lnTo>
                    <a:pt x="2" y="67"/>
                  </a:lnTo>
                  <a:lnTo>
                    <a:pt x="5" y="54"/>
                  </a:lnTo>
                  <a:lnTo>
                    <a:pt x="11" y="43"/>
                  </a:lnTo>
                  <a:lnTo>
                    <a:pt x="17" y="31"/>
                  </a:lnTo>
                  <a:lnTo>
                    <a:pt x="24" y="21"/>
                  </a:lnTo>
                  <a:lnTo>
                    <a:pt x="31" y="11"/>
                  </a:lnTo>
                  <a:lnTo>
                    <a:pt x="36" y="0"/>
                  </a:lnTo>
                  <a:close/>
                </a:path>
              </a:pathLst>
            </a:custGeom>
            <a:solidFill>
              <a:srgbClr val="000000"/>
            </a:solidFill>
            <a:ln w="9525">
              <a:noFill/>
              <a:round/>
              <a:headEnd/>
              <a:tailEnd/>
            </a:ln>
          </p:spPr>
          <p:txBody>
            <a:bodyPr/>
            <a:lstStyle/>
            <a:p>
              <a:endParaRPr lang="en-US"/>
            </a:p>
          </p:txBody>
        </p:sp>
        <p:sp>
          <p:nvSpPr>
            <p:cNvPr id="7216" name="Freeform 55"/>
            <p:cNvSpPr>
              <a:spLocks/>
            </p:cNvSpPr>
            <p:nvPr/>
          </p:nvSpPr>
          <p:spPr bwMode="auto">
            <a:xfrm>
              <a:off x="966" y="2862"/>
              <a:ext cx="135" cy="48"/>
            </a:xfrm>
            <a:custGeom>
              <a:avLst/>
              <a:gdLst>
                <a:gd name="T0" fmla="*/ 14 w 268"/>
                <a:gd name="T1" fmla="*/ 34 h 96"/>
                <a:gd name="T2" fmla="*/ 20 w 268"/>
                <a:gd name="T3" fmla="*/ 32 h 96"/>
                <a:gd name="T4" fmla="*/ 27 w 268"/>
                <a:gd name="T5" fmla="*/ 29 h 96"/>
                <a:gd name="T6" fmla="*/ 33 w 268"/>
                <a:gd name="T7" fmla="*/ 26 h 96"/>
                <a:gd name="T8" fmla="*/ 41 w 268"/>
                <a:gd name="T9" fmla="*/ 23 h 96"/>
                <a:gd name="T10" fmla="*/ 48 w 268"/>
                <a:gd name="T11" fmla="*/ 21 h 96"/>
                <a:gd name="T12" fmla="*/ 56 w 268"/>
                <a:gd name="T13" fmla="*/ 18 h 96"/>
                <a:gd name="T14" fmla="*/ 64 w 268"/>
                <a:gd name="T15" fmla="*/ 15 h 96"/>
                <a:gd name="T16" fmla="*/ 73 w 268"/>
                <a:gd name="T17" fmla="*/ 13 h 96"/>
                <a:gd name="T18" fmla="*/ 81 w 268"/>
                <a:gd name="T19" fmla="*/ 11 h 96"/>
                <a:gd name="T20" fmla="*/ 89 w 268"/>
                <a:gd name="T21" fmla="*/ 9 h 96"/>
                <a:gd name="T22" fmla="*/ 97 w 268"/>
                <a:gd name="T23" fmla="*/ 7 h 96"/>
                <a:gd name="T24" fmla="*/ 105 w 268"/>
                <a:gd name="T25" fmla="*/ 6 h 96"/>
                <a:gd name="T26" fmla="*/ 113 w 268"/>
                <a:gd name="T27" fmla="*/ 4 h 96"/>
                <a:gd name="T28" fmla="*/ 121 w 268"/>
                <a:gd name="T29" fmla="*/ 2 h 96"/>
                <a:gd name="T30" fmla="*/ 128 w 268"/>
                <a:gd name="T31" fmla="*/ 2 h 96"/>
                <a:gd name="T32" fmla="*/ 135 w 268"/>
                <a:gd name="T33" fmla="*/ 0 h 96"/>
                <a:gd name="T34" fmla="*/ 134 w 268"/>
                <a:gd name="T35" fmla="*/ 1 h 96"/>
                <a:gd name="T36" fmla="*/ 132 w 268"/>
                <a:gd name="T37" fmla="*/ 3 h 96"/>
                <a:gd name="T38" fmla="*/ 128 w 268"/>
                <a:gd name="T39" fmla="*/ 4 h 96"/>
                <a:gd name="T40" fmla="*/ 125 w 268"/>
                <a:gd name="T41" fmla="*/ 6 h 96"/>
                <a:gd name="T42" fmla="*/ 120 w 268"/>
                <a:gd name="T43" fmla="*/ 9 h 96"/>
                <a:gd name="T44" fmla="*/ 117 w 268"/>
                <a:gd name="T45" fmla="*/ 10 h 96"/>
                <a:gd name="T46" fmla="*/ 114 w 268"/>
                <a:gd name="T47" fmla="*/ 11 h 96"/>
                <a:gd name="T48" fmla="*/ 113 w 268"/>
                <a:gd name="T49" fmla="*/ 13 h 96"/>
                <a:gd name="T50" fmla="*/ 105 w 268"/>
                <a:gd name="T51" fmla="*/ 14 h 96"/>
                <a:gd name="T52" fmla="*/ 98 w 268"/>
                <a:gd name="T53" fmla="*/ 15 h 96"/>
                <a:gd name="T54" fmla="*/ 91 w 268"/>
                <a:gd name="T55" fmla="*/ 17 h 96"/>
                <a:gd name="T56" fmla="*/ 83 w 268"/>
                <a:gd name="T57" fmla="*/ 18 h 96"/>
                <a:gd name="T58" fmla="*/ 77 w 268"/>
                <a:gd name="T59" fmla="*/ 19 h 96"/>
                <a:gd name="T60" fmla="*/ 70 w 268"/>
                <a:gd name="T61" fmla="*/ 21 h 96"/>
                <a:gd name="T62" fmla="*/ 62 w 268"/>
                <a:gd name="T63" fmla="*/ 23 h 96"/>
                <a:gd name="T64" fmla="*/ 55 w 268"/>
                <a:gd name="T65" fmla="*/ 25 h 96"/>
                <a:gd name="T66" fmla="*/ 48 w 268"/>
                <a:gd name="T67" fmla="*/ 27 h 96"/>
                <a:gd name="T68" fmla="*/ 42 w 268"/>
                <a:gd name="T69" fmla="*/ 29 h 96"/>
                <a:gd name="T70" fmla="*/ 35 w 268"/>
                <a:gd name="T71" fmla="*/ 32 h 96"/>
                <a:gd name="T72" fmla="*/ 28 w 268"/>
                <a:gd name="T73" fmla="*/ 35 h 96"/>
                <a:gd name="T74" fmla="*/ 21 w 268"/>
                <a:gd name="T75" fmla="*/ 38 h 96"/>
                <a:gd name="T76" fmla="*/ 15 w 268"/>
                <a:gd name="T77" fmla="*/ 41 h 96"/>
                <a:gd name="T78" fmla="*/ 9 w 268"/>
                <a:gd name="T79" fmla="*/ 44 h 96"/>
                <a:gd name="T80" fmla="*/ 2 w 268"/>
                <a:gd name="T81" fmla="*/ 48 h 96"/>
                <a:gd name="T82" fmla="*/ 0 w 268"/>
                <a:gd name="T83" fmla="*/ 45 h 96"/>
                <a:gd name="T84" fmla="*/ 0 w 268"/>
                <a:gd name="T85" fmla="*/ 44 h 96"/>
                <a:gd name="T86" fmla="*/ 1 w 268"/>
                <a:gd name="T87" fmla="*/ 42 h 96"/>
                <a:gd name="T88" fmla="*/ 4 w 268"/>
                <a:gd name="T89" fmla="*/ 40 h 96"/>
                <a:gd name="T90" fmla="*/ 7 w 268"/>
                <a:gd name="T91" fmla="*/ 39 h 96"/>
                <a:gd name="T92" fmla="*/ 10 w 268"/>
                <a:gd name="T93" fmla="*/ 38 h 96"/>
                <a:gd name="T94" fmla="*/ 13 w 268"/>
                <a:gd name="T95" fmla="*/ 36 h 96"/>
                <a:gd name="T96" fmla="*/ 14 w 268"/>
                <a:gd name="T97" fmla="*/ 34 h 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8"/>
                <a:gd name="T148" fmla="*/ 0 h 96"/>
                <a:gd name="T149" fmla="*/ 268 w 268"/>
                <a:gd name="T150" fmla="*/ 96 h 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8" h="96">
                  <a:moveTo>
                    <a:pt x="28" y="68"/>
                  </a:moveTo>
                  <a:lnTo>
                    <a:pt x="40" y="63"/>
                  </a:lnTo>
                  <a:lnTo>
                    <a:pt x="53" y="57"/>
                  </a:lnTo>
                  <a:lnTo>
                    <a:pt x="66" y="52"/>
                  </a:lnTo>
                  <a:lnTo>
                    <a:pt x="81" y="46"/>
                  </a:lnTo>
                  <a:lnTo>
                    <a:pt x="96" y="41"/>
                  </a:lnTo>
                  <a:lnTo>
                    <a:pt x="111" y="36"/>
                  </a:lnTo>
                  <a:lnTo>
                    <a:pt x="127" y="30"/>
                  </a:lnTo>
                  <a:lnTo>
                    <a:pt x="145" y="26"/>
                  </a:lnTo>
                  <a:lnTo>
                    <a:pt x="161" y="22"/>
                  </a:lnTo>
                  <a:lnTo>
                    <a:pt x="177" y="18"/>
                  </a:lnTo>
                  <a:lnTo>
                    <a:pt x="193" y="14"/>
                  </a:lnTo>
                  <a:lnTo>
                    <a:pt x="209" y="11"/>
                  </a:lnTo>
                  <a:lnTo>
                    <a:pt x="225" y="7"/>
                  </a:lnTo>
                  <a:lnTo>
                    <a:pt x="240" y="4"/>
                  </a:lnTo>
                  <a:lnTo>
                    <a:pt x="254" y="3"/>
                  </a:lnTo>
                  <a:lnTo>
                    <a:pt x="268" y="0"/>
                  </a:lnTo>
                  <a:lnTo>
                    <a:pt x="267" y="2"/>
                  </a:lnTo>
                  <a:lnTo>
                    <a:pt x="262" y="5"/>
                  </a:lnTo>
                  <a:lnTo>
                    <a:pt x="255" y="8"/>
                  </a:lnTo>
                  <a:lnTo>
                    <a:pt x="248" y="12"/>
                  </a:lnTo>
                  <a:lnTo>
                    <a:pt x="239" y="17"/>
                  </a:lnTo>
                  <a:lnTo>
                    <a:pt x="232" y="20"/>
                  </a:lnTo>
                  <a:lnTo>
                    <a:pt x="227" y="22"/>
                  </a:lnTo>
                  <a:lnTo>
                    <a:pt x="224" y="25"/>
                  </a:lnTo>
                  <a:lnTo>
                    <a:pt x="209" y="27"/>
                  </a:lnTo>
                  <a:lnTo>
                    <a:pt x="195" y="29"/>
                  </a:lnTo>
                  <a:lnTo>
                    <a:pt x="180" y="33"/>
                  </a:lnTo>
                  <a:lnTo>
                    <a:pt x="165" y="35"/>
                  </a:lnTo>
                  <a:lnTo>
                    <a:pt x="152" y="38"/>
                  </a:lnTo>
                  <a:lnTo>
                    <a:pt x="138" y="42"/>
                  </a:lnTo>
                  <a:lnTo>
                    <a:pt x="123" y="45"/>
                  </a:lnTo>
                  <a:lnTo>
                    <a:pt x="109" y="50"/>
                  </a:lnTo>
                  <a:lnTo>
                    <a:pt x="95" y="53"/>
                  </a:lnTo>
                  <a:lnTo>
                    <a:pt x="83" y="58"/>
                  </a:lnTo>
                  <a:lnTo>
                    <a:pt x="69" y="64"/>
                  </a:lnTo>
                  <a:lnTo>
                    <a:pt x="55" y="69"/>
                  </a:lnTo>
                  <a:lnTo>
                    <a:pt x="42" y="75"/>
                  </a:lnTo>
                  <a:lnTo>
                    <a:pt x="30" y="81"/>
                  </a:lnTo>
                  <a:lnTo>
                    <a:pt x="17" y="88"/>
                  </a:lnTo>
                  <a:lnTo>
                    <a:pt x="4" y="96"/>
                  </a:lnTo>
                  <a:lnTo>
                    <a:pt x="0" y="90"/>
                  </a:lnTo>
                  <a:lnTo>
                    <a:pt x="0" y="87"/>
                  </a:lnTo>
                  <a:lnTo>
                    <a:pt x="2" y="83"/>
                  </a:lnTo>
                  <a:lnTo>
                    <a:pt x="8" y="80"/>
                  </a:lnTo>
                  <a:lnTo>
                    <a:pt x="13" y="78"/>
                  </a:lnTo>
                  <a:lnTo>
                    <a:pt x="19" y="75"/>
                  </a:lnTo>
                  <a:lnTo>
                    <a:pt x="25" y="72"/>
                  </a:lnTo>
                  <a:lnTo>
                    <a:pt x="28" y="68"/>
                  </a:lnTo>
                  <a:close/>
                </a:path>
              </a:pathLst>
            </a:custGeom>
            <a:solidFill>
              <a:srgbClr val="000000"/>
            </a:solidFill>
            <a:ln w="9525">
              <a:noFill/>
              <a:round/>
              <a:headEnd/>
              <a:tailEnd/>
            </a:ln>
          </p:spPr>
          <p:txBody>
            <a:bodyPr/>
            <a:lstStyle/>
            <a:p>
              <a:endParaRPr lang="en-US"/>
            </a:p>
          </p:txBody>
        </p:sp>
        <p:sp>
          <p:nvSpPr>
            <p:cNvPr id="7217" name="Freeform 56"/>
            <p:cNvSpPr>
              <a:spLocks/>
            </p:cNvSpPr>
            <p:nvPr/>
          </p:nvSpPr>
          <p:spPr bwMode="auto">
            <a:xfrm>
              <a:off x="996" y="3328"/>
              <a:ext cx="6" cy="23"/>
            </a:xfrm>
            <a:custGeom>
              <a:avLst/>
              <a:gdLst>
                <a:gd name="T0" fmla="*/ 2 w 12"/>
                <a:gd name="T1" fmla="*/ 0 h 46"/>
                <a:gd name="T2" fmla="*/ 6 w 12"/>
                <a:gd name="T3" fmla="*/ 0 h 46"/>
                <a:gd name="T4" fmla="*/ 6 w 12"/>
                <a:gd name="T5" fmla="*/ 6 h 46"/>
                <a:gd name="T6" fmla="*/ 6 w 12"/>
                <a:gd name="T7" fmla="*/ 12 h 46"/>
                <a:gd name="T8" fmla="*/ 5 w 12"/>
                <a:gd name="T9" fmla="*/ 18 h 46"/>
                <a:gd name="T10" fmla="*/ 3 w 12"/>
                <a:gd name="T11" fmla="*/ 23 h 46"/>
                <a:gd name="T12" fmla="*/ 0 w 12"/>
                <a:gd name="T13" fmla="*/ 19 h 46"/>
                <a:gd name="T14" fmla="*/ 0 w 12"/>
                <a:gd name="T15" fmla="*/ 14 h 46"/>
                <a:gd name="T16" fmla="*/ 2 w 12"/>
                <a:gd name="T17" fmla="*/ 7 h 46"/>
                <a:gd name="T18" fmla="*/ 2 w 12"/>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6"/>
                <a:gd name="T32" fmla="*/ 12 w 1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6">
                  <a:moveTo>
                    <a:pt x="4" y="0"/>
                  </a:moveTo>
                  <a:lnTo>
                    <a:pt x="11" y="0"/>
                  </a:lnTo>
                  <a:lnTo>
                    <a:pt x="12" y="12"/>
                  </a:lnTo>
                  <a:lnTo>
                    <a:pt x="12" y="24"/>
                  </a:lnTo>
                  <a:lnTo>
                    <a:pt x="10" y="36"/>
                  </a:lnTo>
                  <a:lnTo>
                    <a:pt x="6" y="46"/>
                  </a:lnTo>
                  <a:lnTo>
                    <a:pt x="0" y="38"/>
                  </a:lnTo>
                  <a:lnTo>
                    <a:pt x="0" y="27"/>
                  </a:lnTo>
                  <a:lnTo>
                    <a:pt x="3" y="13"/>
                  </a:lnTo>
                  <a:lnTo>
                    <a:pt x="4" y="0"/>
                  </a:lnTo>
                  <a:close/>
                </a:path>
              </a:pathLst>
            </a:custGeom>
            <a:solidFill>
              <a:srgbClr val="000000"/>
            </a:solidFill>
            <a:ln w="9525">
              <a:noFill/>
              <a:round/>
              <a:headEnd/>
              <a:tailEnd/>
            </a:ln>
          </p:spPr>
          <p:txBody>
            <a:bodyPr/>
            <a:lstStyle/>
            <a:p>
              <a:endParaRPr lang="en-US"/>
            </a:p>
          </p:txBody>
        </p:sp>
        <p:sp>
          <p:nvSpPr>
            <p:cNvPr id="7218" name="Freeform 57"/>
            <p:cNvSpPr>
              <a:spLocks/>
            </p:cNvSpPr>
            <p:nvPr/>
          </p:nvSpPr>
          <p:spPr bwMode="auto">
            <a:xfrm>
              <a:off x="1004" y="3366"/>
              <a:ext cx="212" cy="207"/>
            </a:xfrm>
            <a:custGeom>
              <a:avLst/>
              <a:gdLst>
                <a:gd name="T0" fmla="*/ 7 w 426"/>
                <a:gd name="T1" fmla="*/ 0 h 416"/>
                <a:gd name="T2" fmla="*/ 64 w 426"/>
                <a:gd name="T3" fmla="*/ 64 h 416"/>
                <a:gd name="T4" fmla="*/ 68 w 426"/>
                <a:gd name="T5" fmla="*/ 68 h 416"/>
                <a:gd name="T6" fmla="*/ 74 w 426"/>
                <a:gd name="T7" fmla="*/ 74 h 416"/>
                <a:gd name="T8" fmla="*/ 82 w 426"/>
                <a:gd name="T9" fmla="*/ 82 h 416"/>
                <a:gd name="T10" fmla="*/ 91 w 426"/>
                <a:gd name="T11" fmla="*/ 91 h 416"/>
                <a:gd name="T12" fmla="*/ 101 w 426"/>
                <a:gd name="T13" fmla="*/ 102 h 416"/>
                <a:gd name="T14" fmla="*/ 112 w 426"/>
                <a:gd name="T15" fmla="*/ 112 h 416"/>
                <a:gd name="T16" fmla="*/ 124 w 426"/>
                <a:gd name="T17" fmla="*/ 124 h 416"/>
                <a:gd name="T18" fmla="*/ 137 w 426"/>
                <a:gd name="T19" fmla="*/ 136 h 416"/>
                <a:gd name="T20" fmla="*/ 149 w 426"/>
                <a:gd name="T21" fmla="*/ 148 h 416"/>
                <a:gd name="T22" fmla="*/ 161 w 426"/>
                <a:gd name="T23" fmla="*/ 161 h 416"/>
                <a:gd name="T24" fmla="*/ 173 w 426"/>
                <a:gd name="T25" fmla="*/ 171 h 416"/>
                <a:gd name="T26" fmla="*/ 184 w 426"/>
                <a:gd name="T27" fmla="*/ 182 h 416"/>
                <a:gd name="T28" fmla="*/ 193 w 426"/>
                <a:gd name="T29" fmla="*/ 191 h 416"/>
                <a:gd name="T30" fmla="*/ 201 w 426"/>
                <a:gd name="T31" fmla="*/ 199 h 416"/>
                <a:gd name="T32" fmla="*/ 207 w 426"/>
                <a:gd name="T33" fmla="*/ 204 h 416"/>
                <a:gd name="T34" fmla="*/ 212 w 426"/>
                <a:gd name="T35" fmla="*/ 207 h 416"/>
                <a:gd name="T36" fmla="*/ 210 w 426"/>
                <a:gd name="T37" fmla="*/ 207 h 416"/>
                <a:gd name="T38" fmla="*/ 207 w 426"/>
                <a:gd name="T39" fmla="*/ 205 h 416"/>
                <a:gd name="T40" fmla="*/ 203 w 426"/>
                <a:gd name="T41" fmla="*/ 202 h 416"/>
                <a:gd name="T42" fmla="*/ 198 w 426"/>
                <a:gd name="T43" fmla="*/ 198 h 416"/>
                <a:gd name="T44" fmla="*/ 191 w 426"/>
                <a:gd name="T45" fmla="*/ 193 h 416"/>
                <a:gd name="T46" fmla="*/ 184 w 426"/>
                <a:gd name="T47" fmla="*/ 188 h 416"/>
                <a:gd name="T48" fmla="*/ 177 w 426"/>
                <a:gd name="T49" fmla="*/ 182 h 416"/>
                <a:gd name="T50" fmla="*/ 169 w 426"/>
                <a:gd name="T51" fmla="*/ 175 h 416"/>
                <a:gd name="T52" fmla="*/ 156 w 426"/>
                <a:gd name="T53" fmla="*/ 164 h 416"/>
                <a:gd name="T54" fmla="*/ 143 w 426"/>
                <a:gd name="T55" fmla="*/ 152 h 416"/>
                <a:gd name="T56" fmla="*/ 130 w 426"/>
                <a:gd name="T57" fmla="*/ 140 h 416"/>
                <a:gd name="T58" fmla="*/ 118 w 426"/>
                <a:gd name="T59" fmla="*/ 129 h 416"/>
                <a:gd name="T60" fmla="*/ 108 w 426"/>
                <a:gd name="T61" fmla="*/ 120 h 416"/>
                <a:gd name="T62" fmla="*/ 100 w 426"/>
                <a:gd name="T63" fmla="*/ 112 h 416"/>
                <a:gd name="T64" fmla="*/ 94 w 426"/>
                <a:gd name="T65" fmla="*/ 106 h 416"/>
                <a:gd name="T66" fmla="*/ 91 w 426"/>
                <a:gd name="T67" fmla="*/ 103 h 416"/>
                <a:gd name="T68" fmla="*/ 44 w 426"/>
                <a:gd name="T69" fmla="*/ 50 h 416"/>
                <a:gd name="T70" fmla="*/ 40 w 426"/>
                <a:gd name="T71" fmla="*/ 44 h 416"/>
                <a:gd name="T72" fmla="*/ 34 w 426"/>
                <a:gd name="T73" fmla="*/ 37 h 416"/>
                <a:gd name="T74" fmla="*/ 28 w 426"/>
                <a:gd name="T75" fmla="*/ 31 h 416"/>
                <a:gd name="T76" fmla="*/ 22 w 426"/>
                <a:gd name="T77" fmla="*/ 25 h 416"/>
                <a:gd name="T78" fmla="*/ 16 w 426"/>
                <a:gd name="T79" fmla="*/ 19 h 416"/>
                <a:gd name="T80" fmla="*/ 10 w 426"/>
                <a:gd name="T81" fmla="*/ 12 h 416"/>
                <a:gd name="T82" fmla="*/ 5 w 426"/>
                <a:gd name="T83" fmla="*/ 6 h 416"/>
                <a:gd name="T84" fmla="*/ 0 w 426"/>
                <a:gd name="T85" fmla="*/ 0 h 416"/>
                <a:gd name="T86" fmla="*/ 7 w 426"/>
                <a:gd name="T87" fmla="*/ 0 h 4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416"/>
                <a:gd name="T134" fmla="*/ 426 w 426"/>
                <a:gd name="T135" fmla="*/ 416 h 4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416">
                  <a:moveTo>
                    <a:pt x="15" y="0"/>
                  </a:moveTo>
                  <a:lnTo>
                    <a:pt x="128" y="129"/>
                  </a:lnTo>
                  <a:lnTo>
                    <a:pt x="136" y="137"/>
                  </a:lnTo>
                  <a:lnTo>
                    <a:pt x="148" y="149"/>
                  </a:lnTo>
                  <a:lnTo>
                    <a:pt x="164" y="165"/>
                  </a:lnTo>
                  <a:lnTo>
                    <a:pt x="182" y="183"/>
                  </a:lnTo>
                  <a:lnTo>
                    <a:pt x="203" y="204"/>
                  </a:lnTo>
                  <a:lnTo>
                    <a:pt x="226" y="226"/>
                  </a:lnTo>
                  <a:lnTo>
                    <a:pt x="250" y="250"/>
                  </a:lnTo>
                  <a:lnTo>
                    <a:pt x="275" y="274"/>
                  </a:lnTo>
                  <a:lnTo>
                    <a:pt x="300" y="298"/>
                  </a:lnTo>
                  <a:lnTo>
                    <a:pt x="324" y="323"/>
                  </a:lnTo>
                  <a:lnTo>
                    <a:pt x="347" y="344"/>
                  </a:lnTo>
                  <a:lnTo>
                    <a:pt x="369" y="365"/>
                  </a:lnTo>
                  <a:lnTo>
                    <a:pt x="388" y="384"/>
                  </a:lnTo>
                  <a:lnTo>
                    <a:pt x="404" y="399"/>
                  </a:lnTo>
                  <a:lnTo>
                    <a:pt x="416" y="409"/>
                  </a:lnTo>
                  <a:lnTo>
                    <a:pt x="426" y="416"/>
                  </a:lnTo>
                  <a:lnTo>
                    <a:pt x="422" y="415"/>
                  </a:lnTo>
                  <a:lnTo>
                    <a:pt x="415" y="411"/>
                  </a:lnTo>
                  <a:lnTo>
                    <a:pt x="407" y="405"/>
                  </a:lnTo>
                  <a:lnTo>
                    <a:pt x="397" y="397"/>
                  </a:lnTo>
                  <a:lnTo>
                    <a:pt x="384" y="388"/>
                  </a:lnTo>
                  <a:lnTo>
                    <a:pt x="370" y="377"/>
                  </a:lnTo>
                  <a:lnTo>
                    <a:pt x="356" y="365"/>
                  </a:lnTo>
                  <a:lnTo>
                    <a:pt x="340" y="351"/>
                  </a:lnTo>
                  <a:lnTo>
                    <a:pt x="314" y="329"/>
                  </a:lnTo>
                  <a:lnTo>
                    <a:pt x="287" y="305"/>
                  </a:lnTo>
                  <a:lnTo>
                    <a:pt x="262" y="282"/>
                  </a:lnTo>
                  <a:lnTo>
                    <a:pt x="238" y="260"/>
                  </a:lnTo>
                  <a:lnTo>
                    <a:pt x="217" y="241"/>
                  </a:lnTo>
                  <a:lnTo>
                    <a:pt x="200" y="225"/>
                  </a:lnTo>
                  <a:lnTo>
                    <a:pt x="188" y="213"/>
                  </a:lnTo>
                  <a:lnTo>
                    <a:pt x="182" y="207"/>
                  </a:lnTo>
                  <a:lnTo>
                    <a:pt x="89" y="101"/>
                  </a:lnTo>
                  <a:lnTo>
                    <a:pt x="80" y="89"/>
                  </a:lnTo>
                  <a:lnTo>
                    <a:pt x="68" y="75"/>
                  </a:lnTo>
                  <a:lnTo>
                    <a:pt x="57" y="62"/>
                  </a:lnTo>
                  <a:lnTo>
                    <a:pt x="45" y="51"/>
                  </a:lnTo>
                  <a:lnTo>
                    <a:pt x="33" y="38"/>
                  </a:lnTo>
                  <a:lnTo>
                    <a:pt x="21" y="25"/>
                  </a:lnTo>
                  <a:lnTo>
                    <a:pt x="11" y="13"/>
                  </a:lnTo>
                  <a:lnTo>
                    <a:pt x="0" y="0"/>
                  </a:lnTo>
                  <a:lnTo>
                    <a:pt x="15" y="0"/>
                  </a:lnTo>
                  <a:close/>
                </a:path>
              </a:pathLst>
            </a:custGeom>
            <a:solidFill>
              <a:srgbClr val="000000"/>
            </a:solidFill>
            <a:ln w="9525">
              <a:noFill/>
              <a:round/>
              <a:headEnd/>
              <a:tailEnd/>
            </a:ln>
          </p:spPr>
          <p:txBody>
            <a:bodyPr/>
            <a:lstStyle/>
            <a:p>
              <a:endParaRPr lang="en-US"/>
            </a:p>
          </p:txBody>
        </p:sp>
        <p:sp>
          <p:nvSpPr>
            <p:cNvPr id="7219" name="Freeform 58"/>
            <p:cNvSpPr>
              <a:spLocks/>
            </p:cNvSpPr>
            <p:nvPr/>
          </p:nvSpPr>
          <p:spPr bwMode="auto">
            <a:xfrm>
              <a:off x="1004" y="3315"/>
              <a:ext cx="247" cy="241"/>
            </a:xfrm>
            <a:custGeom>
              <a:avLst/>
              <a:gdLst>
                <a:gd name="T0" fmla="*/ 7 w 495"/>
                <a:gd name="T1" fmla="*/ 0 h 480"/>
                <a:gd name="T2" fmla="*/ 69 w 495"/>
                <a:gd name="T3" fmla="*/ 66 h 480"/>
                <a:gd name="T4" fmla="*/ 74 w 495"/>
                <a:gd name="T5" fmla="*/ 72 h 480"/>
                <a:gd name="T6" fmla="*/ 81 w 495"/>
                <a:gd name="T7" fmla="*/ 80 h 480"/>
                <a:gd name="T8" fmla="*/ 91 w 495"/>
                <a:gd name="T9" fmla="*/ 89 h 480"/>
                <a:gd name="T10" fmla="*/ 103 w 495"/>
                <a:gd name="T11" fmla="*/ 100 h 480"/>
                <a:gd name="T12" fmla="*/ 116 w 495"/>
                <a:gd name="T13" fmla="*/ 113 h 480"/>
                <a:gd name="T14" fmla="*/ 130 w 495"/>
                <a:gd name="T15" fmla="*/ 126 h 480"/>
                <a:gd name="T16" fmla="*/ 144 w 495"/>
                <a:gd name="T17" fmla="*/ 140 h 480"/>
                <a:gd name="T18" fmla="*/ 159 w 495"/>
                <a:gd name="T19" fmla="*/ 154 h 480"/>
                <a:gd name="T20" fmla="*/ 174 w 495"/>
                <a:gd name="T21" fmla="*/ 168 h 480"/>
                <a:gd name="T22" fmla="*/ 188 w 495"/>
                <a:gd name="T23" fmla="*/ 182 h 480"/>
                <a:gd name="T24" fmla="*/ 202 w 495"/>
                <a:gd name="T25" fmla="*/ 195 h 480"/>
                <a:gd name="T26" fmla="*/ 215 w 495"/>
                <a:gd name="T27" fmla="*/ 207 h 480"/>
                <a:gd name="T28" fmla="*/ 226 w 495"/>
                <a:gd name="T29" fmla="*/ 218 h 480"/>
                <a:gd name="T30" fmla="*/ 236 w 495"/>
                <a:gd name="T31" fmla="*/ 228 h 480"/>
                <a:gd name="T32" fmla="*/ 242 w 495"/>
                <a:gd name="T33" fmla="*/ 235 h 480"/>
                <a:gd name="T34" fmla="*/ 247 w 495"/>
                <a:gd name="T35" fmla="*/ 241 h 480"/>
                <a:gd name="T36" fmla="*/ 244 w 495"/>
                <a:gd name="T37" fmla="*/ 240 h 480"/>
                <a:gd name="T38" fmla="*/ 238 w 495"/>
                <a:gd name="T39" fmla="*/ 236 h 480"/>
                <a:gd name="T40" fmla="*/ 231 w 495"/>
                <a:gd name="T41" fmla="*/ 230 h 480"/>
                <a:gd name="T42" fmla="*/ 222 w 495"/>
                <a:gd name="T43" fmla="*/ 222 h 480"/>
                <a:gd name="T44" fmla="*/ 211 w 495"/>
                <a:gd name="T45" fmla="*/ 213 h 480"/>
                <a:gd name="T46" fmla="*/ 200 w 495"/>
                <a:gd name="T47" fmla="*/ 203 h 480"/>
                <a:gd name="T48" fmla="*/ 188 w 495"/>
                <a:gd name="T49" fmla="*/ 192 h 480"/>
                <a:gd name="T50" fmla="*/ 175 w 495"/>
                <a:gd name="T51" fmla="*/ 181 h 480"/>
                <a:gd name="T52" fmla="*/ 163 w 495"/>
                <a:gd name="T53" fmla="*/ 169 h 480"/>
                <a:gd name="T54" fmla="*/ 151 w 495"/>
                <a:gd name="T55" fmla="*/ 158 h 480"/>
                <a:gd name="T56" fmla="*/ 139 w 495"/>
                <a:gd name="T57" fmla="*/ 148 h 480"/>
                <a:gd name="T58" fmla="*/ 129 w 495"/>
                <a:gd name="T59" fmla="*/ 138 h 480"/>
                <a:gd name="T60" fmla="*/ 120 w 495"/>
                <a:gd name="T61" fmla="*/ 130 h 480"/>
                <a:gd name="T62" fmla="*/ 113 w 495"/>
                <a:gd name="T63" fmla="*/ 123 h 480"/>
                <a:gd name="T64" fmla="*/ 108 w 495"/>
                <a:gd name="T65" fmla="*/ 118 h 480"/>
                <a:gd name="T66" fmla="*/ 105 w 495"/>
                <a:gd name="T67" fmla="*/ 115 h 480"/>
                <a:gd name="T68" fmla="*/ 98 w 495"/>
                <a:gd name="T69" fmla="*/ 108 h 480"/>
                <a:gd name="T70" fmla="*/ 92 w 495"/>
                <a:gd name="T71" fmla="*/ 102 h 480"/>
                <a:gd name="T72" fmla="*/ 86 w 495"/>
                <a:gd name="T73" fmla="*/ 95 h 480"/>
                <a:gd name="T74" fmla="*/ 79 w 495"/>
                <a:gd name="T75" fmla="*/ 87 h 480"/>
                <a:gd name="T76" fmla="*/ 73 w 495"/>
                <a:gd name="T77" fmla="*/ 80 h 480"/>
                <a:gd name="T78" fmla="*/ 66 w 495"/>
                <a:gd name="T79" fmla="*/ 73 h 480"/>
                <a:gd name="T80" fmla="*/ 60 w 495"/>
                <a:gd name="T81" fmla="*/ 66 h 480"/>
                <a:gd name="T82" fmla="*/ 53 w 495"/>
                <a:gd name="T83" fmla="*/ 58 h 480"/>
                <a:gd name="T84" fmla="*/ 47 w 495"/>
                <a:gd name="T85" fmla="*/ 51 h 480"/>
                <a:gd name="T86" fmla="*/ 40 w 495"/>
                <a:gd name="T87" fmla="*/ 45 h 480"/>
                <a:gd name="T88" fmla="*/ 33 w 495"/>
                <a:gd name="T89" fmla="*/ 37 h 480"/>
                <a:gd name="T90" fmla="*/ 26 w 495"/>
                <a:gd name="T91" fmla="*/ 30 h 480"/>
                <a:gd name="T92" fmla="*/ 20 w 495"/>
                <a:gd name="T93" fmla="*/ 23 h 480"/>
                <a:gd name="T94" fmla="*/ 13 w 495"/>
                <a:gd name="T95" fmla="*/ 17 h 480"/>
                <a:gd name="T96" fmla="*/ 6 w 495"/>
                <a:gd name="T97" fmla="*/ 10 h 480"/>
                <a:gd name="T98" fmla="*/ 0 w 495"/>
                <a:gd name="T99" fmla="*/ 4 h 480"/>
                <a:gd name="T100" fmla="*/ 1 w 495"/>
                <a:gd name="T101" fmla="*/ 2 h 480"/>
                <a:gd name="T102" fmla="*/ 3 w 495"/>
                <a:gd name="T103" fmla="*/ 1 h 480"/>
                <a:gd name="T104" fmla="*/ 5 w 495"/>
                <a:gd name="T105" fmla="*/ 0 h 480"/>
                <a:gd name="T106" fmla="*/ 7 w 495"/>
                <a:gd name="T107" fmla="*/ 0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5"/>
                <a:gd name="T163" fmla="*/ 0 h 480"/>
                <a:gd name="T164" fmla="*/ 495 w 495"/>
                <a:gd name="T165" fmla="*/ 480 h 4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5" h="480">
                  <a:moveTo>
                    <a:pt x="14" y="0"/>
                  </a:moveTo>
                  <a:lnTo>
                    <a:pt x="138" y="132"/>
                  </a:lnTo>
                  <a:lnTo>
                    <a:pt x="148" y="144"/>
                  </a:lnTo>
                  <a:lnTo>
                    <a:pt x="163" y="160"/>
                  </a:lnTo>
                  <a:lnTo>
                    <a:pt x="182" y="178"/>
                  </a:lnTo>
                  <a:lnTo>
                    <a:pt x="206" y="200"/>
                  </a:lnTo>
                  <a:lnTo>
                    <a:pt x="232" y="226"/>
                  </a:lnTo>
                  <a:lnTo>
                    <a:pt x="260" y="251"/>
                  </a:lnTo>
                  <a:lnTo>
                    <a:pt x="288" y="279"/>
                  </a:lnTo>
                  <a:lnTo>
                    <a:pt x="318" y="306"/>
                  </a:lnTo>
                  <a:lnTo>
                    <a:pt x="348" y="335"/>
                  </a:lnTo>
                  <a:lnTo>
                    <a:pt x="377" y="362"/>
                  </a:lnTo>
                  <a:lnTo>
                    <a:pt x="405" y="388"/>
                  </a:lnTo>
                  <a:lnTo>
                    <a:pt x="430" y="412"/>
                  </a:lnTo>
                  <a:lnTo>
                    <a:pt x="453" y="434"/>
                  </a:lnTo>
                  <a:lnTo>
                    <a:pt x="472" y="454"/>
                  </a:lnTo>
                  <a:lnTo>
                    <a:pt x="485" y="469"/>
                  </a:lnTo>
                  <a:lnTo>
                    <a:pt x="495" y="480"/>
                  </a:lnTo>
                  <a:lnTo>
                    <a:pt x="489" y="478"/>
                  </a:lnTo>
                  <a:lnTo>
                    <a:pt x="477" y="471"/>
                  </a:lnTo>
                  <a:lnTo>
                    <a:pt x="462" y="458"/>
                  </a:lnTo>
                  <a:lnTo>
                    <a:pt x="444" y="443"/>
                  </a:lnTo>
                  <a:lnTo>
                    <a:pt x="423" y="425"/>
                  </a:lnTo>
                  <a:lnTo>
                    <a:pt x="400" y="405"/>
                  </a:lnTo>
                  <a:lnTo>
                    <a:pt x="376" y="382"/>
                  </a:lnTo>
                  <a:lnTo>
                    <a:pt x="351" y="360"/>
                  </a:lnTo>
                  <a:lnTo>
                    <a:pt x="326" y="337"/>
                  </a:lnTo>
                  <a:lnTo>
                    <a:pt x="302" y="314"/>
                  </a:lnTo>
                  <a:lnTo>
                    <a:pt x="279" y="294"/>
                  </a:lnTo>
                  <a:lnTo>
                    <a:pt x="259" y="274"/>
                  </a:lnTo>
                  <a:lnTo>
                    <a:pt x="240" y="258"/>
                  </a:lnTo>
                  <a:lnTo>
                    <a:pt x="226" y="244"/>
                  </a:lnTo>
                  <a:lnTo>
                    <a:pt x="216" y="235"/>
                  </a:lnTo>
                  <a:lnTo>
                    <a:pt x="210" y="230"/>
                  </a:lnTo>
                  <a:lnTo>
                    <a:pt x="197" y="216"/>
                  </a:lnTo>
                  <a:lnTo>
                    <a:pt x="185" y="203"/>
                  </a:lnTo>
                  <a:lnTo>
                    <a:pt x="172" y="189"/>
                  </a:lnTo>
                  <a:lnTo>
                    <a:pt x="159" y="174"/>
                  </a:lnTo>
                  <a:lnTo>
                    <a:pt x="146" y="160"/>
                  </a:lnTo>
                  <a:lnTo>
                    <a:pt x="133" y="145"/>
                  </a:lnTo>
                  <a:lnTo>
                    <a:pt x="120" y="131"/>
                  </a:lnTo>
                  <a:lnTo>
                    <a:pt x="106" y="116"/>
                  </a:lnTo>
                  <a:lnTo>
                    <a:pt x="94" y="102"/>
                  </a:lnTo>
                  <a:lnTo>
                    <a:pt x="80" y="89"/>
                  </a:lnTo>
                  <a:lnTo>
                    <a:pt x="67" y="74"/>
                  </a:lnTo>
                  <a:lnTo>
                    <a:pt x="53" y="60"/>
                  </a:lnTo>
                  <a:lnTo>
                    <a:pt x="40" y="46"/>
                  </a:lnTo>
                  <a:lnTo>
                    <a:pt x="27" y="33"/>
                  </a:lnTo>
                  <a:lnTo>
                    <a:pt x="13" y="19"/>
                  </a:lnTo>
                  <a:lnTo>
                    <a:pt x="0" y="7"/>
                  </a:lnTo>
                  <a:lnTo>
                    <a:pt x="3" y="3"/>
                  </a:lnTo>
                  <a:lnTo>
                    <a:pt x="6" y="1"/>
                  </a:lnTo>
                  <a:lnTo>
                    <a:pt x="10" y="0"/>
                  </a:lnTo>
                  <a:lnTo>
                    <a:pt x="14" y="0"/>
                  </a:lnTo>
                  <a:close/>
                </a:path>
              </a:pathLst>
            </a:custGeom>
            <a:solidFill>
              <a:srgbClr val="000000"/>
            </a:solidFill>
            <a:ln w="9525">
              <a:noFill/>
              <a:round/>
              <a:headEnd/>
              <a:tailEnd/>
            </a:ln>
          </p:spPr>
          <p:txBody>
            <a:bodyPr/>
            <a:lstStyle/>
            <a:p>
              <a:endParaRPr lang="en-US"/>
            </a:p>
          </p:txBody>
        </p:sp>
        <p:sp>
          <p:nvSpPr>
            <p:cNvPr id="7220" name="Freeform 59"/>
            <p:cNvSpPr>
              <a:spLocks/>
            </p:cNvSpPr>
            <p:nvPr/>
          </p:nvSpPr>
          <p:spPr bwMode="auto">
            <a:xfrm>
              <a:off x="1026" y="3249"/>
              <a:ext cx="211" cy="56"/>
            </a:xfrm>
            <a:custGeom>
              <a:avLst/>
              <a:gdLst>
                <a:gd name="T0" fmla="*/ 13 w 422"/>
                <a:gd name="T1" fmla="*/ 46 h 113"/>
                <a:gd name="T2" fmla="*/ 28 w 422"/>
                <a:gd name="T3" fmla="*/ 41 h 113"/>
                <a:gd name="T4" fmla="*/ 40 w 422"/>
                <a:gd name="T5" fmla="*/ 38 h 113"/>
                <a:gd name="T6" fmla="*/ 50 w 422"/>
                <a:gd name="T7" fmla="*/ 35 h 113"/>
                <a:gd name="T8" fmla="*/ 59 w 422"/>
                <a:gd name="T9" fmla="*/ 32 h 113"/>
                <a:gd name="T10" fmla="*/ 68 w 422"/>
                <a:gd name="T11" fmla="*/ 29 h 113"/>
                <a:gd name="T12" fmla="*/ 78 w 422"/>
                <a:gd name="T13" fmla="*/ 26 h 113"/>
                <a:gd name="T14" fmla="*/ 89 w 422"/>
                <a:gd name="T15" fmla="*/ 23 h 113"/>
                <a:gd name="T16" fmla="*/ 103 w 422"/>
                <a:gd name="T17" fmla="*/ 19 h 113"/>
                <a:gd name="T18" fmla="*/ 109 w 422"/>
                <a:gd name="T19" fmla="*/ 17 h 113"/>
                <a:gd name="T20" fmla="*/ 119 w 422"/>
                <a:gd name="T21" fmla="*/ 15 h 113"/>
                <a:gd name="T22" fmla="*/ 131 w 422"/>
                <a:gd name="T23" fmla="*/ 12 h 113"/>
                <a:gd name="T24" fmla="*/ 145 w 422"/>
                <a:gd name="T25" fmla="*/ 9 h 113"/>
                <a:gd name="T26" fmla="*/ 159 w 422"/>
                <a:gd name="T27" fmla="*/ 6 h 113"/>
                <a:gd name="T28" fmla="*/ 172 w 422"/>
                <a:gd name="T29" fmla="*/ 3 h 113"/>
                <a:gd name="T30" fmla="*/ 181 w 422"/>
                <a:gd name="T31" fmla="*/ 2 h 113"/>
                <a:gd name="T32" fmla="*/ 187 w 422"/>
                <a:gd name="T33" fmla="*/ 0 h 113"/>
                <a:gd name="T34" fmla="*/ 189 w 422"/>
                <a:gd name="T35" fmla="*/ 0 h 113"/>
                <a:gd name="T36" fmla="*/ 192 w 422"/>
                <a:gd name="T37" fmla="*/ 1 h 113"/>
                <a:gd name="T38" fmla="*/ 196 w 422"/>
                <a:gd name="T39" fmla="*/ 1 h 113"/>
                <a:gd name="T40" fmla="*/ 200 w 422"/>
                <a:gd name="T41" fmla="*/ 1 h 113"/>
                <a:gd name="T42" fmla="*/ 205 w 422"/>
                <a:gd name="T43" fmla="*/ 1 h 113"/>
                <a:gd name="T44" fmla="*/ 208 w 422"/>
                <a:gd name="T45" fmla="*/ 1 h 113"/>
                <a:gd name="T46" fmla="*/ 211 w 422"/>
                <a:gd name="T47" fmla="*/ 2 h 113"/>
                <a:gd name="T48" fmla="*/ 211 w 422"/>
                <a:gd name="T49" fmla="*/ 2 h 113"/>
                <a:gd name="T50" fmla="*/ 201 w 422"/>
                <a:gd name="T51" fmla="*/ 4 h 113"/>
                <a:gd name="T52" fmla="*/ 189 w 422"/>
                <a:gd name="T53" fmla="*/ 6 h 113"/>
                <a:gd name="T54" fmla="*/ 177 w 422"/>
                <a:gd name="T55" fmla="*/ 9 h 113"/>
                <a:gd name="T56" fmla="*/ 163 w 422"/>
                <a:gd name="T57" fmla="*/ 12 h 113"/>
                <a:gd name="T58" fmla="*/ 150 w 422"/>
                <a:gd name="T59" fmla="*/ 16 h 113"/>
                <a:gd name="T60" fmla="*/ 135 w 422"/>
                <a:gd name="T61" fmla="*/ 19 h 113"/>
                <a:gd name="T62" fmla="*/ 121 w 422"/>
                <a:gd name="T63" fmla="*/ 23 h 113"/>
                <a:gd name="T64" fmla="*/ 106 w 422"/>
                <a:gd name="T65" fmla="*/ 28 h 113"/>
                <a:gd name="T66" fmla="*/ 91 w 422"/>
                <a:gd name="T67" fmla="*/ 32 h 113"/>
                <a:gd name="T68" fmla="*/ 76 w 422"/>
                <a:gd name="T69" fmla="*/ 36 h 113"/>
                <a:gd name="T70" fmla="*/ 62 w 422"/>
                <a:gd name="T71" fmla="*/ 40 h 113"/>
                <a:gd name="T72" fmla="*/ 48 w 422"/>
                <a:gd name="T73" fmla="*/ 44 h 113"/>
                <a:gd name="T74" fmla="*/ 34 w 422"/>
                <a:gd name="T75" fmla="*/ 48 h 113"/>
                <a:gd name="T76" fmla="*/ 22 w 422"/>
                <a:gd name="T77" fmla="*/ 51 h 113"/>
                <a:gd name="T78" fmla="*/ 11 w 422"/>
                <a:gd name="T79" fmla="*/ 54 h 113"/>
                <a:gd name="T80" fmla="*/ 0 w 422"/>
                <a:gd name="T81" fmla="*/ 56 h 113"/>
                <a:gd name="T82" fmla="*/ 13 w 422"/>
                <a:gd name="T83" fmla="*/ 46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2"/>
                <a:gd name="T127" fmla="*/ 0 h 113"/>
                <a:gd name="T128" fmla="*/ 422 w 422"/>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2" h="113">
                  <a:moveTo>
                    <a:pt x="26" y="92"/>
                  </a:moveTo>
                  <a:lnTo>
                    <a:pt x="56" y="83"/>
                  </a:lnTo>
                  <a:lnTo>
                    <a:pt x="79" y="76"/>
                  </a:lnTo>
                  <a:lnTo>
                    <a:pt x="99" y="70"/>
                  </a:lnTo>
                  <a:lnTo>
                    <a:pt x="118" y="64"/>
                  </a:lnTo>
                  <a:lnTo>
                    <a:pt x="135" y="59"/>
                  </a:lnTo>
                  <a:lnTo>
                    <a:pt x="155" y="53"/>
                  </a:lnTo>
                  <a:lnTo>
                    <a:pt x="178" y="46"/>
                  </a:lnTo>
                  <a:lnTo>
                    <a:pt x="205" y="39"/>
                  </a:lnTo>
                  <a:lnTo>
                    <a:pt x="217" y="35"/>
                  </a:lnTo>
                  <a:lnTo>
                    <a:pt x="237" y="30"/>
                  </a:lnTo>
                  <a:lnTo>
                    <a:pt x="261" y="24"/>
                  </a:lnTo>
                  <a:lnTo>
                    <a:pt x="290" y="19"/>
                  </a:lnTo>
                  <a:lnTo>
                    <a:pt x="317" y="13"/>
                  </a:lnTo>
                  <a:lnTo>
                    <a:pt x="343" y="7"/>
                  </a:lnTo>
                  <a:lnTo>
                    <a:pt x="362" y="4"/>
                  </a:lnTo>
                  <a:lnTo>
                    <a:pt x="374" y="0"/>
                  </a:lnTo>
                  <a:lnTo>
                    <a:pt x="377" y="1"/>
                  </a:lnTo>
                  <a:lnTo>
                    <a:pt x="383" y="3"/>
                  </a:lnTo>
                  <a:lnTo>
                    <a:pt x="391" y="3"/>
                  </a:lnTo>
                  <a:lnTo>
                    <a:pt x="400" y="3"/>
                  </a:lnTo>
                  <a:lnTo>
                    <a:pt x="409" y="3"/>
                  </a:lnTo>
                  <a:lnTo>
                    <a:pt x="416" y="3"/>
                  </a:lnTo>
                  <a:lnTo>
                    <a:pt x="421" y="4"/>
                  </a:lnTo>
                  <a:lnTo>
                    <a:pt x="422" y="5"/>
                  </a:lnTo>
                  <a:lnTo>
                    <a:pt x="401" y="8"/>
                  </a:lnTo>
                  <a:lnTo>
                    <a:pt x="378" y="13"/>
                  </a:lnTo>
                  <a:lnTo>
                    <a:pt x="353" y="19"/>
                  </a:lnTo>
                  <a:lnTo>
                    <a:pt x="326" y="24"/>
                  </a:lnTo>
                  <a:lnTo>
                    <a:pt x="299" y="32"/>
                  </a:lnTo>
                  <a:lnTo>
                    <a:pt x="270" y="39"/>
                  </a:lnTo>
                  <a:lnTo>
                    <a:pt x="241" y="47"/>
                  </a:lnTo>
                  <a:lnTo>
                    <a:pt x="211" y="56"/>
                  </a:lnTo>
                  <a:lnTo>
                    <a:pt x="181" y="65"/>
                  </a:lnTo>
                  <a:lnTo>
                    <a:pt x="151" y="73"/>
                  </a:lnTo>
                  <a:lnTo>
                    <a:pt x="123" y="81"/>
                  </a:lnTo>
                  <a:lnTo>
                    <a:pt x="95" y="89"/>
                  </a:lnTo>
                  <a:lnTo>
                    <a:pt x="68" y="96"/>
                  </a:lnTo>
                  <a:lnTo>
                    <a:pt x="44" y="103"/>
                  </a:lnTo>
                  <a:lnTo>
                    <a:pt x="21" y="109"/>
                  </a:lnTo>
                  <a:lnTo>
                    <a:pt x="0" y="113"/>
                  </a:lnTo>
                  <a:lnTo>
                    <a:pt x="26" y="92"/>
                  </a:lnTo>
                  <a:close/>
                </a:path>
              </a:pathLst>
            </a:custGeom>
            <a:solidFill>
              <a:srgbClr val="000000"/>
            </a:solidFill>
            <a:ln w="9525">
              <a:noFill/>
              <a:round/>
              <a:headEnd/>
              <a:tailEnd/>
            </a:ln>
          </p:spPr>
          <p:txBody>
            <a:bodyPr/>
            <a:lstStyle/>
            <a:p>
              <a:endParaRPr lang="en-US"/>
            </a:p>
          </p:txBody>
        </p:sp>
        <p:sp>
          <p:nvSpPr>
            <p:cNvPr id="7221" name="Freeform 60"/>
            <p:cNvSpPr>
              <a:spLocks/>
            </p:cNvSpPr>
            <p:nvPr/>
          </p:nvSpPr>
          <p:spPr bwMode="auto">
            <a:xfrm>
              <a:off x="1023" y="3108"/>
              <a:ext cx="33" cy="122"/>
            </a:xfrm>
            <a:custGeom>
              <a:avLst/>
              <a:gdLst>
                <a:gd name="T0" fmla="*/ 19 w 66"/>
                <a:gd name="T1" fmla="*/ 0 h 243"/>
                <a:gd name="T2" fmla="*/ 22 w 66"/>
                <a:gd name="T3" fmla="*/ 0 h 243"/>
                <a:gd name="T4" fmla="*/ 20 w 66"/>
                <a:gd name="T5" fmla="*/ 12 h 243"/>
                <a:gd name="T6" fmla="*/ 17 w 66"/>
                <a:gd name="T7" fmla="*/ 23 h 243"/>
                <a:gd name="T8" fmla="*/ 14 w 66"/>
                <a:gd name="T9" fmla="*/ 35 h 243"/>
                <a:gd name="T10" fmla="*/ 11 w 66"/>
                <a:gd name="T11" fmla="*/ 46 h 243"/>
                <a:gd name="T12" fmla="*/ 10 w 66"/>
                <a:gd name="T13" fmla="*/ 58 h 243"/>
                <a:gd name="T14" fmla="*/ 10 w 66"/>
                <a:gd name="T15" fmla="*/ 70 h 243"/>
                <a:gd name="T16" fmla="*/ 11 w 66"/>
                <a:gd name="T17" fmla="*/ 82 h 243"/>
                <a:gd name="T18" fmla="*/ 15 w 66"/>
                <a:gd name="T19" fmla="*/ 94 h 243"/>
                <a:gd name="T20" fmla="*/ 17 w 66"/>
                <a:gd name="T21" fmla="*/ 98 h 243"/>
                <a:gd name="T22" fmla="*/ 19 w 66"/>
                <a:gd name="T23" fmla="*/ 101 h 243"/>
                <a:gd name="T24" fmla="*/ 21 w 66"/>
                <a:gd name="T25" fmla="*/ 105 h 243"/>
                <a:gd name="T26" fmla="*/ 24 w 66"/>
                <a:gd name="T27" fmla="*/ 109 h 243"/>
                <a:gd name="T28" fmla="*/ 26 w 66"/>
                <a:gd name="T29" fmla="*/ 112 h 243"/>
                <a:gd name="T30" fmla="*/ 29 w 66"/>
                <a:gd name="T31" fmla="*/ 116 h 243"/>
                <a:gd name="T32" fmla="*/ 31 w 66"/>
                <a:gd name="T33" fmla="*/ 118 h 243"/>
                <a:gd name="T34" fmla="*/ 33 w 66"/>
                <a:gd name="T35" fmla="*/ 122 h 243"/>
                <a:gd name="T36" fmla="*/ 29 w 66"/>
                <a:gd name="T37" fmla="*/ 122 h 243"/>
                <a:gd name="T38" fmla="*/ 25 w 66"/>
                <a:gd name="T39" fmla="*/ 121 h 243"/>
                <a:gd name="T40" fmla="*/ 22 w 66"/>
                <a:gd name="T41" fmla="*/ 118 h 243"/>
                <a:gd name="T42" fmla="*/ 18 w 66"/>
                <a:gd name="T43" fmla="*/ 114 h 243"/>
                <a:gd name="T44" fmla="*/ 15 w 66"/>
                <a:gd name="T45" fmla="*/ 110 h 243"/>
                <a:gd name="T46" fmla="*/ 13 w 66"/>
                <a:gd name="T47" fmla="*/ 106 h 243"/>
                <a:gd name="T48" fmla="*/ 10 w 66"/>
                <a:gd name="T49" fmla="*/ 103 h 243"/>
                <a:gd name="T50" fmla="*/ 8 w 66"/>
                <a:gd name="T51" fmla="*/ 100 h 243"/>
                <a:gd name="T52" fmla="*/ 3 w 66"/>
                <a:gd name="T53" fmla="*/ 88 h 243"/>
                <a:gd name="T54" fmla="*/ 0 w 66"/>
                <a:gd name="T55" fmla="*/ 75 h 243"/>
                <a:gd name="T56" fmla="*/ 0 w 66"/>
                <a:gd name="T57" fmla="*/ 63 h 243"/>
                <a:gd name="T58" fmla="*/ 2 w 66"/>
                <a:gd name="T59" fmla="*/ 50 h 243"/>
                <a:gd name="T60" fmla="*/ 6 w 66"/>
                <a:gd name="T61" fmla="*/ 37 h 243"/>
                <a:gd name="T62" fmla="*/ 10 w 66"/>
                <a:gd name="T63" fmla="*/ 25 h 243"/>
                <a:gd name="T64" fmla="*/ 15 w 66"/>
                <a:gd name="T65" fmla="*/ 12 h 243"/>
                <a:gd name="T66" fmla="*/ 19 w 6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
                <a:gd name="T103" fmla="*/ 0 h 243"/>
                <a:gd name="T104" fmla="*/ 66 w 6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 h="243">
                  <a:moveTo>
                    <a:pt x="37" y="0"/>
                  </a:moveTo>
                  <a:lnTo>
                    <a:pt x="44" y="0"/>
                  </a:lnTo>
                  <a:lnTo>
                    <a:pt x="40" y="23"/>
                  </a:lnTo>
                  <a:lnTo>
                    <a:pt x="34" y="46"/>
                  </a:lnTo>
                  <a:lnTo>
                    <a:pt x="28" y="69"/>
                  </a:lnTo>
                  <a:lnTo>
                    <a:pt x="22" y="92"/>
                  </a:lnTo>
                  <a:lnTo>
                    <a:pt x="19" y="115"/>
                  </a:lnTo>
                  <a:lnTo>
                    <a:pt x="19" y="140"/>
                  </a:lnTo>
                  <a:lnTo>
                    <a:pt x="21" y="163"/>
                  </a:lnTo>
                  <a:lnTo>
                    <a:pt x="30" y="187"/>
                  </a:lnTo>
                  <a:lnTo>
                    <a:pt x="34" y="195"/>
                  </a:lnTo>
                  <a:lnTo>
                    <a:pt x="37" y="202"/>
                  </a:lnTo>
                  <a:lnTo>
                    <a:pt x="42" y="209"/>
                  </a:lnTo>
                  <a:lnTo>
                    <a:pt x="47" y="217"/>
                  </a:lnTo>
                  <a:lnTo>
                    <a:pt x="51" y="224"/>
                  </a:lnTo>
                  <a:lnTo>
                    <a:pt x="57" y="231"/>
                  </a:lnTo>
                  <a:lnTo>
                    <a:pt x="62" y="236"/>
                  </a:lnTo>
                  <a:lnTo>
                    <a:pt x="66" y="243"/>
                  </a:lnTo>
                  <a:lnTo>
                    <a:pt x="58" y="243"/>
                  </a:lnTo>
                  <a:lnTo>
                    <a:pt x="50" y="241"/>
                  </a:lnTo>
                  <a:lnTo>
                    <a:pt x="43" y="235"/>
                  </a:lnTo>
                  <a:lnTo>
                    <a:pt x="36" y="228"/>
                  </a:lnTo>
                  <a:lnTo>
                    <a:pt x="30" y="220"/>
                  </a:lnTo>
                  <a:lnTo>
                    <a:pt x="25" y="212"/>
                  </a:lnTo>
                  <a:lnTo>
                    <a:pt x="20" y="205"/>
                  </a:lnTo>
                  <a:lnTo>
                    <a:pt x="15" y="199"/>
                  </a:lnTo>
                  <a:lnTo>
                    <a:pt x="5" y="175"/>
                  </a:lnTo>
                  <a:lnTo>
                    <a:pt x="0" y="150"/>
                  </a:lnTo>
                  <a:lnTo>
                    <a:pt x="0" y="125"/>
                  </a:lnTo>
                  <a:lnTo>
                    <a:pt x="4" y="99"/>
                  </a:lnTo>
                  <a:lnTo>
                    <a:pt x="11" y="74"/>
                  </a:lnTo>
                  <a:lnTo>
                    <a:pt x="20" y="49"/>
                  </a:lnTo>
                  <a:lnTo>
                    <a:pt x="29" y="24"/>
                  </a:lnTo>
                  <a:lnTo>
                    <a:pt x="37" y="0"/>
                  </a:lnTo>
                  <a:close/>
                </a:path>
              </a:pathLst>
            </a:custGeom>
            <a:solidFill>
              <a:srgbClr val="000000"/>
            </a:solidFill>
            <a:ln w="9525">
              <a:noFill/>
              <a:round/>
              <a:headEnd/>
              <a:tailEnd/>
            </a:ln>
          </p:spPr>
          <p:txBody>
            <a:bodyPr/>
            <a:lstStyle/>
            <a:p>
              <a:endParaRPr lang="en-US"/>
            </a:p>
          </p:txBody>
        </p:sp>
        <p:sp>
          <p:nvSpPr>
            <p:cNvPr id="7222" name="Freeform 61"/>
            <p:cNvSpPr>
              <a:spLocks/>
            </p:cNvSpPr>
            <p:nvPr/>
          </p:nvSpPr>
          <p:spPr bwMode="auto">
            <a:xfrm>
              <a:off x="1045" y="2842"/>
              <a:ext cx="85" cy="236"/>
            </a:xfrm>
            <a:custGeom>
              <a:avLst/>
              <a:gdLst>
                <a:gd name="T0" fmla="*/ 73 w 171"/>
                <a:gd name="T1" fmla="*/ 4 h 471"/>
                <a:gd name="T2" fmla="*/ 76 w 171"/>
                <a:gd name="T3" fmla="*/ 3 h 471"/>
                <a:gd name="T4" fmla="*/ 80 w 171"/>
                <a:gd name="T5" fmla="*/ 1 h 471"/>
                <a:gd name="T6" fmla="*/ 83 w 171"/>
                <a:gd name="T7" fmla="*/ 0 h 471"/>
                <a:gd name="T8" fmla="*/ 85 w 171"/>
                <a:gd name="T9" fmla="*/ 0 h 471"/>
                <a:gd name="T10" fmla="*/ 71 w 171"/>
                <a:gd name="T11" fmla="*/ 26 h 471"/>
                <a:gd name="T12" fmla="*/ 58 w 171"/>
                <a:gd name="T13" fmla="*/ 53 h 471"/>
                <a:gd name="T14" fmla="*/ 45 w 171"/>
                <a:gd name="T15" fmla="*/ 82 h 471"/>
                <a:gd name="T16" fmla="*/ 34 w 171"/>
                <a:gd name="T17" fmla="*/ 112 h 471"/>
                <a:gd name="T18" fmla="*/ 24 w 171"/>
                <a:gd name="T19" fmla="*/ 143 h 471"/>
                <a:gd name="T20" fmla="*/ 16 w 171"/>
                <a:gd name="T21" fmla="*/ 173 h 471"/>
                <a:gd name="T22" fmla="*/ 9 w 171"/>
                <a:gd name="T23" fmla="*/ 204 h 471"/>
                <a:gd name="T24" fmla="*/ 5 w 171"/>
                <a:gd name="T25" fmla="*/ 233 h 471"/>
                <a:gd name="T26" fmla="*/ 5 w 171"/>
                <a:gd name="T27" fmla="*/ 235 h 471"/>
                <a:gd name="T28" fmla="*/ 3 w 171"/>
                <a:gd name="T29" fmla="*/ 236 h 471"/>
                <a:gd name="T30" fmla="*/ 2 w 171"/>
                <a:gd name="T31" fmla="*/ 236 h 471"/>
                <a:gd name="T32" fmla="*/ 0 w 171"/>
                <a:gd name="T33" fmla="*/ 235 h 471"/>
                <a:gd name="T34" fmla="*/ 3 w 171"/>
                <a:gd name="T35" fmla="*/ 204 h 471"/>
                <a:gd name="T36" fmla="*/ 9 w 171"/>
                <a:gd name="T37" fmla="*/ 174 h 471"/>
                <a:gd name="T38" fmla="*/ 16 w 171"/>
                <a:gd name="T39" fmla="*/ 143 h 471"/>
                <a:gd name="T40" fmla="*/ 25 w 171"/>
                <a:gd name="T41" fmla="*/ 114 h 471"/>
                <a:gd name="T42" fmla="*/ 35 w 171"/>
                <a:gd name="T43" fmla="*/ 84 h 471"/>
                <a:gd name="T44" fmla="*/ 47 w 171"/>
                <a:gd name="T45" fmla="*/ 56 h 471"/>
                <a:gd name="T46" fmla="*/ 59 w 171"/>
                <a:gd name="T47" fmla="*/ 29 h 471"/>
                <a:gd name="T48" fmla="*/ 73 w 171"/>
                <a:gd name="T49" fmla="*/ 4 h 4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471"/>
                <a:gd name="T77" fmla="*/ 171 w 171"/>
                <a:gd name="T78" fmla="*/ 471 h 4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471">
                  <a:moveTo>
                    <a:pt x="147" y="7"/>
                  </a:moveTo>
                  <a:lnTo>
                    <a:pt x="152" y="5"/>
                  </a:lnTo>
                  <a:lnTo>
                    <a:pt x="161" y="1"/>
                  </a:lnTo>
                  <a:lnTo>
                    <a:pt x="167" y="0"/>
                  </a:lnTo>
                  <a:lnTo>
                    <a:pt x="171" y="0"/>
                  </a:lnTo>
                  <a:lnTo>
                    <a:pt x="143" y="52"/>
                  </a:lnTo>
                  <a:lnTo>
                    <a:pt x="117" y="106"/>
                  </a:lnTo>
                  <a:lnTo>
                    <a:pt x="91" y="164"/>
                  </a:lnTo>
                  <a:lnTo>
                    <a:pt x="68" y="224"/>
                  </a:lnTo>
                  <a:lnTo>
                    <a:pt x="48" y="285"/>
                  </a:lnTo>
                  <a:lnTo>
                    <a:pt x="32" y="346"/>
                  </a:lnTo>
                  <a:lnTo>
                    <a:pt x="19" y="407"/>
                  </a:lnTo>
                  <a:lnTo>
                    <a:pt x="11" y="465"/>
                  </a:lnTo>
                  <a:lnTo>
                    <a:pt x="10" y="469"/>
                  </a:lnTo>
                  <a:lnTo>
                    <a:pt x="7" y="471"/>
                  </a:lnTo>
                  <a:lnTo>
                    <a:pt x="4" y="471"/>
                  </a:lnTo>
                  <a:lnTo>
                    <a:pt x="0" y="469"/>
                  </a:lnTo>
                  <a:lnTo>
                    <a:pt x="7" y="408"/>
                  </a:lnTo>
                  <a:lnTo>
                    <a:pt x="18" y="347"/>
                  </a:lnTo>
                  <a:lnTo>
                    <a:pt x="33" y="286"/>
                  </a:lnTo>
                  <a:lnTo>
                    <a:pt x="50" y="227"/>
                  </a:lnTo>
                  <a:lnTo>
                    <a:pt x="71" y="168"/>
                  </a:lnTo>
                  <a:lnTo>
                    <a:pt x="94" y="112"/>
                  </a:lnTo>
                  <a:lnTo>
                    <a:pt x="119" y="58"/>
                  </a:lnTo>
                  <a:lnTo>
                    <a:pt x="147" y="7"/>
                  </a:lnTo>
                  <a:close/>
                </a:path>
              </a:pathLst>
            </a:custGeom>
            <a:solidFill>
              <a:srgbClr val="000000"/>
            </a:solidFill>
            <a:ln w="9525">
              <a:noFill/>
              <a:round/>
              <a:headEnd/>
              <a:tailEnd/>
            </a:ln>
          </p:spPr>
          <p:txBody>
            <a:bodyPr/>
            <a:lstStyle/>
            <a:p>
              <a:endParaRPr lang="en-US"/>
            </a:p>
          </p:txBody>
        </p:sp>
        <p:sp>
          <p:nvSpPr>
            <p:cNvPr id="7223" name="Freeform 62"/>
            <p:cNvSpPr>
              <a:spLocks/>
            </p:cNvSpPr>
            <p:nvPr/>
          </p:nvSpPr>
          <p:spPr bwMode="auto">
            <a:xfrm>
              <a:off x="1061" y="3127"/>
              <a:ext cx="147" cy="86"/>
            </a:xfrm>
            <a:custGeom>
              <a:avLst/>
              <a:gdLst>
                <a:gd name="T0" fmla="*/ 63 w 293"/>
                <a:gd name="T1" fmla="*/ 16 h 172"/>
                <a:gd name="T2" fmla="*/ 74 w 293"/>
                <a:gd name="T3" fmla="*/ 14 h 172"/>
                <a:gd name="T4" fmla="*/ 84 w 293"/>
                <a:gd name="T5" fmla="*/ 12 h 172"/>
                <a:gd name="T6" fmla="*/ 95 w 293"/>
                <a:gd name="T7" fmla="*/ 10 h 172"/>
                <a:gd name="T8" fmla="*/ 105 w 293"/>
                <a:gd name="T9" fmla="*/ 8 h 172"/>
                <a:gd name="T10" fmla="*/ 116 w 293"/>
                <a:gd name="T11" fmla="*/ 6 h 172"/>
                <a:gd name="T12" fmla="*/ 127 w 293"/>
                <a:gd name="T13" fmla="*/ 4 h 172"/>
                <a:gd name="T14" fmla="*/ 137 w 293"/>
                <a:gd name="T15" fmla="*/ 2 h 172"/>
                <a:gd name="T16" fmla="*/ 147 w 293"/>
                <a:gd name="T17" fmla="*/ 0 h 172"/>
                <a:gd name="T18" fmla="*/ 145 w 293"/>
                <a:gd name="T19" fmla="*/ 4 h 172"/>
                <a:gd name="T20" fmla="*/ 141 w 293"/>
                <a:gd name="T21" fmla="*/ 7 h 172"/>
                <a:gd name="T22" fmla="*/ 137 w 293"/>
                <a:gd name="T23" fmla="*/ 8 h 172"/>
                <a:gd name="T24" fmla="*/ 132 w 293"/>
                <a:gd name="T25" fmla="*/ 10 h 172"/>
                <a:gd name="T26" fmla="*/ 127 w 293"/>
                <a:gd name="T27" fmla="*/ 10 h 172"/>
                <a:gd name="T28" fmla="*/ 122 w 293"/>
                <a:gd name="T29" fmla="*/ 10 h 172"/>
                <a:gd name="T30" fmla="*/ 116 w 293"/>
                <a:gd name="T31" fmla="*/ 11 h 172"/>
                <a:gd name="T32" fmla="*/ 112 w 293"/>
                <a:gd name="T33" fmla="*/ 12 h 172"/>
                <a:gd name="T34" fmla="*/ 107 w 293"/>
                <a:gd name="T35" fmla="*/ 14 h 172"/>
                <a:gd name="T36" fmla="*/ 101 w 293"/>
                <a:gd name="T37" fmla="*/ 15 h 172"/>
                <a:gd name="T38" fmla="*/ 96 w 293"/>
                <a:gd name="T39" fmla="*/ 15 h 172"/>
                <a:gd name="T40" fmla="*/ 90 w 293"/>
                <a:gd name="T41" fmla="*/ 15 h 172"/>
                <a:gd name="T42" fmla="*/ 81 w 293"/>
                <a:gd name="T43" fmla="*/ 17 h 172"/>
                <a:gd name="T44" fmla="*/ 71 w 293"/>
                <a:gd name="T45" fmla="*/ 19 h 172"/>
                <a:gd name="T46" fmla="*/ 62 w 293"/>
                <a:gd name="T47" fmla="*/ 22 h 172"/>
                <a:gd name="T48" fmla="*/ 52 w 293"/>
                <a:gd name="T49" fmla="*/ 26 h 172"/>
                <a:gd name="T50" fmla="*/ 44 w 293"/>
                <a:gd name="T51" fmla="*/ 31 h 172"/>
                <a:gd name="T52" fmla="*/ 36 w 293"/>
                <a:gd name="T53" fmla="*/ 36 h 172"/>
                <a:gd name="T54" fmla="*/ 30 w 293"/>
                <a:gd name="T55" fmla="*/ 43 h 172"/>
                <a:gd name="T56" fmla="*/ 25 w 293"/>
                <a:gd name="T57" fmla="*/ 51 h 172"/>
                <a:gd name="T58" fmla="*/ 21 w 293"/>
                <a:gd name="T59" fmla="*/ 55 h 172"/>
                <a:gd name="T60" fmla="*/ 18 w 293"/>
                <a:gd name="T61" fmla="*/ 59 h 172"/>
                <a:gd name="T62" fmla="*/ 16 w 293"/>
                <a:gd name="T63" fmla="*/ 63 h 172"/>
                <a:gd name="T64" fmla="*/ 13 w 293"/>
                <a:gd name="T65" fmla="*/ 68 h 172"/>
                <a:gd name="T66" fmla="*/ 11 w 293"/>
                <a:gd name="T67" fmla="*/ 72 h 172"/>
                <a:gd name="T68" fmla="*/ 9 w 293"/>
                <a:gd name="T69" fmla="*/ 76 h 172"/>
                <a:gd name="T70" fmla="*/ 7 w 293"/>
                <a:gd name="T71" fmla="*/ 81 h 172"/>
                <a:gd name="T72" fmla="*/ 5 w 293"/>
                <a:gd name="T73" fmla="*/ 86 h 172"/>
                <a:gd name="T74" fmla="*/ 0 w 293"/>
                <a:gd name="T75" fmla="*/ 84 h 172"/>
                <a:gd name="T76" fmla="*/ 3 w 293"/>
                <a:gd name="T77" fmla="*/ 73 h 172"/>
                <a:gd name="T78" fmla="*/ 6 w 293"/>
                <a:gd name="T79" fmla="*/ 63 h 172"/>
                <a:gd name="T80" fmla="*/ 10 w 293"/>
                <a:gd name="T81" fmla="*/ 53 h 172"/>
                <a:gd name="T82" fmla="*/ 16 w 293"/>
                <a:gd name="T83" fmla="*/ 43 h 172"/>
                <a:gd name="T84" fmla="*/ 22 w 293"/>
                <a:gd name="T85" fmla="*/ 34 h 172"/>
                <a:gd name="T86" fmla="*/ 33 w 293"/>
                <a:gd name="T87" fmla="*/ 27 h 172"/>
                <a:gd name="T88" fmla="*/ 46 w 293"/>
                <a:gd name="T89" fmla="*/ 21 h 172"/>
                <a:gd name="T90" fmla="*/ 63 w 293"/>
                <a:gd name="T91" fmla="*/ 16 h 1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172"/>
                <a:gd name="T140" fmla="*/ 293 w 293"/>
                <a:gd name="T141" fmla="*/ 172 h 1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172">
                  <a:moveTo>
                    <a:pt x="126" y="31"/>
                  </a:moveTo>
                  <a:lnTo>
                    <a:pt x="147" y="28"/>
                  </a:lnTo>
                  <a:lnTo>
                    <a:pt x="168" y="23"/>
                  </a:lnTo>
                  <a:lnTo>
                    <a:pt x="190" y="20"/>
                  </a:lnTo>
                  <a:lnTo>
                    <a:pt x="210" y="15"/>
                  </a:lnTo>
                  <a:lnTo>
                    <a:pt x="232" y="12"/>
                  </a:lnTo>
                  <a:lnTo>
                    <a:pt x="253" y="7"/>
                  </a:lnTo>
                  <a:lnTo>
                    <a:pt x="274" y="4"/>
                  </a:lnTo>
                  <a:lnTo>
                    <a:pt x="293" y="0"/>
                  </a:lnTo>
                  <a:lnTo>
                    <a:pt x="289" y="8"/>
                  </a:lnTo>
                  <a:lnTo>
                    <a:pt x="281" y="13"/>
                  </a:lnTo>
                  <a:lnTo>
                    <a:pt x="273" y="15"/>
                  </a:lnTo>
                  <a:lnTo>
                    <a:pt x="264" y="19"/>
                  </a:lnTo>
                  <a:lnTo>
                    <a:pt x="253" y="19"/>
                  </a:lnTo>
                  <a:lnTo>
                    <a:pt x="243" y="20"/>
                  </a:lnTo>
                  <a:lnTo>
                    <a:pt x="232" y="22"/>
                  </a:lnTo>
                  <a:lnTo>
                    <a:pt x="223" y="24"/>
                  </a:lnTo>
                  <a:lnTo>
                    <a:pt x="213" y="27"/>
                  </a:lnTo>
                  <a:lnTo>
                    <a:pt x="202" y="29"/>
                  </a:lnTo>
                  <a:lnTo>
                    <a:pt x="192" y="30"/>
                  </a:lnTo>
                  <a:lnTo>
                    <a:pt x="180" y="30"/>
                  </a:lnTo>
                  <a:lnTo>
                    <a:pt x="161" y="34"/>
                  </a:lnTo>
                  <a:lnTo>
                    <a:pt x="142" y="38"/>
                  </a:lnTo>
                  <a:lnTo>
                    <a:pt x="123" y="44"/>
                  </a:lnTo>
                  <a:lnTo>
                    <a:pt x="104" y="52"/>
                  </a:lnTo>
                  <a:lnTo>
                    <a:pt x="88" y="61"/>
                  </a:lnTo>
                  <a:lnTo>
                    <a:pt x="72" y="72"/>
                  </a:lnTo>
                  <a:lnTo>
                    <a:pt x="59" y="85"/>
                  </a:lnTo>
                  <a:lnTo>
                    <a:pt x="49" y="102"/>
                  </a:lnTo>
                  <a:lnTo>
                    <a:pt x="42" y="110"/>
                  </a:lnTo>
                  <a:lnTo>
                    <a:pt x="36" y="118"/>
                  </a:lnTo>
                  <a:lnTo>
                    <a:pt x="31" y="126"/>
                  </a:lnTo>
                  <a:lnTo>
                    <a:pt x="26" y="135"/>
                  </a:lnTo>
                  <a:lnTo>
                    <a:pt x="21" y="143"/>
                  </a:lnTo>
                  <a:lnTo>
                    <a:pt x="17" y="152"/>
                  </a:lnTo>
                  <a:lnTo>
                    <a:pt x="13" y="161"/>
                  </a:lnTo>
                  <a:lnTo>
                    <a:pt x="10" y="172"/>
                  </a:lnTo>
                  <a:lnTo>
                    <a:pt x="0" y="168"/>
                  </a:lnTo>
                  <a:lnTo>
                    <a:pt x="5" y="146"/>
                  </a:lnTo>
                  <a:lnTo>
                    <a:pt x="12" y="126"/>
                  </a:lnTo>
                  <a:lnTo>
                    <a:pt x="19" y="105"/>
                  </a:lnTo>
                  <a:lnTo>
                    <a:pt x="31" y="85"/>
                  </a:lnTo>
                  <a:lnTo>
                    <a:pt x="44" y="68"/>
                  </a:lnTo>
                  <a:lnTo>
                    <a:pt x="65" y="53"/>
                  </a:lnTo>
                  <a:lnTo>
                    <a:pt x="92" y="41"/>
                  </a:lnTo>
                  <a:lnTo>
                    <a:pt x="126" y="31"/>
                  </a:lnTo>
                  <a:close/>
                </a:path>
              </a:pathLst>
            </a:custGeom>
            <a:solidFill>
              <a:srgbClr val="000000"/>
            </a:solidFill>
            <a:ln w="9525">
              <a:noFill/>
              <a:round/>
              <a:headEnd/>
              <a:tailEnd/>
            </a:ln>
          </p:spPr>
          <p:txBody>
            <a:bodyPr/>
            <a:lstStyle/>
            <a:p>
              <a:endParaRPr lang="en-US"/>
            </a:p>
          </p:txBody>
        </p:sp>
        <p:sp>
          <p:nvSpPr>
            <p:cNvPr id="7224" name="Freeform 63"/>
            <p:cNvSpPr>
              <a:spLocks/>
            </p:cNvSpPr>
            <p:nvPr/>
          </p:nvSpPr>
          <p:spPr bwMode="auto">
            <a:xfrm>
              <a:off x="1065" y="3235"/>
              <a:ext cx="117" cy="11"/>
            </a:xfrm>
            <a:custGeom>
              <a:avLst/>
              <a:gdLst>
                <a:gd name="T0" fmla="*/ 16 w 234"/>
                <a:gd name="T1" fmla="*/ 0 h 23"/>
                <a:gd name="T2" fmla="*/ 21 w 234"/>
                <a:gd name="T3" fmla="*/ 0 h 23"/>
                <a:gd name="T4" fmla="*/ 28 w 234"/>
                <a:gd name="T5" fmla="*/ 0 h 23"/>
                <a:gd name="T6" fmla="*/ 34 w 234"/>
                <a:gd name="T7" fmla="*/ 1 h 23"/>
                <a:gd name="T8" fmla="*/ 40 w 234"/>
                <a:gd name="T9" fmla="*/ 1 h 23"/>
                <a:gd name="T10" fmla="*/ 46 w 234"/>
                <a:gd name="T11" fmla="*/ 1 h 23"/>
                <a:gd name="T12" fmla="*/ 53 w 234"/>
                <a:gd name="T13" fmla="*/ 1 h 23"/>
                <a:gd name="T14" fmla="*/ 59 w 234"/>
                <a:gd name="T15" fmla="*/ 1 h 23"/>
                <a:gd name="T16" fmla="*/ 65 w 234"/>
                <a:gd name="T17" fmla="*/ 1 h 23"/>
                <a:gd name="T18" fmla="*/ 72 w 234"/>
                <a:gd name="T19" fmla="*/ 1 h 23"/>
                <a:gd name="T20" fmla="*/ 78 w 234"/>
                <a:gd name="T21" fmla="*/ 2 h 23"/>
                <a:gd name="T22" fmla="*/ 85 w 234"/>
                <a:gd name="T23" fmla="*/ 2 h 23"/>
                <a:gd name="T24" fmla="*/ 91 w 234"/>
                <a:gd name="T25" fmla="*/ 2 h 23"/>
                <a:gd name="T26" fmla="*/ 97 w 234"/>
                <a:gd name="T27" fmla="*/ 2 h 23"/>
                <a:gd name="T28" fmla="*/ 104 w 234"/>
                <a:gd name="T29" fmla="*/ 2 h 23"/>
                <a:gd name="T30" fmla="*/ 110 w 234"/>
                <a:gd name="T31" fmla="*/ 2 h 23"/>
                <a:gd name="T32" fmla="*/ 116 w 234"/>
                <a:gd name="T33" fmla="*/ 2 h 23"/>
                <a:gd name="T34" fmla="*/ 116 w 234"/>
                <a:gd name="T35" fmla="*/ 4 h 23"/>
                <a:gd name="T36" fmla="*/ 117 w 234"/>
                <a:gd name="T37" fmla="*/ 6 h 23"/>
                <a:gd name="T38" fmla="*/ 117 w 234"/>
                <a:gd name="T39" fmla="*/ 7 h 23"/>
                <a:gd name="T40" fmla="*/ 115 w 234"/>
                <a:gd name="T41" fmla="*/ 8 h 23"/>
                <a:gd name="T42" fmla="*/ 107 w 234"/>
                <a:gd name="T43" fmla="*/ 9 h 23"/>
                <a:gd name="T44" fmla="*/ 99 w 234"/>
                <a:gd name="T45" fmla="*/ 9 h 23"/>
                <a:gd name="T46" fmla="*/ 91 w 234"/>
                <a:gd name="T47" fmla="*/ 10 h 23"/>
                <a:gd name="T48" fmla="*/ 82 w 234"/>
                <a:gd name="T49" fmla="*/ 10 h 23"/>
                <a:gd name="T50" fmla="*/ 74 w 234"/>
                <a:gd name="T51" fmla="*/ 11 h 23"/>
                <a:gd name="T52" fmla="*/ 67 w 234"/>
                <a:gd name="T53" fmla="*/ 11 h 23"/>
                <a:gd name="T54" fmla="*/ 59 w 234"/>
                <a:gd name="T55" fmla="*/ 11 h 23"/>
                <a:gd name="T56" fmla="*/ 52 w 234"/>
                <a:gd name="T57" fmla="*/ 11 h 23"/>
                <a:gd name="T58" fmla="*/ 44 w 234"/>
                <a:gd name="T59" fmla="*/ 11 h 23"/>
                <a:gd name="T60" fmla="*/ 38 w 234"/>
                <a:gd name="T61" fmla="*/ 11 h 23"/>
                <a:gd name="T62" fmla="*/ 31 w 234"/>
                <a:gd name="T63" fmla="*/ 10 h 23"/>
                <a:gd name="T64" fmla="*/ 24 w 234"/>
                <a:gd name="T65" fmla="*/ 10 h 23"/>
                <a:gd name="T66" fmla="*/ 18 w 234"/>
                <a:gd name="T67" fmla="*/ 10 h 23"/>
                <a:gd name="T68" fmla="*/ 12 w 234"/>
                <a:gd name="T69" fmla="*/ 9 h 23"/>
                <a:gd name="T70" fmla="*/ 6 w 234"/>
                <a:gd name="T71" fmla="*/ 8 h 23"/>
                <a:gd name="T72" fmla="*/ 0 w 234"/>
                <a:gd name="T73" fmla="*/ 8 h 23"/>
                <a:gd name="T74" fmla="*/ 2 w 234"/>
                <a:gd name="T75" fmla="*/ 6 h 23"/>
                <a:gd name="T76" fmla="*/ 8 w 234"/>
                <a:gd name="T77" fmla="*/ 4 h 23"/>
                <a:gd name="T78" fmla="*/ 13 w 234"/>
                <a:gd name="T79" fmla="*/ 1 h 23"/>
                <a:gd name="T80" fmla="*/ 16 w 234"/>
                <a:gd name="T81" fmla="*/ 0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4"/>
                <a:gd name="T124" fmla="*/ 0 h 23"/>
                <a:gd name="T125" fmla="*/ 234 w 234"/>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4" h="23">
                  <a:moveTo>
                    <a:pt x="31" y="0"/>
                  </a:moveTo>
                  <a:lnTo>
                    <a:pt x="42" y="1"/>
                  </a:lnTo>
                  <a:lnTo>
                    <a:pt x="55" y="1"/>
                  </a:lnTo>
                  <a:lnTo>
                    <a:pt x="68" y="2"/>
                  </a:lnTo>
                  <a:lnTo>
                    <a:pt x="79" y="2"/>
                  </a:lnTo>
                  <a:lnTo>
                    <a:pt x="92" y="3"/>
                  </a:lnTo>
                  <a:lnTo>
                    <a:pt x="105" y="3"/>
                  </a:lnTo>
                  <a:lnTo>
                    <a:pt x="117" y="3"/>
                  </a:lnTo>
                  <a:lnTo>
                    <a:pt x="130" y="3"/>
                  </a:lnTo>
                  <a:lnTo>
                    <a:pt x="143" y="3"/>
                  </a:lnTo>
                  <a:lnTo>
                    <a:pt x="156" y="4"/>
                  </a:lnTo>
                  <a:lnTo>
                    <a:pt x="169" y="4"/>
                  </a:lnTo>
                  <a:lnTo>
                    <a:pt x="182" y="4"/>
                  </a:lnTo>
                  <a:lnTo>
                    <a:pt x="194" y="4"/>
                  </a:lnTo>
                  <a:lnTo>
                    <a:pt x="207" y="4"/>
                  </a:lnTo>
                  <a:lnTo>
                    <a:pt x="220" y="5"/>
                  </a:lnTo>
                  <a:lnTo>
                    <a:pt x="232" y="5"/>
                  </a:lnTo>
                  <a:lnTo>
                    <a:pt x="232" y="9"/>
                  </a:lnTo>
                  <a:lnTo>
                    <a:pt x="234" y="12"/>
                  </a:lnTo>
                  <a:lnTo>
                    <a:pt x="234" y="15"/>
                  </a:lnTo>
                  <a:lnTo>
                    <a:pt x="230" y="16"/>
                  </a:lnTo>
                  <a:lnTo>
                    <a:pt x="213" y="18"/>
                  </a:lnTo>
                  <a:lnTo>
                    <a:pt x="197" y="19"/>
                  </a:lnTo>
                  <a:lnTo>
                    <a:pt x="181" y="20"/>
                  </a:lnTo>
                  <a:lnTo>
                    <a:pt x="164" y="21"/>
                  </a:lnTo>
                  <a:lnTo>
                    <a:pt x="148" y="23"/>
                  </a:lnTo>
                  <a:lnTo>
                    <a:pt x="133" y="23"/>
                  </a:lnTo>
                  <a:lnTo>
                    <a:pt x="118" y="23"/>
                  </a:lnTo>
                  <a:lnTo>
                    <a:pt x="103" y="23"/>
                  </a:lnTo>
                  <a:lnTo>
                    <a:pt x="88" y="23"/>
                  </a:lnTo>
                  <a:lnTo>
                    <a:pt x="75" y="23"/>
                  </a:lnTo>
                  <a:lnTo>
                    <a:pt x="61" y="21"/>
                  </a:lnTo>
                  <a:lnTo>
                    <a:pt x="48" y="21"/>
                  </a:lnTo>
                  <a:lnTo>
                    <a:pt x="35" y="20"/>
                  </a:lnTo>
                  <a:lnTo>
                    <a:pt x="23" y="19"/>
                  </a:lnTo>
                  <a:lnTo>
                    <a:pt x="11" y="17"/>
                  </a:lnTo>
                  <a:lnTo>
                    <a:pt x="0" y="16"/>
                  </a:lnTo>
                  <a:lnTo>
                    <a:pt x="4" y="12"/>
                  </a:lnTo>
                  <a:lnTo>
                    <a:pt x="15" y="8"/>
                  </a:lnTo>
                  <a:lnTo>
                    <a:pt x="25" y="3"/>
                  </a:lnTo>
                  <a:lnTo>
                    <a:pt x="31" y="0"/>
                  </a:lnTo>
                  <a:close/>
                </a:path>
              </a:pathLst>
            </a:custGeom>
            <a:solidFill>
              <a:srgbClr val="000000"/>
            </a:solidFill>
            <a:ln w="9525">
              <a:noFill/>
              <a:round/>
              <a:headEnd/>
              <a:tailEnd/>
            </a:ln>
          </p:spPr>
          <p:txBody>
            <a:bodyPr/>
            <a:lstStyle/>
            <a:p>
              <a:endParaRPr lang="en-US"/>
            </a:p>
          </p:txBody>
        </p:sp>
        <p:sp>
          <p:nvSpPr>
            <p:cNvPr id="7225" name="Freeform 64"/>
            <p:cNvSpPr>
              <a:spLocks/>
            </p:cNvSpPr>
            <p:nvPr/>
          </p:nvSpPr>
          <p:spPr bwMode="auto">
            <a:xfrm>
              <a:off x="1088" y="3091"/>
              <a:ext cx="56" cy="21"/>
            </a:xfrm>
            <a:custGeom>
              <a:avLst/>
              <a:gdLst>
                <a:gd name="T0" fmla="*/ 40 w 113"/>
                <a:gd name="T1" fmla="*/ 0 h 40"/>
                <a:gd name="T2" fmla="*/ 44 w 113"/>
                <a:gd name="T3" fmla="*/ 2 h 40"/>
                <a:gd name="T4" fmla="*/ 48 w 113"/>
                <a:gd name="T5" fmla="*/ 3 h 40"/>
                <a:gd name="T6" fmla="*/ 52 w 113"/>
                <a:gd name="T7" fmla="*/ 5 h 40"/>
                <a:gd name="T8" fmla="*/ 56 w 113"/>
                <a:gd name="T9" fmla="*/ 5 h 40"/>
                <a:gd name="T10" fmla="*/ 56 w 113"/>
                <a:gd name="T11" fmla="*/ 11 h 40"/>
                <a:gd name="T12" fmla="*/ 52 w 113"/>
                <a:gd name="T13" fmla="*/ 9 h 40"/>
                <a:gd name="T14" fmla="*/ 48 w 113"/>
                <a:gd name="T15" fmla="*/ 8 h 40"/>
                <a:gd name="T16" fmla="*/ 43 w 113"/>
                <a:gd name="T17" fmla="*/ 7 h 40"/>
                <a:gd name="T18" fmla="*/ 39 w 113"/>
                <a:gd name="T19" fmla="*/ 6 h 40"/>
                <a:gd name="T20" fmla="*/ 35 w 113"/>
                <a:gd name="T21" fmla="*/ 6 h 40"/>
                <a:gd name="T22" fmla="*/ 30 w 113"/>
                <a:gd name="T23" fmla="*/ 6 h 40"/>
                <a:gd name="T24" fmla="*/ 26 w 113"/>
                <a:gd name="T25" fmla="*/ 6 h 40"/>
                <a:gd name="T26" fmla="*/ 21 w 113"/>
                <a:gd name="T27" fmla="*/ 7 h 40"/>
                <a:gd name="T28" fmla="*/ 17 w 113"/>
                <a:gd name="T29" fmla="*/ 11 h 40"/>
                <a:gd name="T30" fmla="*/ 13 w 113"/>
                <a:gd name="T31" fmla="*/ 14 h 40"/>
                <a:gd name="T32" fmla="*/ 9 w 113"/>
                <a:gd name="T33" fmla="*/ 17 h 40"/>
                <a:gd name="T34" fmla="*/ 5 w 113"/>
                <a:gd name="T35" fmla="*/ 20 h 40"/>
                <a:gd name="T36" fmla="*/ 0 w 113"/>
                <a:gd name="T37" fmla="*/ 21 h 40"/>
                <a:gd name="T38" fmla="*/ 3 w 113"/>
                <a:gd name="T39" fmla="*/ 16 h 40"/>
                <a:gd name="T40" fmla="*/ 6 w 113"/>
                <a:gd name="T41" fmla="*/ 12 h 40"/>
                <a:gd name="T42" fmla="*/ 11 w 113"/>
                <a:gd name="T43" fmla="*/ 8 h 40"/>
                <a:gd name="T44" fmla="*/ 16 w 113"/>
                <a:gd name="T45" fmla="*/ 5 h 40"/>
                <a:gd name="T46" fmla="*/ 21 w 113"/>
                <a:gd name="T47" fmla="*/ 2 h 40"/>
                <a:gd name="T48" fmla="*/ 27 w 113"/>
                <a:gd name="T49" fmla="*/ 1 h 40"/>
                <a:gd name="T50" fmla="*/ 34 w 113"/>
                <a:gd name="T51" fmla="*/ 0 h 40"/>
                <a:gd name="T52" fmla="*/ 40 w 113"/>
                <a:gd name="T53" fmla="*/ 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
                <a:gd name="T82" fmla="*/ 0 h 40"/>
                <a:gd name="T83" fmla="*/ 113 w 113"/>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 h="40">
                  <a:moveTo>
                    <a:pt x="80" y="0"/>
                  </a:moveTo>
                  <a:lnTo>
                    <a:pt x="88" y="3"/>
                  </a:lnTo>
                  <a:lnTo>
                    <a:pt x="96" y="6"/>
                  </a:lnTo>
                  <a:lnTo>
                    <a:pt x="104" y="9"/>
                  </a:lnTo>
                  <a:lnTo>
                    <a:pt x="113" y="9"/>
                  </a:lnTo>
                  <a:lnTo>
                    <a:pt x="113" y="21"/>
                  </a:lnTo>
                  <a:lnTo>
                    <a:pt x="104" y="18"/>
                  </a:lnTo>
                  <a:lnTo>
                    <a:pt x="96" y="16"/>
                  </a:lnTo>
                  <a:lnTo>
                    <a:pt x="87" y="14"/>
                  </a:lnTo>
                  <a:lnTo>
                    <a:pt x="79" y="11"/>
                  </a:lnTo>
                  <a:lnTo>
                    <a:pt x="70" y="11"/>
                  </a:lnTo>
                  <a:lnTo>
                    <a:pt x="61" y="11"/>
                  </a:lnTo>
                  <a:lnTo>
                    <a:pt x="53" y="11"/>
                  </a:lnTo>
                  <a:lnTo>
                    <a:pt x="43" y="14"/>
                  </a:lnTo>
                  <a:lnTo>
                    <a:pt x="35" y="21"/>
                  </a:lnTo>
                  <a:lnTo>
                    <a:pt x="27" y="26"/>
                  </a:lnTo>
                  <a:lnTo>
                    <a:pt x="19" y="33"/>
                  </a:lnTo>
                  <a:lnTo>
                    <a:pt x="11" y="39"/>
                  </a:lnTo>
                  <a:lnTo>
                    <a:pt x="0" y="40"/>
                  </a:lnTo>
                  <a:lnTo>
                    <a:pt x="7" y="31"/>
                  </a:lnTo>
                  <a:lnTo>
                    <a:pt x="13" y="22"/>
                  </a:lnTo>
                  <a:lnTo>
                    <a:pt x="23" y="15"/>
                  </a:lnTo>
                  <a:lnTo>
                    <a:pt x="33" y="9"/>
                  </a:lnTo>
                  <a:lnTo>
                    <a:pt x="43" y="4"/>
                  </a:lnTo>
                  <a:lnTo>
                    <a:pt x="55" y="1"/>
                  </a:lnTo>
                  <a:lnTo>
                    <a:pt x="68" y="0"/>
                  </a:lnTo>
                  <a:lnTo>
                    <a:pt x="80" y="0"/>
                  </a:lnTo>
                  <a:close/>
                </a:path>
              </a:pathLst>
            </a:custGeom>
            <a:solidFill>
              <a:srgbClr val="000000"/>
            </a:solidFill>
            <a:ln w="9525">
              <a:noFill/>
              <a:round/>
              <a:headEnd/>
              <a:tailEnd/>
            </a:ln>
          </p:spPr>
          <p:txBody>
            <a:bodyPr/>
            <a:lstStyle/>
            <a:p>
              <a:endParaRPr lang="en-US"/>
            </a:p>
          </p:txBody>
        </p:sp>
        <p:sp>
          <p:nvSpPr>
            <p:cNvPr id="7226" name="Freeform 65"/>
            <p:cNvSpPr>
              <a:spLocks/>
            </p:cNvSpPr>
            <p:nvPr/>
          </p:nvSpPr>
          <p:spPr bwMode="auto">
            <a:xfrm>
              <a:off x="1135" y="2772"/>
              <a:ext cx="132" cy="61"/>
            </a:xfrm>
            <a:custGeom>
              <a:avLst/>
              <a:gdLst>
                <a:gd name="T0" fmla="*/ 89 w 264"/>
                <a:gd name="T1" fmla="*/ 10 h 122"/>
                <a:gd name="T2" fmla="*/ 94 w 264"/>
                <a:gd name="T3" fmla="*/ 9 h 122"/>
                <a:gd name="T4" fmla="*/ 99 w 264"/>
                <a:gd name="T5" fmla="*/ 8 h 122"/>
                <a:gd name="T6" fmla="*/ 105 w 264"/>
                <a:gd name="T7" fmla="*/ 6 h 122"/>
                <a:gd name="T8" fmla="*/ 110 w 264"/>
                <a:gd name="T9" fmla="*/ 5 h 122"/>
                <a:gd name="T10" fmla="*/ 116 w 264"/>
                <a:gd name="T11" fmla="*/ 3 h 122"/>
                <a:gd name="T12" fmla="*/ 121 w 264"/>
                <a:gd name="T13" fmla="*/ 1 h 122"/>
                <a:gd name="T14" fmla="*/ 126 w 264"/>
                <a:gd name="T15" fmla="*/ 1 h 122"/>
                <a:gd name="T16" fmla="*/ 131 w 264"/>
                <a:gd name="T17" fmla="*/ 0 h 122"/>
                <a:gd name="T18" fmla="*/ 132 w 264"/>
                <a:gd name="T19" fmla="*/ 3 h 122"/>
                <a:gd name="T20" fmla="*/ 125 w 264"/>
                <a:gd name="T21" fmla="*/ 6 h 122"/>
                <a:gd name="T22" fmla="*/ 118 w 264"/>
                <a:gd name="T23" fmla="*/ 9 h 122"/>
                <a:gd name="T24" fmla="*/ 111 w 264"/>
                <a:gd name="T25" fmla="*/ 12 h 122"/>
                <a:gd name="T26" fmla="*/ 105 w 264"/>
                <a:gd name="T27" fmla="*/ 15 h 122"/>
                <a:gd name="T28" fmla="*/ 98 w 264"/>
                <a:gd name="T29" fmla="*/ 18 h 122"/>
                <a:gd name="T30" fmla="*/ 91 w 264"/>
                <a:gd name="T31" fmla="*/ 21 h 122"/>
                <a:gd name="T32" fmla="*/ 84 w 264"/>
                <a:gd name="T33" fmla="*/ 23 h 122"/>
                <a:gd name="T34" fmla="*/ 77 w 264"/>
                <a:gd name="T35" fmla="*/ 26 h 122"/>
                <a:gd name="T36" fmla="*/ 70 w 264"/>
                <a:gd name="T37" fmla="*/ 29 h 122"/>
                <a:gd name="T38" fmla="*/ 63 w 264"/>
                <a:gd name="T39" fmla="*/ 32 h 122"/>
                <a:gd name="T40" fmla="*/ 56 w 264"/>
                <a:gd name="T41" fmla="*/ 34 h 122"/>
                <a:gd name="T42" fmla="*/ 49 w 264"/>
                <a:gd name="T43" fmla="*/ 37 h 122"/>
                <a:gd name="T44" fmla="*/ 42 w 264"/>
                <a:gd name="T45" fmla="*/ 39 h 122"/>
                <a:gd name="T46" fmla="*/ 35 w 264"/>
                <a:gd name="T47" fmla="*/ 42 h 122"/>
                <a:gd name="T48" fmla="*/ 28 w 264"/>
                <a:gd name="T49" fmla="*/ 44 h 122"/>
                <a:gd name="T50" fmla="*/ 21 w 264"/>
                <a:gd name="T51" fmla="*/ 47 h 122"/>
                <a:gd name="T52" fmla="*/ 19 w 264"/>
                <a:gd name="T53" fmla="*/ 48 h 122"/>
                <a:gd name="T54" fmla="*/ 16 w 264"/>
                <a:gd name="T55" fmla="*/ 51 h 122"/>
                <a:gd name="T56" fmla="*/ 14 w 264"/>
                <a:gd name="T57" fmla="*/ 53 h 122"/>
                <a:gd name="T58" fmla="*/ 12 w 264"/>
                <a:gd name="T59" fmla="*/ 55 h 122"/>
                <a:gd name="T60" fmla="*/ 9 w 264"/>
                <a:gd name="T61" fmla="*/ 58 h 122"/>
                <a:gd name="T62" fmla="*/ 7 w 264"/>
                <a:gd name="T63" fmla="*/ 60 h 122"/>
                <a:gd name="T64" fmla="*/ 4 w 264"/>
                <a:gd name="T65" fmla="*/ 61 h 122"/>
                <a:gd name="T66" fmla="*/ 0 w 264"/>
                <a:gd name="T67" fmla="*/ 61 h 122"/>
                <a:gd name="T68" fmla="*/ 1 w 264"/>
                <a:gd name="T69" fmla="*/ 55 h 122"/>
                <a:gd name="T70" fmla="*/ 5 w 264"/>
                <a:gd name="T71" fmla="*/ 50 h 122"/>
                <a:gd name="T72" fmla="*/ 9 w 264"/>
                <a:gd name="T73" fmla="*/ 46 h 122"/>
                <a:gd name="T74" fmla="*/ 12 w 264"/>
                <a:gd name="T75" fmla="*/ 40 h 122"/>
                <a:gd name="T76" fmla="*/ 22 w 264"/>
                <a:gd name="T77" fmla="*/ 36 h 122"/>
                <a:gd name="T78" fmla="*/ 31 w 264"/>
                <a:gd name="T79" fmla="*/ 32 h 122"/>
                <a:gd name="T80" fmla="*/ 41 w 264"/>
                <a:gd name="T81" fmla="*/ 28 h 122"/>
                <a:gd name="T82" fmla="*/ 50 w 264"/>
                <a:gd name="T83" fmla="*/ 25 h 122"/>
                <a:gd name="T84" fmla="*/ 60 w 264"/>
                <a:gd name="T85" fmla="*/ 21 h 122"/>
                <a:gd name="T86" fmla="*/ 69 w 264"/>
                <a:gd name="T87" fmla="*/ 18 h 122"/>
                <a:gd name="T88" fmla="*/ 79 w 264"/>
                <a:gd name="T89" fmla="*/ 14 h 122"/>
                <a:gd name="T90" fmla="*/ 89 w 264"/>
                <a:gd name="T91" fmla="*/ 10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122"/>
                <a:gd name="T140" fmla="*/ 264 w 264"/>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122">
                  <a:moveTo>
                    <a:pt x="178" y="19"/>
                  </a:moveTo>
                  <a:lnTo>
                    <a:pt x="188" y="18"/>
                  </a:lnTo>
                  <a:lnTo>
                    <a:pt x="197" y="15"/>
                  </a:lnTo>
                  <a:lnTo>
                    <a:pt x="209" y="12"/>
                  </a:lnTo>
                  <a:lnTo>
                    <a:pt x="219" y="9"/>
                  </a:lnTo>
                  <a:lnTo>
                    <a:pt x="231" y="5"/>
                  </a:lnTo>
                  <a:lnTo>
                    <a:pt x="241" y="2"/>
                  </a:lnTo>
                  <a:lnTo>
                    <a:pt x="251" y="1"/>
                  </a:lnTo>
                  <a:lnTo>
                    <a:pt x="262" y="0"/>
                  </a:lnTo>
                  <a:lnTo>
                    <a:pt x="264" y="5"/>
                  </a:lnTo>
                  <a:lnTo>
                    <a:pt x="250" y="11"/>
                  </a:lnTo>
                  <a:lnTo>
                    <a:pt x="236" y="17"/>
                  </a:lnTo>
                  <a:lnTo>
                    <a:pt x="222" y="24"/>
                  </a:lnTo>
                  <a:lnTo>
                    <a:pt x="209" y="30"/>
                  </a:lnTo>
                  <a:lnTo>
                    <a:pt x="195" y="35"/>
                  </a:lnTo>
                  <a:lnTo>
                    <a:pt x="181" y="41"/>
                  </a:lnTo>
                  <a:lnTo>
                    <a:pt x="167" y="46"/>
                  </a:lnTo>
                  <a:lnTo>
                    <a:pt x="153" y="51"/>
                  </a:lnTo>
                  <a:lnTo>
                    <a:pt x="140" y="57"/>
                  </a:lnTo>
                  <a:lnTo>
                    <a:pt x="126" y="63"/>
                  </a:lnTo>
                  <a:lnTo>
                    <a:pt x="112" y="68"/>
                  </a:lnTo>
                  <a:lnTo>
                    <a:pt x="98" y="73"/>
                  </a:lnTo>
                  <a:lnTo>
                    <a:pt x="84" y="78"/>
                  </a:lnTo>
                  <a:lnTo>
                    <a:pt x="69" y="84"/>
                  </a:lnTo>
                  <a:lnTo>
                    <a:pt x="55" y="88"/>
                  </a:lnTo>
                  <a:lnTo>
                    <a:pt x="42" y="93"/>
                  </a:lnTo>
                  <a:lnTo>
                    <a:pt x="37" y="96"/>
                  </a:lnTo>
                  <a:lnTo>
                    <a:pt x="32" y="101"/>
                  </a:lnTo>
                  <a:lnTo>
                    <a:pt x="28" y="106"/>
                  </a:lnTo>
                  <a:lnTo>
                    <a:pt x="23" y="110"/>
                  </a:lnTo>
                  <a:lnTo>
                    <a:pt x="17" y="116"/>
                  </a:lnTo>
                  <a:lnTo>
                    <a:pt x="13" y="119"/>
                  </a:lnTo>
                  <a:lnTo>
                    <a:pt x="7" y="122"/>
                  </a:lnTo>
                  <a:lnTo>
                    <a:pt x="0" y="122"/>
                  </a:lnTo>
                  <a:lnTo>
                    <a:pt x="1" y="110"/>
                  </a:lnTo>
                  <a:lnTo>
                    <a:pt x="9" y="100"/>
                  </a:lnTo>
                  <a:lnTo>
                    <a:pt x="17" y="91"/>
                  </a:lnTo>
                  <a:lnTo>
                    <a:pt x="24" y="80"/>
                  </a:lnTo>
                  <a:lnTo>
                    <a:pt x="44" y="71"/>
                  </a:lnTo>
                  <a:lnTo>
                    <a:pt x="62" y="63"/>
                  </a:lnTo>
                  <a:lnTo>
                    <a:pt x="82" y="56"/>
                  </a:lnTo>
                  <a:lnTo>
                    <a:pt x="100" y="49"/>
                  </a:lnTo>
                  <a:lnTo>
                    <a:pt x="120" y="42"/>
                  </a:lnTo>
                  <a:lnTo>
                    <a:pt x="138" y="35"/>
                  </a:lnTo>
                  <a:lnTo>
                    <a:pt x="158" y="27"/>
                  </a:lnTo>
                  <a:lnTo>
                    <a:pt x="178" y="19"/>
                  </a:lnTo>
                  <a:close/>
                </a:path>
              </a:pathLst>
            </a:custGeom>
            <a:solidFill>
              <a:srgbClr val="000000"/>
            </a:solidFill>
            <a:ln w="9525">
              <a:noFill/>
              <a:round/>
              <a:headEnd/>
              <a:tailEnd/>
            </a:ln>
          </p:spPr>
          <p:txBody>
            <a:bodyPr/>
            <a:lstStyle/>
            <a:p>
              <a:endParaRPr lang="en-US"/>
            </a:p>
          </p:txBody>
        </p:sp>
        <p:sp>
          <p:nvSpPr>
            <p:cNvPr id="7227" name="Freeform 66"/>
            <p:cNvSpPr>
              <a:spLocks/>
            </p:cNvSpPr>
            <p:nvPr/>
          </p:nvSpPr>
          <p:spPr bwMode="auto">
            <a:xfrm>
              <a:off x="1159" y="3094"/>
              <a:ext cx="70" cy="22"/>
            </a:xfrm>
            <a:custGeom>
              <a:avLst/>
              <a:gdLst>
                <a:gd name="T0" fmla="*/ 0 w 139"/>
                <a:gd name="T1" fmla="*/ 0 h 43"/>
                <a:gd name="T2" fmla="*/ 4 w 139"/>
                <a:gd name="T3" fmla="*/ 1 h 43"/>
                <a:gd name="T4" fmla="*/ 8 w 139"/>
                <a:gd name="T5" fmla="*/ 1 h 43"/>
                <a:gd name="T6" fmla="*/ 12 w 139"/>
                <a:gd name="T7" fmla="*/ 1 h 43"/>
                <a:gd name="T8" fmla="*/ 16 w 139"/>
                <a:gd name="T9" fmla="*/ 1 h 43"/>
                <a:gd name="T10" fmla="*/ 21 w 139"/>
                <a:gd name="T11" fmla="*/ 1 h 43"/>
                <a:gd name="T12" fmla="*/ 25 w 139"/>
                <a:gd name="T13" fmla="*/ 1 h 43"/>
                <a:gd name="T14" fmla="*/ 29 w 139"/>
                <a:gd name="T15" fmla="*/ 1 h 43"/>
                <a:gd name="T16" fmla="*/ 34 w 139"/>
                <a:gd name="T17" fmla="*/ 1 h 43"/>
                <a:gd name="T18" fmla="*/ 39 w 139"/>
                <a:gd name="T19" fmla="*/ 1 h 43"/>
                <a:gd name="T20" fmla="*/ 44 w 139"/>
                <a:gd name="T21" fmla="*/ 2 h 43"/>
                <a:gd name="T22" fmla="*/ 48 w 139"/>
                <a:gd name="T23" fmla="*/ 2 h 43"/>
                <a:gd name="T24" fmla="*/ 54 w 139"/>
                <a:gd name="T25" fmla="*/ 4 h 43"/>
                <a:gd name="T26" fmla="*/ 58 w 139"/>
                <a:gd name="T27" fmla="*/ 6 h 43"/>
                <a:gd name="T28" fmla="*/ 62 w 139"/>
                <a:gd name="T29" fmla="*/ 8 h 43"/>
                <a:gd name="T30" fmla="*/ 66 w 139"/>
                <a:gd name="T31" fmla="*/ 10 h 43"/>
                <a:gd name="T32" fmla="*/ 70 w 139"/>
                <a:gd name="T33" fmla="*/ 12 h 43"/>
                <a:gd name="T34" fmla="*/ 65 w 139"/>
                <a:gd name="T35" fmla="*/ 21 h 43"/>
                <a:gd name="T36" fmla="*/ 60 w 139"/>
                <a:gd name="T37" fmla="*/ 22 h 43"/>
                <a:gd name="T38" fmla="*/ 59 w 139"/>
                <a:gd name="T39" fmla="*/ 20 h 43"/>
                <a:gd name="T40" fmla="*/ 59 w 139"/>
                <a:gd name="T41" fmla="*/ 17 h 43"/>
                <a:gd name="T42" fmla="*/ 57 w 139"/>
                <a:gd name="T43" fmla="*/ 14 h 43"/>
                <a:gd name="T44" fmla="*/ 51 w 139"/>
                <a:gd name="T45" fmla="*/ 10 h 43"/>
                <a:gd name="T46" fmla="*/ 43 w 139"/>
                <a:gd name="T47" fmla="*/ 8 h 43"/>
                <a:gd name="T48" fmla="*/ 36 w 139"/>
                <a:gd name="T49" fmla="*/ 8 h 43"/>
                <a:gd name="T50" fmla="*/ 28 w 139"/>
                <a:gd name="T51" fmla="*/ 7 h 43"/>
                <a:gd name="T52" fmla="*/ 20 w 139"/>
                <a:gd name="T53" fmla="*/ 7 h 43"/>
                <a:gd name="T54" fmla="*/ 12 w 139"/>
                <a:gd name="T55" fmla="*/ 6 h 43"/>
                <a:gd name="T56" fmla="*/ 5 w 139"/>
                <a:gd name="T57" fmla="*/ 4 h 43"/>
                <a:gd name="T58" fmla="*/ 0 w 139"/>
                <a:gd name="T59" fmla="*/ 0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9"/>
                <a:gd name="T91" fmla="*/ 0 h 43"/>
                <a:gd name="T92" fmla="*/ 139 w 139"/>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9" h="43">
                  <a:moveTo>
                    <a:pt x="0" y="0"/>
                  </a:moveTo>
                  <a:lnTo>
                    <a:pt x="8" y="1"/>
                  </a:lnTo>
                  <a:lnTo>
                    <a:pt x="16" y="2"/>
                  </a:lnTo>
                  <a:lnTo>
                    <a:pt x="24" y="2"/>
                  </a:lnTo>
                  <a:lnTo>
                    <a:pt x="32" y="1"/>
                  </a:lnTo>
                  <a:lnTo>
                    <a:pt x="41" y="1"/>
                  </a:lnTo>
                  <a:lnTo>
                    <a:pt x="49" y="1"/>
                  </a:lnTo>
                  <a:lnTo>
                    <a:pt x="58" y="1"/>
                  </a:lnTo>
                  <a:lnTo>
                    <a:pt x="67" y="2"/>
                  </a:lnTo>
                  <a:lnTo>
                    <a:pt x="77" y="2"/>
                  </a:lnTo>
                  <a:lnTo>
                    <a:pt x="87" y="3"/>
                  </a:lnTo>
                  <a:lnTo>
                    <a:pt x="96" y="4"/>
                  </a:lnTo>
                  <a:lnTo>
                    <a:pt x="107" y="8"/>
                  </a:lnTo>
                  <a:lnTo>
                    <a:pt x="116" y="11"/>
                  </a:lnTo>
                  <a:lnTo>
                    <a:pt x="124" y="15"/>
                  </a:lnTo>
                  <a:lnTo>
                    <a:pt x="132" y="19"/>
                  </a:lnTo>
                  <a:lnTo>
                    <a:pt x="139" y="23"/>
                  </a:lnTo>
                  <a:lnTo>
                    <a:pt x="129" y="42"/>
                  </a:lnTo>
                  <a:lnTo>
                    <a:pt x="120" y="43"/>
                  </a:lnTo>
                  <a:lnTo>
                    <a:pt x="118" y="39"/>
                  </a:lnTo>
                  <a:lnTo>
                    <a:pt x="117" y="33"/>
                  </a:lnTo>
                  <a:lnTo>
                    <a:pt x="114" y="28"/>
                  </a:lnTo>
                  <a:lnTo>
                    <a:pt x="101" y="20"/>
                  </a:lnTo>
                  <a:lnTo>
                    <a:pt x="86" y="16"/>
                  </a:lnTo>
                  <a:lnTo>
                    <a:pt x="71" y="15"/>
                  </a:lnTo>
                  <a:lnTo>
                    <a:pt x="55" y="13"/>
                  </a:lnTo>
                  <a:lnTo>
                    <a:pt x="39" y="13"/>
                  </a:lnTo>
                  <a:lnTo>
                    <a:pt x="24" y="12"/>
                  </a:lnTo>
                  <a:lnTo>
                    <a:pt x="10" y="8"/>
                  </a:lnTo>
                  <a:lnTo>
                    <a:pt x="0" y="0"/>
                  </a:lnTo>
                  <a:close/>
                </a:path>
              </a:pathLst>
            </a:custGeom>
            <a:solidFill>
              <a:srgbClr val="000000"/>
            </a:solidFill>
            <a:ln w="9525">
              <a:noFill/>
              <a:round/>
              <a:headEnd/>
              <a:tailEnd/>
            </a:ln>
          </p:spPr>
          <p:txBody>
            <a:bodyPr/>
            <a:lstStyle/>
            <a:p>
              <a:endParaRPr lang="en-US"/>
            </a:p>
          </p:txBody>
        </p:sp>
        <p:sp>
          <p:nvSpPr>
            <p:cNvPr id="7228" name="Freeform 67"/>
            <p:cNvSpPr>
              <a:spLocks/>
            </p:cNvSpPr>
            <p:nvPr/>
          </p:nvSpPr>
          <p:spPr bwMode="auto">
            <a:xfrm>
              <a:off x="1171" y="2569"/>
              <a:ext cx="56" cy="101"/>
            </a:xfrm>
            <a:custGeom>
              <a:avLst/>
              <a:gdLst>
                <a:gd name="T0" fmla="*/ 15 w 110"/>
                <a:gd name="T1" fmla="*/ 0 h 203"/>
                <a:gd name="T2" fmla="*/ 19 w 110"/>
                <a:gd name="T3" fmla="*/ 0 h 203"/>
                <a:gd name="T4" fmla="*/ 19 w 110"/>
                <a:gd name="T5" fmla="*/ 3 h 203"/>
                <a:gd name="T6" fmla="*/ 17 w 110"/>
                <a:gd name="T7" fmla="*/ 6 h 203"/>
                <a:gd name="T8" fmla="*/ 16 w 110"/>
                <a:gd name="T9" fmla="*/ 8 h 203"/>
                <a:gd name="T10" fmla="*/ 14 w 110"/>
                <a:gd name="T11" fmla="*/ 11 h 203"/>
                <a:gd name="T12" fmla="*/ 11 w 110"/>
                <a:gd name="T13" fmla="*/ 19 h 203"/>
                <a:gd name="T14" fmla="*/ 10 w 110"/>
                <a:gd name="T15" fmla="*/ 29 h 203"/>
                <a:gd name="T16" fmla="*/ 9 w 110"/>
                <a:gd name="T17" fmla="*/ 37 h 203"/>
                <a:gd name="T18" fmla="*/ 10 w 110"/>
                <a:gd name="T19" fmla="*/ 46 h 203"/>
                <a:gd name="T20" fmla="*/ 12 w 110"/>
                <a:gd name="T21" fmla="*/ 56 h 203"/>
                <a:gd name="T22" fmla="*/ 16 w 110"/>
                <a:gd name="T23" fmla="*/ 64 h 203"/>
                <a:gd name="T24" fmla="*/ 20 w 110"/>
                <a:gd name="T25" fmla="*/ 72 h 203"/>
                <a:gd name="T26" fmla="*/ 25 w 110"/>
                <a:gd name="T27" fmla="*/ 79 h 203"/>
                <a:gd name="T28" fmla="*/ 29 w 110"/>
                <a:gd name="T29" fmla="*/ 82 h 203"/>
                <a:gd name="T30" fmla="*/ 33 w 110"/>
                <a:gd name="T31" fmla="*/ 84 h 203"/>
                <a:gd name="T32" fmla="*/ 37 w 110"/>
                <a:gd name="T33" fmla="*/ 86 h 203"/>
                <a:gd name="T34" fmla="*/ 43 w 110"/>
                <a:gd name="T35" fmla="*/ 89 h 203"/>
                <a:gd name="T36" fmla="*/ 47 w 110"/>
                <a:gd name="T37" fmla="*/ 91 h 203"/>
                <a:gd name="T38" fmla="*/ 51 w 110"/>
                <a:gd name="T39" fmla="*/ 94 h 203"/>
                <a:gd name="T40" fmla="*/ 54 w 110"/>
                <a:gd name="T41" fmla="*/ 97 h 203"/>
                <a:gd name="T42" fmla="*/ 56 w 110"/>
                <a:gd name="T43" fmla="*/ 101 h 203"/>
                <a:gd name="T44" fmla="*/ 53 w 110"/>
                <a:gd name="T45" fmla="*/ 101 h 203"/>
                <a:gd name="T46" fmla="*/ 49 w 110"/>
                <a:gd name="T47" fmla="*/ 100 h 203"/>
                <a:gd name="T48" fmla="*/ 46 w 110"/>
                <a:gd name="T49" fmla="*/ 99 h 203"/>
                <a:gd name="T50" fmla="*/ 41 w 110"/>
                <a:gd name="T51" fmla="*/ 97 h 203"/>
                <a:gd name="T52" fmla="*/ 37 w 110"/>
                <a:gd name="T53" fmla="*/ 94 h 203"/>
                <a:gd name="T54" fmla="*/ 33 w 110"/>
                <a:gd name="T55" fmla="*/ 93 h 203"/>
                <a:gd name="T56" fmla="*/ 29 w 110"/>
                <a:gd name="T57" fmla="*/ 91 h 203"/>
                <a:gd name="T58" fmla="*/ 25 w 110"/>
                <a:gd name="T59" fmla="*/ 90 h 203"/>
                <a:gd name="T60" fmla="*/ 13 w 110"/>
                <a:gd name="T61" fmla="*/ 82 h 203"/>
                <a:gd name="T62" fmla="*/ 5 w 110"/>
                <a:gd name="T63" fmla="*/ 72 h 203"/>
                <a:gd name="T64" fmla="*/ 1 w 110"/>
                <a:gd name="T65" fmla="*/ 60 h 203"/>
                <a:gd name="T66" fmla="*/ 0 w 110"/>
                <a:gd name="T67" fmla="*/ 48 h 203"/>
                <a:gd name="T68" fmla="*/ 2 w 110"/>
                <a:gd name="T69" fmla="*/ 35 h 203"/>
                <a:gd name="T70" fmla="*/ 5 w 110"/>
                <a:gd name="T71" fmla="*/ 22 h 203"/>
                <a:gd name="T72" fmla="*/ 10 w 110"/>
                <a:gd name="T73" fmla="*/ 11 h 203"/>
                <a:gd name="T74" fmla="*/ 15 w 110"/>
                <a:gd name="T75" fmla="*/ 0 h 2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203"/>
                <a:gd name="T116" fmla="*/ 110 w 110"/>
                <a:gd name="T117" fmla="*/ 203 h 2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203">
                  <a:moveTo>
                    <a:pt x="30" y="0"/>
                  </a:moveTo>
                  <a:lnTo>
                    <a:pt x="37" y="0"/>
                  </a:lnTo>
                  <a:lnTo>
                    <a:pt x="38" y="6"/>
                  </a:lnTo>
                  <a:lnTo>
                    <a:pt x="34" y="12"/>
                  </a:lnTo>
                  <a:lnTo>
                    <a:pt x="31" y="17"/>
                  </a:lnTo>
                  <a:lnTo>
                    <a:pt x="27" y="23"/>
                  </a:lnTo>
                  <a:lnTo>
                    <a:pt x="22" y="39"/>
                  </a:lnTo>
                  <a:lnTo>
                    <a:pt x="19" y="58"/>
                  </a:lnTo>
                  <a:lnTo>
                    <a:pt x="18" y="75"/>
                  </a:lnTo>
                  <a:lnTo>
                    <a:pt x="20" y="93"/>
                  </a:lnTo>
                  <a:lnTo>
                    <a:pt x="24" y="112"/>
                  </a:lnTo>
                  <a:lnTo>
                    <a:pt x="31" y="128"/>
                  </a:lnTo>
                  <a:lnTo>
                    <a:pt x="39" y="144"/>
                  </a:lnTo>
                  <a:lnTo>
                    <a:pt x="50" y="158"/>
                  </a:lnTo>
                  <a:lnTo>
                    <a:pt x="56" y="164"/>
                  </a:lnTo>
                  <a:lnTo>
                    <a:pt x="64" y="168"/>
                  </a:lnTo>
                  <a:lnTo>
                    <a:pt x="73" y="173"/>
                  </a:lnTo>
                  <a:lnTo>
                    <a:pt x="84" y="178"/>
                  </a:lnTo>
                  <a:lnTo>
                    <a:pt x="93" y="182"/>
                  </a:lnTo>
                  <a:lnTo>
                    <a:pt x="100" y="188"/>
                  </a:lnTo>
                  <a:lnTo>
                    <a:pt x="107" y="194"/>
                  </a:lnTo>
                  <a:lnTo>
                    <a:pt x="110" y="202"/>
                  </a:lnTo>
                  <a:lnTo>
                    <a:pt x="105" y="203"/>
                  </a:lnTo>
                  <a:lnTo>
                    <a:pt x="96" y="201"/>
                  </a:lnTo>
                  <a:lnTo>
                    <a:pt x="90" y="198"/>
                  </a:lnTo>
                  <a:lnTo>
                    <a:pt x="80" y="194"/>
                  </a:lnTo>
                  <a:lnTo>
                    <a:pt x="72" y="189"/>
                  </a:lnTo>
                  <a:lnTo>
                    <a:pt x="64" y="186"/>
                  </a:lnTo>
                  <a:lnTo>
                    <a:pt x="57" y="182"/>
                  </a:lnTo>
                  <a:lnTo>
                    <a:pt x="50" y="180"/>
                  </a:lnTo>
                  <a:lnTo>
                    <a:pt x="26" y="164"/>
                  </a:lnTo>
                  <a:lnTo>
                    <a:pt x="10" y="144"/>
                  </a:lnTo>
                  <a:lnTo>
                    <a:pt x="2" y="121"/>
                  </a:lnTo>
                  <a:lnTo>
                    <a:pt x="0" y="97"/>
                  </a:lnTo>
                  <a:lnTo>
                    <a:pt x="3" y="70"/>
                  </a:lnTo>
                  <a:lnTo>
                    <a:pt x="10" y="45"/>
                  </a:lnTo>
                  <a:lnTo>
                    <a:pt x="19" y="22"/>
                  </a:lnTo>
                  <a:lnTo>
                    <a:pt x="30" y="0"/>
                  </a:lnTo>
                  <a:close/>
                </a:path>
              </a:pathLst>
            </a:custGeom>
            <a:solidFill>
              <a:srgbClr val="000000"/>
            </a:solidFill>
            <a:ln w="9525">
              <a:noFill/>
              <a:round/>
              <a:headEnd/>
              <a:tailEnd/>
            </a:ln>
          </p:spPr>
          <p:txBody>
            <a:bodyPr/>
            <a:lstStyle/>
            <a:p>
              <a:endParaRPr lang="en-US"/>
            </a:p>
          </p:txBody>
        </p:sp>
        <p:sp>
          <p:nvSpPr>
            <p:cNvPr id="7229" name="Freeform 68"/>
            <p:cNvSpPr>
              <a:spLocks/>
            </p:cNvSpPr>
            <p:nvPr/>
          </p:nvSpPr>
          <p:spPr bwMode="auto">
            <a:xfrm>
              <a:off x="1192" y="2462"/>
              <a:ext cx="94" cy="93"/>
            </a:xfrm>
            <a:custGeom>
              <a:avLst/>
              <a:gdLst>
                <a:gd name="T0" fmla="*/ 81 w 188"/>
                <a:gd name="T1" fmla="*/ 1 h 185"/>
                <a:gd name="T2" fmla="*/ 84 w 188"/>
                <a:gd name="T3" fmla="*/ 0 h 185"/>
                <a:gd name="T4" fmla="*/ 88 w 188"/>
                <a:gd name="T5" fmla="*/ 3 h 185"/>
                <a:gd name="T6" fmla="*/ 91 w 188"/>
                <a:gd name="T7" fmla="*/ 5 h 185"/>
                <a:gd name="T8" fmla="*/ 94 w 188"/>
                <a:gd name="T9" fmla="*/ 7 h 185"/>
                <a:gd name="T10" fmla="*/ 94 w 188"/>
                <a:gd name="T11" fmla="*/ 9 h 185"/>
                <a:gd name="T12" fmla="*/ 83 w 188"/>
                <a:gd name="T13" fmla="*/ 9 h 185"/>
                <a:gd name="T14" fmla="*/ 72 w 188"/>
                <a:gd name="T15" fmla="*/ 11 h 185"/>
                <a:gd name="T16" fmla="*/ 61 w 188"/>
                <a:gd name="T17" fmla="*/ 14 h 185"/>
                <a:gd name="T18" fmla="*/ 51 w 188"/>
                <a:gd name="T19" fmla="*/ 18 h 185"/>
                <a:gd name="T20" fmla="*/ 41 w 188"/>
                <a:gd name="T21" fmla="*/ 24 h 185"/>
                <a:gd name="T22" fmla="*/ 33 w 188"/>
                <a:gd name="T23" fmla="*/ 31 h 185"/>
                <a:gd name="T24" fmla="*/ 25 w 188"/>
                <a:gd name="T25" fmla="*/ 39 h 185"/>
                <a:gd name="T26" fmla="*/ 18 w 188"/>
                <a:gd name="T27" fmla="*/ 50 h 185"/>
                <a:gd name="T28" fmla="*/ 14 w 188"/>
                <a:gd name="T29" fmla="*/ 59 h 185"/>
                <a:gd name="T30" fmla="*/ 10 w 188"/>
                <a:gd name="T31" fmla="*/ 71 h 185"/>
                <a:gd name="T32" fmla="*/ 6 w 188"/>
                <a:gd name="T33" fmla="*/ 84 h 185"/>
                <a:gd name="T34" fmla="*/ 2 w 188"/>
                <a:gd name="T35" fmla="*/ 93 h 185"/>
                <a:gd name="T36" fmla="*/ 0 w 188"/>
                <a:gd name="T37" fmla="*/ 87 h 185"/>
                <a:gd name="T38" fmla="*/ 2 w 188"/>
                <a:gd name="T39" fmla="*/ 77 h 185"/>
                <a:gd name="T40" fmla="*/ 5 w 188"/>
                <a:gd name="T41" fmla="*/ 67 h 185"/>
                <a:gd name="T42" fmla="*/ 7 w 188"/>
                <a:gd name="T43" fmla="*/ 60 h 185"/>
                <a:gd name="T44" fmla="*/ 10 w 188"/>
                <a:gd name="T45" fmla="*/ 45 h 185"/>
                <a:gd name="T46" fmla="*/ 16 w 188"/>
                <a:gd name="T47" fmla="*/ 34 h 185"/>
                <a:gd name="T48" fmla="*/ 24 w 188"/>
                <a:gd name="T49" fmla="*/ 24 h 185"/>
                <a:gd name="T50" fmla="*/ 34 w 188"/>
                <a:gd name="T51" fmla="*/ 16 h 185"/>
                <a:gd name="T52" fmla="*/ 45 w 188"/>
                <a:gd name="T53" fmla="*/ 11 h 185"/>
                <a:gd name="T54" fmla="*/ 56 w 188"/>
                <a:gd name="T55" fmla="*/ 6 h 185"/>
                <a:gd name="T56" fmla="*/ 69 w 188"/>
                <a:gd name="T57" fmla="*/ 3 h 185"/>
                <a:gd name="T58" fmla="*/ 81 w 188"/>
                <a:gd name="T59" fmla="*/ 1 h 1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8"/>
                <a:gd name="T91" fmla="*/ 0 h 185"/>
                <a:gd name="T92" fmla="*/ 188 w 188"/>
                <a:gd name="T93" fmla="*/ 185 h 1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8" h="185">
                  <a:moveTo>
                    <a:pt x="161" y="1"/>
                  </a:moveTo>
                  <a:lnTo>
                    <a:pt x="168" y="0"/>
                  </a:lnTo>
                  <a:lnTo>
                    <a:pt x="175" y="5"/>
                  </a:lnTo>
                  <a:lnTo>
                    <a:pt x="182" y="10"/>
                  </a:lnTo>
                  <a:lnTo>
                    <a:pt x="188" y="14"/>
                  </a:lnTo>
                  <a:lnTo>
                    <a:pt x="188" y="17"/>
                  </a:lnTo>
                  <a:lnTo>
                    <a:pt x="166" y="18"/>
                  </a:lnTo>
                  <a:lnTo>
                    <a:pt x="144" y="21"/>
                  </a:lnTo>
                  <a:lnTo>
                    <a:pt x="122" y="28"/>
                  </a:lnTo>
                  <a:lnTo>
                    <a:pt x="102" y="36"/>
                  </a:lnTo>
                  <a:lnTo>
                    <a:pt x="82" y="47"/>
                  </a:lnTo>
                  <a:lnTo>
                    <a:pt x="65" y="61"/>
                  </a:lnTo>
                  <a:lnTo>
                    <a:pt x="49" y="78"/>
                  </a:lnTo>
                  <a:lnTo>
                    <a:pt x="36" y="99"/>
                  </a:lnTo>
                  <a:lnTo>
                    <a:pt x="28" y="117"/>
                  </a:lnTo>
                  <a:lnTo>
                    <a:pt x="20" y="142"/>
                  </a:lnTo>
                  <a:lnTo>
                    <a:pt x="11" y="167"/>
                  </a:lnTo>
                  <a:lnTo>
                    <a:pt x="4" y="185"/>
                  </a:lnTo>
                  <a:lnTo>
                    <a:pt x="0" y="174"/>
                  </a:lnTo>
                  <a:lnTo>
                    <a:pt x="4" y="153"/>
                  </a:lnTo>
                  <a:lnTo>
                    <a:pt x="9" y="134"/>
                  </a:lnTo>
                  <a:lnTo>
                    <a:pt x="13" y="119"/>
                  </a:lnTo>
                  <a:lnTo>
                    <a:pt x="20" y="90"/>
                  </a:lnTo>
                  <a:lnTo>
                    <a:pt x="31" y="67"/>
                  </a:lnTo>
                  <a:lnTo>
                    <a:pt x="47" y="47"/>
                  </a:lnTo>
                  <a:lnTo>
                    <a:pt x="67" y="32"/>
                  </a:lnTo>
                  <a:lnTo>
                    <a:pt x="89" y="21"/>
                  </a:lnTo>
                  <a:lnTo>
                    <a:pt x="112" y="11"/>
                  </a:lnTo>
                  <a:lnTo>
                    <a:pt x="137" y="6"/>
                  </a:lnTo>
                  <a:lnTo>
                    <a:pt x="161" y="1"/>
                  </a:lnTo>
                  <a:close/>
                </a:path>
              </a:pathLst>
            </a:custGeom>
            <a:solidFill>
              <a:srgbClr val="000000"/>
            </a:solidFill>
            <a:ln w="9525">
              <a:noFill/>
              <a:round/>
              <a:headEnd/>
              <a:tailEnd/>
            </a:ln>
          </p:spPr>
          <p:txBody>
            <a:bodyPr/>
            <a:lstStyle/>
            <a:p>
              <a:endParaRPr lang="en-US"/>
            </a:p>
          </p:txBody>
        </p:sp>
        <p:sp>
          <p:nvSpPr>
            <p:cNvPr id="7230" name="Freeform 69"/>
            <p:cNvSpPr>
              <a:spLocks/>
            </p:cNvSpPr>
            <p:nvPr/>
          </p:nvSpPr>
          <p:spPr bwMode="auto">
            <a:xfrm>
              <a:off x="1201" y="3223"/>
              <a:ext cx="128" cy="17"/>
            </a:xfrm>
            <a:custGeom>
              <a:avLst/>
              <a:gdLst>
                <a:gd name="T0" fmla="*/ 20 w 257"/>
                <a:gd name="T1" fmla="*/ 9 h 35"/>
                <a:gd name="T2" fmla="*/ 21 w 257"/>
                <a:gd name="T3" fmla="*/ 9 h 35"/>
                <a:gd name="T4" fmla="*/ 24 w 257"/>
                <a:gd name="T5" fmla="*/ 8 h 35"/>
                <a:gd name="T6" fmla="*/ 29 w 257"/>
                <a:gd name="T7" fmla="*/ 8 h 35"/>
                <a:gd name="T8" fmla="*/ 35 w 257"/>
                <a:gd name="T9" fmla="*/ 7 h 35"/>
                <a:gd name="T10" fmla="*/ 43 w 257"/>
                <a:gd name="T11" fmla="*/ 7 h 35"/>
                <a:gd name="T12" fmla="*/ 51 w 257"/>
                <a:gd name="T13" fmla="*/ 6 h 35"/>
                <a:gd name="T14" fmla="*/ 60 w 257"/>
                <a:gd name="T15" fmla="*/ 5 h 35"/>
                <a:gd name="T16" fmla="*/ 70 w 257"/>
                <a:gd name="T17" fmla="*/ 4 h 35"/>
                <a:gd name="T18" fmla="*/ 79 w 257"/>
                <a:gd name="T19" fmla="*/ 3 h 35"/>
                <a:gd name="T20" fmla="*/ 88 w 257"/>
                <a:gd name="T21" fmla="*/ 3 h 35"/>
                <a:gd name="T22" fmla="*/ 97 w 257"/>
                <a:gd name="T23" fmla="*/ 2 h 35"/>
                <a:gd name="T24" fmla="*/ 104 w 257"/>
                <a:gd name="T25" fmla="*/ 1 h 35"/>
                <a:gd name="T26" fmla="*/ 111 w 257"/>
                <a:gd name="T27" fmla="*/ 1 h 35"/>
                <a:gd name="T28" fmla="*/ 116 w 257"/>
                <a:gd name="T29" fmla="*/ 1 h 35"/>
                <a:gd name="T30" fmla="*/ 119 w 257"/>
                <a:gd name="T31" fmla="*/ 0 h 35"/>
                <a:gd name="T32" fmla="*/ 120 w 257"/>
                <a:gd name="T33" fmla="*/ 0 h 35"/>
                <a:gd name="T34" fmla="*/ 128 w 257"/>
                <a:gd name="T35" fmla="*/ 3 h 35"/>
                <a:gd name="T36" fmla="*/ 26 w 257"/>
                <a:gd name="T37" fmla="*/ 17 h 35"/>
                <a:gd name="T38" fmla="*/ 25 w 257"/>
                <a:gd name="T39" fmla="*/ 17 h 35"/>
                <a:gd name="T40" fmla="*/ 22 w 257"/>
                <a:gd name="T41" fmla="*/ 17 h 35"/>
                <a:gd name="T42" fmla="*/ 18 w 257"/>
                <a:gd name="T43" fmla="*/ 17 h 35"/>
                <a:gd name="T44" fmla="*/ 13 w 257"/>
                <a:gd name="T45" fmla="*/ 17 h 35"/>
                <a:gd name="T46" fmla="*/ 9 w 257"/>
                <a:gd name="T47" fmla="*/ 16 h 35"/>
                <a:gd name="T48" fmla="*/ 5 w 257"/>
                <a:gd name="T49" fmla="*/ 15 h 35"/>
                <a:gd name="T50" fmla="*/ 2 w 257"/>
                <a:gd name="T51" fmla="*/ 14 h 35"/>
                <a:gd name="T52" fmla="*/ 0 w 257"/>
                <a:gd name="T53" fmla="*/ 13 h 35"/>
                <a:gd name="T54" fmla="*/ 1 w 257"/>
                <a:gd name="T55" fmla="*/ 11 h 35"/>
                <a:gd name="T56" fmla="*/ 3 w 257"/>
                <a:gd name="T57" fmla="*/ 10 h 35"/>
                <a:gd name="T58" fmla="*/ 6 w 257"/>
                <a:gd name="T59" fmla="*/ 10 h 35"/>
                <a:gd name="T60" fmla="*/ 9 w 257"/>
                <a:gd name="T61" fmla="*/ 9 h 35"/>
                <a:gd name="T62" fmla="*/ 12 w 257"/>
                <a:gd name="T63" fmla="*/ 9 h 35"/>
                <a:gd name="T64" fmla="*/ 15 w 257"/>
                <a:gd name="T65" fmla="*/ 9 h 35"/>
                <a:gd name="T66" fmla="*/ 17 w 257"/>
                <a:gd name="T67" fmla="*/ 9 h 35"/>
                <a:gd name="T68" fmla="*/ 20 w 257"/>
                <a:gd name="T69" fmla="*/ 9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7"/>
                <a:gd name="T106" fmla="*/ 0 h 35"/>
                <a:gd name="T107" fmla="*/ 257 w 257"/>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7" h="35">
                  <a:moveTo>
                    <a:pt x="40" y="18"/>
                  </a:moveTo>
                  <a:lnTo>
                    <a:pt x="42" y="18"/>
                  </a:lnTo>
                  <a:lnTo>
                    <a:pt x="48" y="17"/>
                  </a:lnTo>
                  <a:lnTo>
                    <a:pt x="58" y="17"/>
                  </a:lnTo>
                  <a:lnTo>
                    <a:pt x="71" y="15"/>
                  </a:lnTo>
                  <a:lnTo>
                    <a:pt x="86" y="14"/>
                  </a:lnTo>
                  <a:lnTo>
                    <a:pt x="103" y="12"/>
                  </a:lnTo>
                  <a:lnTo>
                    <a:pt x="121" y="11"/>
                  </a:lnTo>
                  <a:lnTo>
                    <a:pt x="140" y="8"/>
                  </a:lnTo>
                  <a:lnTo>
                    <a:pt x="158" y="7"/>
                  </a:lnTo>
                  <a:lnTo>
                    <a:pt x="177" y="6"/>
                  </a:lnTo>
                  <a:lnTo>
                    <a:pt x="194" y="4"/>
                  </a:lnTo>
                  <a:lnTo>
                    <a:pt x="209" y="3"/>
                  </a:lnTo>
                  <a:lnTo>
                    <a:pt x="222" y="2"/>
                  </a:lnTo>
                  <a:lnTo>
                    <a:pt x="232" y="2"/>
                  </a:lnTo>
                  <a:lnTo>
                    <a:pt x="239" y="0"/>
                  </a:lnTo>
                  <a:lnTo>
                    <a:pt x="241" y="0"/>
                  </a:lnTo>
                  <a:lnTo>
                    <a:pt x="257" y="7"/>
                  </a:lnTo>
                  <a:lnTo>
                    <a:pt x="53" y="34"/>
                  </a:lnTo>
                  <a:lnTo>
                    <a:pt x="50" y="35"/>
                  </a:lnTo>
                  <a:lnTo>
                    <a:pt x="44" y="35"/>
                  </a:lnTo>
                  <a:lnTo>
                    <a:pt x="36" y="35"/>
                  </a:lnTo>
                  <a:lnTo>
                    <a:pt x="27" y="34"/>
                  </a:lnTo>
                  <a:lnTo>
                    <a:pt x="19" y="33"/>
                  </a:lnTo>
                  <a:lnTo>
                    <a:pt x="11" y="30"/>
                  </a:lnTo>
                  <a:lnTo>
                    <a:pt x="4" y="29"/>
                  </a:lnTo>
                  <a:lnTo>
                    <a:pt x="0" y="27"/>
                  </a:lnTo>
                  <a:lnTo>
                    <a:pt x="3" y="23"/>
                  </a:lnTo>
                  <a:lnTo>
                    <a:pt x="6" y="21"/>
                  </a:lnTo>
                  <a:lnTo>
                    <a:pt x="12" y="20"/>
                  </a:lnTo>
                  <a:lnTo>
                    <a:pt x="18" y="19"/>
                  </a:lnTo>
                  <a:lnTo>
                    <a:pt x="24" y="18"/>
                  </a:lnTo>
                  <a:lnTo>
                    <a:pt x="30" y="18"/>
                  </a:lnTo>
                  <a:lnTo>
                    <a:pt x="35" y="18"/>
                  </a:lnTo>
                  <a:lnTo>
                    <a:pt x="40" y="18"/>
                  </a:lnTo>
                  <a:close/>
                </a:path>
              </a:pathLst>
            </a:custGeom>
            <a:solidFill>
              <a:srgbClr val="000000"/>
            </a:solidFill>
            <a:ln w="9525">
              <a:noFill/>
              <a:round/>
              <a:headEnd/>
              <a:tailEnd/>
            </a:ln>
          </p:spPr>
          <p:txBody>
            <a:bodyPr/>
            <a:lstStyle/>
            <a:p>
              <a:endParaRPr lang="en-US"/>
            </a:p>
          </p:txBody>
        </p:sp>
        <p:sp>
          <p:nvSpPr>
            <p:cNvPr id="7231" name="Freeform 70"/>
            <p:cNvSpPr>
              <a:spLocks/>
            </p:cNvSpPr>
            <p:nvPr/>
          </p:nvSpPr>
          <p:spPr bwMode="auto">
            <a:xfrm>
              <a:off x="1214" y="2944"/>
              <a:ext cx="47" cy="145"/>
            </a:xfrm>
            <a:custGeom>
              <a:avLst/>
              <a:gdLst>
                <a:gd name="T0" fmla="*/ 26 w 94"/>
                <a:gd name="T1" fmla="*/ 81 h 290"/>
                <a:gd name="T2" fmla="*/ 30 w 94"/>
                <a:gd name="T3" fmla="*/ 72 h 290"/>
                <a:gd name="T4" fmla="*/ 34 w 94"/>
                <a:gd name="T5" fmla="*/ 62 h 290"/>
                <a:gd name="T6" fmla="*/ 37 w 94"/>
                <a:gd name="T7" fmla="*/ 53 h 290"/>
                <a:gd name="T8" fmla="*/ 39 w 94"/>
                <a:gd name="T9" fmla="*/ 42 h 290"/>
                <a:gd name="T10" fmla="*/ 40 w 94"/>
                <a:gd name="T11" fmla="*/ 32 h 290"/>
                <a:gd name="T12" fmla="*/ 41 w 94"/>
                <a:gd name="T13" fmla="*/ 22 h 290"/>
                <a:gd name="T14" fmla="*/ 42 w 94"/>
                <a:gd name="T15" fmla="*/ 11 h 290"/>
                <a:gd name="T16" fmla="*/ 43 w 94"/>
                <a:gd name="T17" fmla="*/ 0 h 290"/>
                <a:gd name="T18" fmla="*/ 46 w 94"/>
                <a:gd name="T19" fmla="*/ 0 h 290"/>
                <a:gd name="T20" fmla="*/ 47 w 94"/>
                <a:gd name="T21" fmla="*/ 17 h 290"/>
                <a:gd name="T22" fmla="*/ 47 w 94"/>
                <a:gd name="T23" fmla="*/ 32 h 290"/>
                <a:gd name="T24" fmla="*/ 46 w 94"/>
                <a:gd name="T25" fmla="*/ 48 h 290"/>
                <a:gd name="T26" fmla="*/ 43 w 94"/>
                <a:gd name="T27" fmla="*/ 64 h 290"/>
                <a:gd name="T28" fmla="*/ 38 w 94"/>
                <a:gd name="T29" fmla="*/ 78 h 290"/>
                <a:gd name="T30" fmla="*/ 30 w 94"/>
                <a:gd name="T31" fmla="*/ 92 h 290"/>
                <a:gd name="T32" fmla="*/ 20 w 94"/>
                <a:gd name="T33" fmla="*/ 106 h 290"/>
                <a:gd name="T34" fmla="*/ 8 w 94"/>
                <a:gd name="T35" fmla="*/ 118 h 290"/>
                <a:gd name="T36" fmla="*/ 6 w 94"/>
                <a:gd name="T37" fmla="*/ 122 h 290"/>
                <a:gd name="T38" fmla="*/ 7 w 94"/>
                <a:gd name="T39" fmla="*/ 126 h 290"/>
                <a:gd name="T40" fmla="*/ 9 w 94"/>
                <a:gd name="T41" fmla="*/ 131 h 290"/>
                <a:gd name="T42" fmla="*/ 11 w 94"/>
                <a:gd name="T43" fmla="*/ 135 h 290"/>
                <a:gd name="T44" fmla="*/ 12 w 94"/>
                <a:gd name="T45" fmla="*/ 135 h 290"/>
                <a:gd name="T46" fmla="*/ 13 w 94"/>
                <a:gd name="T47" fmla="*/ 136 h 290"/>
                <a:gd name="T48" fmla="*/ 13 w 94"/>
                <a:gd name="T49" fmla="*/ 137 h 290"/>
                <a:gd name="T50" fmla="*/ 13 w 94"/>
                <a:gd name="T51" fmla="*/ 138 h 290"/>
                <a:gd name="T52" fmla="*/ 13 w 94"/>
                <a:gd name="T53" fmla="*/ 141 h 290"/>
                <a:gd name="T54" fmla="*/ 12 w 94"/>
                <a:gd name="T55" fmla="*/ 142 h 290"/>
                <a:gd name="T56" fmla="*/ 10 w 94"/>
                <a:gd name="T57" fmla="*/ 144 h 290"/>
                <a:gd name="T58" fmla="*/ 8 w 94"/>
                <a:gd name="T59" fmla="*/ 145 h 290"/>
                <a:gd name="T60" fmla="*/ 5 w 94"/>
                <a:gd name="T61" fmla="*/ 143 h 290"/>
                <a:gd name="T62" fmla="*/ 3 w 94"/>
                <a:gd name="T63" fmla="*/ 138 h 290"/>
                <a:gd name="T64" fmla="*/ 2 w 94"/>
                <a:gd name="T65" fmla="*/ 132 h 290"/>
                <a:gd name="T66" fmla="*/ 0 w 94"/>
                <a:gd name="T67" fmla="*/ 127 h 290"/>
                <a:gd name="T68" fmla="*/ 1 w 94"/>
                <a:gd name="T69" fmla="*/ 120 h 290"/>
                <a:gd name="T70" fmla="*/ 4 w 94"/>
                <a:gd name="T71" fmla="*/ 114 h 290"/>
                <a:gd name="T72" fmla="*/ 7 w 94"/>
                <a:gd name="T73" fmla="*/ 108 h 290"/>
                <a:gd name="T74" fmla="*/ 11 w 94"/>
                <a:gd name="T75" fmla="*/ 103 h 290"/>
                <a:gd name="T76" fmla="*/ 15 w 94"/>
                <a:gd name="T77" fmla="*/ 98 h 290"/>
                <a:gd name="T78" fmla="*/ 19 w 94"/>
                <a:gd name="T79" fmla="*/ 92 h 290"/>
                <a:gd name="T80" fmla="*/ 23 w 94"/>
                <a:gd name="T81" fmla="*/ 87 h 290"/>
                <a:gd name="T82" fmla="*/ 26 w 94"/>
                <a:gd name="T83" fmla="*/ 81 h 2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
                <a:gd name="T127" fmla="*/ 0 h 290"/>
                <a:gd name="T128" fmla="*/ 94 w 94"/>
                <a:gd name="T129" fmla="*/ 290 h 2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 h="290">
                  <a:moveTo>
                    <a:pt x="51" y="161"/>
                  </a:moveTo>
                  <a:lnTo>
                    <a:pt x="60" y="143"/>
                  </a:lnTo>
                  <a:lnTo>
                    <a:pt x="67" y="124"/>
                  </a:lnTo>
                  <a:lnTo>
                    <a:pt x="73" y="105"/>
                  </a:lnTo>
                  <a:lnTo>
                    <a:pt x="77" y="84"/>
                  </a:lnTo>
                  <a:lnTo>
                    <a:pt x="79" y="63"/>
                  </a:lnTo>
                  <a:lnTo>
                    <a:pt x="82" y="43"/>
                  </a:lnTo>
                  <a:lnTo>
                    <a:pt x="84" y="21"/>
                  </a:lnTo>
                  <a:lnTo>
                    <a:pt x="85" y="0"/>
                  </a:lnTo>
                  <a:lnTo>
                    <a:pt x="92" y="0"/>
                  </a:lnTo>
                  <a:lnTo>
                    <a:pt x="94" y="33"/>
                  </a:lnTo>
                  <a:lnTo>
                    <a:pt x="94" y="64"/>
                  </a:lnTo>
                  <a:lnTo>
                    <a:pt x="91" y="96"/>
                  </a:lnTo>
                  <a:lnTo>
                    <a:pt x="85" y="127"/>
                  </a:lnTo>
                  <a:lnTo>
                    <a:pt x="75" y="155"/>
                  </a:lnTo>
                  <a:lnTo>
                    <a:pt x="60" y="183"/>
                  </a:lnTo>
                  <a:lnTo>
                    <a:pt x="40" y="211"/>
                  </a:lnTo>
                  <a:lnTo>
                    <a:pt x="15" y="236"/>
                  </a:lnTo>
                  <a:lnTo>
                    <a:pt x="11" y="244"/>
                  </a:lnTo>
                  <a:lnTo>
                    <a:pt x="14" y="252"/>
                  </a:lnTo>
                  <a:lnTo>
                    <a:pt x="18" y="261"/>
                  </a:lnTo>
                  <a:lnTo>
                    <a:pt x="21" y="269"/>
                  </a:lnTo>
                  <a:lnTo>
                    <a:pt x="23" y="269"/>
                  </a:lnTo>
                  <a:lnTo>
                    <a:pt x="25" y="271"/>
                  </a:lnTo>
                  <a:lnTo>
                    <a:pt x="26" y="273"/>
                  </a:lnTo>
                  <a:lnTo>
                    <a:pt x="26" y="275"/>
                  </a:lnTo>
                  <a:lnTo>
                    <a:pt x="26" y="281"/>
                  </a:lnTo>
                  <a:lnTo>
                    <a:pt x="24" y="284"/>
                  </a:lnTo>
                  <a:lnTo>
                    <a:pt x="20" y="287"/>
                  </a:lnTo>
                  <a:lnTo>
                    <a:pt x="16" y="290"/>
                  </a:lnTo>
                  <a:lnTo>
                    <a:pt x="9" y="286"/>
                  </a:lnTo>
                  <a:lnTo>
                    <a:pt x="6" y="275"/>
                  </a:lnTo>
                  <a:lnTo>
                    <a:pt x="3" y="264"/>
                  </a:lnTo>
                  <a:lnTo>
                    <a:pt x="0" y="254"/>
                  </a:lnTo>
                  <a:lnTo>
                    <a:pt x="2" y="240"/>
                  </a:lnTo>
                  <a:lnTo>
                    <a:pt x="7" y="227"/>
                  </a:lnTo>
                  <a:lnTo>
                    <a:pt x="13" y="215"/>
                  </a:lnTo>
                  <a:lnTo>
                    <a:pt x="21" y="205"/>
                  </a:lnTo>
                  <a:lnTo>
                    <a:pt x="30" y="195"/>
                  </a:lnTo>
                  <a:lnTo>
                    <a:pt x="38" y="184"/>
                  </a:lnTo>
                  <a:lnTo>
                    <a:pt x="45" y="173"/>
                  </a:lnTo>
                  <a:lnTo>
                    <a:pt x="51" y="161"/>
                  </a:lnTo>
                  <a:close/>
                </a:path>
              </a:pathLst>
            </a:custGeom>
            <a:solidFill>
              <a:srgbClr val="000000"/>
            </a:solidFill>
            <a:ln w="9525">
              <a:noFill/>
              <a:round/>
              <a:headEnd/>
              <a:tailEnd/>
            </a:ln>
          </p:spPr>
          <p:txBody>
            <a:bodyPr/>
            <a:lstStyle/>
            <a:p>
              <a:endParaRPr lang="en-US"/>
            </a:p>
          </p:txBody>
        </p:sp>
        <p:sp>
          <p:nvSpPr>
            <p:cNvPr id="7232" name="Freeform 71"/>
            <p:cNvSpPr>
              <a:spLocks/>
            </p:cNvSpPr>
            <p:nvPr/>
          </p:nvSpPr>
          <p:spPr bwMode="auto">
            <a:xfrm>
              <a:off x="1223" y="3129"/>
              <a:ext cx="144" cy="18"/>
            </a:xfrm>
            <a:custGeom>
              <a:avLst/>
              <a:gdLst>
                <a:gd name="T0" fmla="*/ 0 w 289"/>
                <a:gd name="T1" fmla="*/ 1 h 37"/>
                <a:gd name="T2" fmla="*/ 10 w 289"/>
                <a:gd name="T3" fmla="*/ 0 h 37"/>
                <a:gd name="T4" fmla="*/ 19 w 289"/>
                <a:gd name="T5" fmla="*/ 0 h 37"/>
                <a:gd name="T6" fmla="*/ 28 w 289"/>
                <a:gd name="T7" fmla="*/ 0 h 37"/>
                <a:gd name="T8" fmla="*/ 37 w 289"/>
                <a:gd name="T9" fmla="*/ 0 h 37"/>
                <a:gd name="T10" fmla="*/ 45 w 289"/>
                <a:gd name="T11" fmla="*/ 0 h 37"/>
                <a:gd name="T12" fmla="*/ 54 w 289"/>
                <a:gd name="T13" fmla="*/ 1 h 37"/>
                <a:gd name="T14" fmla="*/ 63 w 289"/>
                <a:gd name="T15" fmla="*/ 2 h 37"/>
                <a:gd name="T16" fmla="*/ 71 w 289"/>
                <a:gd name="T17" fmla="*/ 3 h 37"/>
                <a:gd name="T18" fmla="*/ 79 w 289"/>
                <a:gd name="T19" fmla="*/ 4 h 37"/>
                <a:gd name="T20" fmla="*/ 87 w 289"/>
                <a:gd name="T21" fmla="*/ 6 h 37"/>
                <a:gd name="T22" fmla="*/ 95 w 289"/>
                <a:gd name="T23" fmla="*/ 7 h 37"/>
                <a:gd name="T24" fmla="*/ 104 w 289"/>
                <a:gd name="T25" fmla="*/ 8 h 37"/>
                <a:gd name="T26" fmla="*/ 112 w 289"/>
                <a:gd name="T27" fmla="*/ 10 h 37"/>
                <a:gd name="T28" fmla="*/ 120 w 289"/>
                <a:gd name="T29" fmla="*/ 11 h 37"/>
                <a:gd name="T30" fmla="*/ 128 w 289"/>
                <a:gd name="T31" fmla="*/ 12 h 37"/>
                <a:gd name="T32" fmla="*/ 137 w 289"/>
                <a:gd name="T33" fmla="*/ 13 h 37"/>
                <a:gd name="T34" fmla="*/ 139 w 289"/>
                <a:gd name="T35" fmla="*/ 13 h 37"/>
                <a:gd name="T36" fmla="*/ 141 w 289"/>
                <a:gd name="T37" fmla="*/ 14 h 37"/>
                <a:gd name="T38" fmla="*/ 143 w 289"/>
                <a:gd name="T39" fmla="*/ 15 h 37"/>
                <a:gd name="T40" fmla="*/ 144 w 289"/>
                <a:gd name="T41" fmla="*/ 15 h 37"/>
                <a:gd name="T42" fmla="*/ 144 w 289"/>
                <a:gd name="T43" fmla="*/ 18 h 37"/>
                <a:gd name="T44" fmla="*/ 138 w 289"/>
                <a:gd name="T45" fmla="*/ 18 h 37"/>
                <a:gd name="T46" fmla="*/ 130 w 289"/>
                <a:gd name="T47" fmla="*/ 18 h 37"/>
                <a:gd name="T48" fmla="*/ 123 w 289"/>
                <a:gd name="T49" fmla="*/ 17 h 37"/>
                <a:gd name="T50" fmla="*/ 116 w 289"/>
                <a:gd name="T51" fmla="*/ 16 h 37"/>
                <a:gd name="T52" fmla="*/ 109 w 289"/>
                <a:gd name="T53" fmla="*/ 15 h 37"/>
                <a:gd name="T54" fmla="*/ 101 w 289"/>
                <a:gd name="T55" fmla="*/ 14 h 37"/>
                <a:gd name="T56" fmla="*/ 94 w 289"/>
                <a:gd name="T57" fmla="*/ 14 h 37"/>
                <a:gd name="T58" fmla="*/ 86 w 289"/>
                <a:gd name="T59" fmla="*/ 14 h 37"/>
                <a:gd name="T60" fmla="*/ 75 w 289"/>
                <a:gd name="T61" fmla="*/ 12 h 37"/>
                <a:gd name="T62" fmla="*/ 66 w 289"/>
                <a:gd name="T63" fmla="*/ 11 h 37"/>
                <a:gd name="T64" fmla="*/ 55 w 289"/>
                <a:gd name="T65" fmla="*/ 9 h 37"/>
                <a:gd name="T66" fmla="*/ 45 w 289"/>
                <a:gd name="T67" fmla="*/ 8 h 37"/>
                <a:gd name="T68" fmla="*/ 34 w 289"/>
                <a:gd name="T69" fmla="*/ 8 h 37"/>
                <a:gd name="T70" fmla="*/ 24 w 289"/>
                <a:gd name="T71" fmla="*/ 6 h 37"/>
                <a:gd name="T72" fmla="*/ 14 w 289"/>
                <a:gd name="T73" fmla="*/ 6 h 37"/>
                <a:gd name="T74" fmla="*/ 3 w 289"/>
                <a:gd name="T75" fmla="*/ 6 h 37"/>
                <a:gd name="T76" fmla="*/ 2 w 289"/>
                <a:gd name="T77" fmla="*/ 5 h 37"/>
                <a:gd name="T78" fmla="*/ 0 w 289"/>
                <a:gd name="T79" fmla="*/ 4 h 37"/>
                <a:gd name="T80" fmla="*/ 0 w 289"/>
                <a:gd name="T81" fmla="*/ 3 h 37"/>
                <a:gd name="T82" fmla="*/ 0 w 289"/>
                <a:gd name="T83" fmla="*/ 1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9"/>
                <a:gd name="T127" fmla="*/ 0 h 37"/>
                <a:gd name="T128" fmla="*/ 289 w 289"/>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9" h="37">
                  <a:moveTo>
                    <a:pt x="0" y="3"/>
                  </a:moveTo>
                  <a:lnTo>
                    <a:pt x="20" y="1"/>
                  </a:lnTo>
                  <a:lnTo>
                    <a:pt x="38" y="0"/>
                  </a:lnTo>
                  <a:lnTo>
                    <a:pt x="57" y="0"/>
                  </a:lnTo>
                  <a:lnTo>
                    <a:pt x="74" y="0"/>
                  </a:lnTo>
                  <a:lnTo>
                    <a:pt x="91" y="1"/>
                  </a:lnTo>
                  <a:lnTo>
                    <a:pt x="109" y="3"/>
                  </a:lnTo>
                  <a:lnTo>
                    <a:pt x="126" y="4"/>
                  </a:lnTo>
                  <a:lnTo>
                    <a:pt x="142" y="7"/>
                  </a:lnTo>
                  <a:lnTo>
                    <a:pt x="158" y="9"/>
                  </a:lnTo>
                  <a:lnTo>
                    <a:pt x="175" y="12"/>
                  </a:lnTo>
                  <a:lnTo>
                    <a:pt x="191" y="15"/>
                  </a:lnTo>
                  <a:lnTo>
                    <a:pt x="208" y="17"/>
                  </a:lnTo>
                  <a:lnTo>
                    <a:pt x="224" y="20"/>
                  </a:lnTo>
                  <a:lnTo>
                    <a:pt x="241" y="23"/>
                  </a:lnTo>
                  <a:lnTo>
                    <a:pt x="257" y="25"/>
                  </a:lnTo>
                  <a:lnTo>
                    <a:pt x="274" y="26"/>
                  </a:lnTo>
                  <a:lnTo>
                    <a:pt x="279" y="27"/>
                  </a:lnTo>
                  <a:lnTo>
                    <a:pt x="282" y="28"/>
                  </a:lnTo>
                  <a:lnTo>
                    <a:pt x="286" y="30"/>
                  </a:lnTo>
                  <a:lnTo>
                    <a:pt x="289" y="30"/>
                  </a:lnTo>
                  <a:lnTo>
                    <a:pt x="289" y="37"/>
                  </a:lnTo>
                  <a:lnTo>
                    <a:pt x="276" y="37"/>
                  </a:lnTo>
                  <a:lnTo>
                    <a:pt x="261" y="37"/>
                  </a:lnTo>
                  <a:lnTo>
                    <a:pt x="247" y="34"/>
                  </a:lnTo>
                  <a:lnTo>
                    <a:pt x="233" y="32"/>
                  </a:lnTo>
                  <a:lnTo>
                    <a:pt x="218" y="31"/>
                  </a:lnTo>
                  <a:lnTo>
                    <a:pt x="203" y="28"/>
                  </a:lnTo>
                  <a:lnTo>
                    <a:pt x="188" y="28"/>
                  </a:lnTo>
                  <a:lnTo>
                    <a:pt x="172" y="28"/>
                  </a:lnTo>
                  <a:lnTo>
                    <a:pt x="151" y="25"/>
                  </a:lnTo>
                  <a:lnTo>
                    <a:pt x="132" y="22"/>
                  </a:lnTo>
                  <a:lnTo>
                    <a:pt x="111" y="19"/>
                  </a:lnTo>
                  <a:lnTo>
                    <a:pt x="90" y="17"/>
                  </a:lnTo>
                  <a:lnTo>
                    <a:pt x="69" y="16"/>
                  </a:lnTo>
                  <a:lnTo>
                    <a:pt x="49" y="13"/>
                  </a:lnTo>
                  <a:lnTo>
                    <a:pt x="28" y="13"/>
                  </a:lnTo>
                  <a:lnTo>
                    <a:pt x="6" y="13"/>
                  </a:lnTo>
                  <a:lnTo>
                    <a:pt x="4" y="11"/>
                  </a:lnTo>
                  <a:lnTo>
                    <a:pt x="1" y="9"/>
                  </a:lnTo>
                  <a:lnTo>
                    <a:pt x="0" y="7"/>
                  </a:lnTo>
                  <a:lnTo>
                    <a:pt x="0" y="3"/>
                  </a:lnTo>
                  <a:close/>
                </a:path>
              </a:pathLst>
            </a:custGeom>
            <a:solidFill>
              <a:srgbClr val="000000"/>
            </a:solidFill>
            <a:ln w="9525">
              <a:noFill/>
              <a:round/>
              <a:headEnd/>
              <a:tailEnd/>
            </a:ln>
          </p:spPr>
          <p:txBody>
            <a:bodyPr/>
            <a:lstStyle/>
            <a:p>
              <a:endParaRPr lang="en-US"/>
            </a:p>
          </p:txBody>
        </p:sp>
        <p:sp>
          <p:nvSpPr>
            <p:cNvPr id="7233" name="Freeform 72"/>
            <p:cNvSpPr>
              <a:spLocks/>
            </p:cNvSpPr>
            <p:nvPr/>
          </p:nvSpPr>
          <p:spPr bwMode="auto">
            <a:xfrm>
              <a:off x="1228" y="2666"/>
              <a:ext cx="60" cy="69"/>
            </a:xfrm>
            <a:custGeom>
              <a:avLst/>
              <a:gdLst>
                <a:gd name="T0" fmla="*/ 13 w 119"/>
                <a:gd name="T1" fmla="*/ 1 h 137"/>
                <a:gd name="T2" fmla="*/ 17 w 119"/>
                <a:gd name="T3" fmla="*/ 0 h 137"/>
                <a:gd name="T4" fmla="*/ 21 w 119"/>
                <a:gd name="T5" fmla="*/ 1 h 137"/>
                <a:gd name="T6" fmla="*/ 25 w 119"/>
                <a:gd name="T7" fmla="*/ 3 h 137"/>
                <a:gd name="T8" fmla="*/ 29 w 119"/>
                <a:gd name="T9" fmla="*/ 6 h 137"/>
                <a:gd name="T10" fmla="*/ 29 w 119"/>
                <a:gd name="T11" fmla="*/ 6 h 137"/>
                <a:gd name="T12" fmla="*/ 29 w 119"/>
                <a:gd name="T13" fmla="*/ 8 h 137"/>
                <a:gd name="T14" fmla="*/ 28 w 119"/>
                <a:gd name="T15" fmla="*/ 8 h 137"/>
                <a:gd name="T16" fmla="*/ 28 w 119"/>
                <a:gd name="T17" fmla="*/ 9 h 137"/>
                <a:gd name="T18" fmla="*/ 25 w 119"/>
                <a:gd name="T19" fmla="*/ 7 h 137"/>
                <a:gd name="T20" fmla="*/ 21 w 119"/>
                <a:gd name="T21" fmla="*/ 6 h 137"/>
                <a:gd name="T22" fmla="*/ 17 w 119"/>
                <a:gd name="T23" fmla="*/ 6 h 137"/>
                <a:gd name="T24" fmla="*/ 13 w 119"/>
                <a:gd name="T25" fmla="*/ 6 h 137"/>
                <a:gd name="T26" fmla="*/ 9 w 119"/>
                <a:gd name="T27" fmla="*/ 13 h 137"/>
                <a:gd name="T28" fmla="*/ 8 w 119"/>
                <a:gd name="T29" fmla="*/ 20 h 137"/>
                <a:gd name="T30" fmla="*/ 7 w 119"/>
                <a:gd name="T31" fmla="*/ 28 h 137"/>
                <a:gd name="T32" fmla="*/ 8 w 119"/>
                <a:gd name="T33" fmla="*/ 36 h 137"/>
                <a:gd name="T34" fmla="*/ 10 w 119"/>
                <a:gd name="T35" fmla="*/ 40 h 137"/>
                <a:gd name="T36" fmla="*/ 14 w 119"/>
                <a:gd name="T37" fmla="*/ 44 h 137"/>
                <a:gd name="T38" fmla="*/ 17 w 119"/>
                <a:gd name="T39" fmla="*/ 49 h 137"/>
                <a:gd name="T40" fmla="*/ 21 w 119"/>
                <a:gd name="T41" fmla="*/ 51 h 137"/>
                <a:gd name="T42" fmla="*/ 26 w 119"/>
                <a:gd name="T43" fmla="*/ 54 h 137"/>
                <a:gd name="T44" fmla="*/ 31 w 119"/>
                <a:gd name="T45" fmla="*/ 56 h 137"/>
                <a:gd name="T46" fmla="*/ 36 w 119"/>
                <a:gd name="T47" fmla="*/ 58 h 137"/>
                <a:gd name="T48" fmla="*/ 41 w 119"/>
                <a:gd name="T49" fmla="*/ 58 h 137"/>
                <a:gd name="T50" fmla="*/ 43 w 119"/>
                <a:gd name="T51" fmla="*/ 58 h 137"/>
                <a:gd name="T52" fmla="*/ 46 w 119"/>
                <a:gd name="T53" fmla="*/ 58 h 137"/>
                <a:gd name="T54" fmla="*/ 49 w 119"/>
                <a:gd name="T55" fmla="*/ 58 h 137"/>
                <a:gd name="T56" fmla="*/ 52 w 119"/>
                <a:gd name="T57" fmla="*/ 59 h 137"/>
                <a:gd name="T58" fmla="*/ 55 w 119"/>
                <a:gd name="T59" fmla="*/ 59 h 137"/>
                <a:gd name="T60" fmla="*/ 58 w 119"/>
                <a:gd name="T61" fmla="*/ 60 h 137"/>
                <a:gd name="T62" fmla="*/ 59 w 119"/>
                <a:gd name="T63" fmla="*/ 62 h 137"/>
                <a:gd name="T64" fmla="*/ 60 w 119"/>
                <a:gd name="T65" fmla="*/ 65 h 137"/>
                <a:gd name="T66" fmla="*/ 57 w 119"/>
                <a:gd name="T67" fmla="*/ 68 h 137"/>
                <a:gd name="T68" fmla="*/ 53 w 119"/>
                <a:gd name="T69" fmla="*/ 69 h 137"/>
                <a:gd name="T70" fmla="*/ 48 w 119"/>
                <a:gd name="T71" fmla="*/ 69 h 137"/>
                <a:gd name="T72" fmla="*/ 44 w 119"/>
                <a:gd name="T73" fmla="*/ 68 h 137"/>
                <a:gd name="T74" fmla="*/ 40 w 119"/>
                <a:gd name="T75" fmla="*/ 66 h 137"/>
                <a:gd name="T76" fmla="*/ 35 w 119"/>
                <a:gd name="T77" fmla="*/ 65 h 137"/>
                <a:gd name="T78" fmla="*/ 30 w 119"/>
                <a:gd name="T79" fmla="*/ 63 h 137"/>
                <a:gd name="T80" fmla="*/ 25 w 119"/>
                <a:gd name="T81" fmla="*/ 61 h 137"/>
                <a:gd name="T82" fmla="*/ 20 w 119"/>
                <a:gd name="T83" fmla="*/ 59 h 137"/>
                <a:gd name="T84" fmla="*/ 16 w 119"/>
                <a:gd name="T85" fmla="*/ 56 h 137"/>
                <a:gd name="T86" fmla="*/ 13 w 119"/>
                <a:gd name="T87" fmla="*/ 53 h 137"/>
                <a:gd name="T88" fmla="*/ 9 w 119"/>
                <a:gd name="T89" fmla="*/ 49 h 137"/>
                <a:gd name="T90" fmla="*/ 6 w 119"/>
                <a:gd name="T91" fmla="*/ 44 h 137"/>
                <a:gd name="T92" fmla="*/ 4 w 119"/>
                <a:gd name="T93" fmla="*/ 40 h 137"/>
                <a:gd name="T94" fmla="*/ 2 w 119"/>
                <a:gd name="T95" fmla="*/ 36 h 137"/>
                <a:gd name="T96" fmla="*/ 0 w 119"/>
                <a:gd name="T97" fmla="*/ 32 h 137"/>
                <a:gd name="T98" fmla="*/ 1 w 119"/>
                <a:gd name="T99" fmla="*/ 23 h 137"/>
                <a:gd name="T100" fmla="*/ 3 w 119"/>
                <a:gd name="T101" fmla="*/ 14 h 137"/>
                <a:gd name="T102" fmla="*/ 7 w 119"/>
                <a:gd name="T103" fmla="*/ 6 h 137"/>
                <a:gd name="T104" fmla="*/ 13 w 119"/>
                <a:gd name="T105" fmla="*/ 1 h 1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9"/>
                <a:gd name="T160" fmla="*/ 0 h 137"/>
                <a:gd name="T161" fmla="*/ 119 w 119"/>
                <a:gd name="T162" fmla="*/ 137 h 1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9" h="137">
                  <a:moveTo>
                    <a:pt x="25" y="2"/>
                  </a:moveTo>
                  <a:lnTo>
                    <a:pt x="33" y="0"/>
                  </a:lnTo>
                  <a:lnTo>
                    <a:pt x="42" y="1"/>
                  </a:lnTo>
                  <a:lnTo>
                    <a:pt x="50" y="6"/>
                  </a:lnTo>
                  <a:lnTo>
                    <a:pt x="57" y="11"/>
                  </a:lnTo>
                  <a:lnTo>
                    <a:pt x="57" y="12"/>
                  </a:lnTo>
                  <a:lnTo>
                    <a:pt x="57" y="15"/>
                  </a:lnTo>
                  <a:lnTo>
                    <a:pt x="56" y="16"/>
                  </a:lnTo>
                  <a:lnTo>
                    <a:pt x="55" y="17"/>
                  </a:lnTo>
                  <a:lnTo>
                    <a:pt x="49" y="14"/>
                  </a:lnTo>
                  <a:lnTo>
                    <a:pt x="41" y="12"/>
                  </a:lnTo>
                  <a:lnTo>
                    <a:pt x="33" y="12"/>
                  </a:lnTo>
                  <a:lnTo>
                    <a:pt x="26" y="12"/>
                  </a:lnTo>
                  <a:lnTo>
                    <a:pt x="18" y="25"/>
                  </a:lnTo>
                  <a:lnTo>
                    <a:pt x="15" y="40"/>
                  </a:lnTo>
                  <a:lnTo>
                    <a:pt x="13" y="55"/>
                  </a:lnTo>
                  <a:lnTo>
                    <a:pt x="16" y="71"/>
                  </a:lnTo>
                  <a:lnTo>
                    <a:pt x="20" y="80"/>
                  </a:lnTo>
                  <a:lnTo>
                    <a:pt x="27" y="88"/>
                  </a:lnTo>
                  <a:lnTo>
                    <a:pt x="34" y="97"/>
                  </a:lnTo>
                  <a:lnTo>
                    <a:pt x="42" y="102"/>
                  </a:lnTo>
                  <a:lnTo>
                    <a:pt x="51" y="108"/>
                  </a:lnTo>
                  <a:lnTo>
                    <a:pt x="61" y="112"/>
                  </a:lnTo>
                  <a:lnTo>
                    <a:pt x="71" y="115"/>
                  </a:lnTo>
                  <a:lnTo>
                    <a:pt x="81" y="115"/>
                  </a:lnTo>
                  <a:lnTo>
                    <a:pt x="86" y="116"/>
                  </a:lnTo>
                  <a:lnTo>
                    <a:pt x="92" y="116"/>
                  </a:lnTo>
                  <a:lnTo>
                    <a:pt x="98" y="116"/>
                  </a:lnTo>
                  <a:lnTo>
                    <a:pt x="104" y="117"/>
                  </a:lnTo>
                  <a:lnTo>
                    <a:pt x="110" y="117"/>
                  </a:lnTo>
                  <a:lnTo>
                    <a:pt x="115" y="120"/>
                  </a:lnTo>
                  <a:lnTo>
                    <a:pt x="118" y="124"/>
                  </a:lnTo>
                  <a:lnTo>
                    <a:pt x="119" y="130"/>
                  </a:lnTo>
                  <a:lnTo>
                    <a:pt x="113" y="135"/>
                  </a:lnTo>
                  <a:lnTo>
                    <a:pt x="106" y="137"/>
                  </a:lnTo>
                  <a:lnTo>
                    <a:pt x="96" y="137"/>
                  </a:lnTo>
                  <a:lnTo>
                    <a:pt x="88" y="135"/>
                  </a:lnTo>
                  <a:lnTo>
                    <a:pt x="79" y="132"/>
                  </a:lnTo>
                  <a:lnTo>
                    <a:pt x="70" y="129"/>
                  </a:lnTo>
                  <a:lnTo>
                    <a:pt x="60" y="125"/>
                  </a:lnTo>
                  <a:lnTo>
                    <a:pt x="49" y="122"/>
                  </a:lnTo>
                  <a:lnTo>
                    <a:pt x="40" y="117"/>
                  </a:lnTo>
                  <a:lnTo>
                    <a:pt x="32" y="112"/>
                  </a:lnTo>
                  <a:lnTo>
                    <a:pt x="25" y="105"/>
                  </a:lnTo>
                  <a:lnTo>
                    <a:pt x="18" y="97"/>
                  </a:lnTo>
                  <a:lnTo>
                    <a:pt x="12" y="88"/>
                  </a:lnTo>
                  <a:lnTo>
                    <a:pt x="8" y="80"/>
                  </a:lnTo>
                  <a:lnTo>
                    <a:pt x="3" y="72"/>
                  </a:lnTo>
                  <a:lnTo>
                    <a:pt x="0" y="63"/>
                  </a:lnTo>
                  <a:lnTo>
                    <a:pt x="1" y="45"/>
                  </a:lnTo>
                  <a:lnTo>
                    <a:pt x="5" y="27"/>
                  </a:lnTo>
                  <a:lnTo>
                    <a:pt x="13" y="12"/>
                  </a:lnTo>
                  <a:lnTo>
                    <a:pt x="25" y="2"/>
                  </a:lnTo>
                  <a:close/>
                </a:path>
              </a:pathLst>
            </a:custGeom>
            <a:solidFill>
              <a:srgbClr val="000000"/>
            </a:solidFill>
            <a:ln w="9525">
              <a:noFill/>
              <a:round/>
              <a:headEnd/>
              <a:tailEnd/>
            </a:ln>
          </p:spPr>
          <p:txBody>
            <a:bodyPr/>
            <a:lstStyle/>
            <a:p>
              <a:endParaRPr lang="en-US"/>
            </a:p>
          </p:txBody>
        </p:sp>
        <p:sp>
          <p:nvSpPr>
            <p:cNvPr id="7234" name="Freeform 73"/>
            <p:cNvSpPr>
              <a:spLocks/>
            </p:cNvSpPr>
            <p:nvPr/>
          </p:nvSpPr>
          <p:spPr bwMode="auto">
            <a:xfrm>
              <a:off x="1230" y="2585"/>
              <a:ext cx="36" cy="74"/>
            </a:xfrm>
            <a:custGeom>
              <a:avLst/>
              <a:gdLst>
                <a:gd name="T0" fmla="*/ 11 w 73"/>
                <a:gd name="T1" fmla="*/ 0 h 149"/>
                <a:gd name="T2" fmla="*/ 13 w 73"/>
                <a:gd name="T3" fmla="*/ 3 h 149"/>
                <a:gd name="T4" fmla="*/ 10 w 73"/>
                <a:gd name="T5" fmla="*/ 10 h 149"/>
                <a:gd name="T6" fmla="*/ 8 w 73"/>
                <a:gd name="T7" fmla="*/ 18 h 149"/>
                <a:gd name="T8" fmla="*/ 8 w 73"/>
                <a:gd name="T9" fmla="*/ 27 h 149"/>
                <a:gd name="T10" fmla="*/ 10 w 73"/>
                <a:gd name="T11" fmla="*/ 37 h 149"/>
                <a:gd name="T12" fmla="*/ 13 w 73"/>
                <a:gd name="T13" fmla="*/ 47 h 149"/>
                <a:gd name="T14" fmla="*/ 18 w 73"/>
                <a:gd name="T15" fmla="*/ 56 h 149"/>
                <a:gd name="T16" fmla="*/ 26 w 73"/>
                <a:gd name="T17" fmla="*/ 65 h 149"/>
                <a:gd name="T18" fmla="*/ 36 w 73"/>
                <a:gd name="T19" fmla="*/ 72 h 149"/>
                <a:gd name="T20" fmla="*/ 36 w 73"/>
                <a:gd name="T21" fmla="*/ 72 h 149"/>
                <a:gd name="T22" fmla="*/ 36 w 73"/>
                <a:gd name="T23" fmla="*/ 74 h 149"/>
                <a:gd name="T24" fmla="*/ 35 w 73"/>
                <a:gd name="T25" fmla="*/ 74 h 149"/>
                <a:gd name="T26" fmla="*/ 33 w 73"/>
                <a:gd name="T27" fmla="*/ 74 h 149"/>
                <a:gd name="T28" fmla="*/ 30 w 73"/>
                <a:gd name="T29" fmla="*/ 74 h 149"/>
                <a:gd name="T30" fmla="*/ 26 w 73"/>
                <a:gd name="T31" fmla="*/ 73 h 149"/>
                <a:gd name="T32" fmla="*/ 21 w 73"/>
                <a:gd name="T33" fmla="*/ 71 h 149"/>
                <a:gd name="T34" fmla="*/ 15 w 73"/>
                <a:gd name="T35" fmla="*/ 67 h 149"/>
                <a:gd name="T36" fmla="*/ 10 w 73"/>
                <a:gd name="T37" fmla="*/ 64 h 149"/>
                <a:gd name="T38" fmla="*/ 7 w 73"/>
                <a:gd name="T39" fmla="*/ 59 h 149"/>
                <a:gd name="T40" fmla="*/ 4 w 73"/>
                <a:gd name="T41" fmla="*/ 52 h 149"/>
                <a:gd name="T42" fmla="*/ 1 w 73"/>
                <a:gd name="T43" fmla="*/ 47 h 149"/>
                <a:gd name="T44" fmla="*/ 0 w 73"/>
                <a:gd name="T45" fmla="*/ 34 h 149"/>
                <a:gd name="T46" fmla="*/ 1 w 73"/>
                <a:gd name="T47" fmla="*/ 21 h 149"/>
                <a:gd name="T48" fmla="*/ 4 w 73"/>
                <a:gd name="T49" fmla="*/ 10 h 149"/>
                <a:gd name="T50" fmla="*/ 11 w 73"/>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149"/>
                <a:gd name="T80" fmla="*/ 73 w 73"/>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149">
                  <a:moveTo>
                    <a:pt x="22" y="0"/>
                  </a:moveTo>
                  <a:lnTo>
                    <a:pt x="27" y="6"/>
                  </a:lnTo>
                  <a:lnTo>
                    <a:pt x="21" y="20"/>
                  </a:lnTo>
                  <a:lnTo>
                    <a:pt x="17" y="36"/>
                  </a:lnTo>
                  <a:lnTo>
                    <a:pt x="16" y="54"/>
                  </a:lnTo>
                  <a:lnTo>
                    <a:pt x="20" y="74"/>
                  </a:lnTo>
                  <a:lnTo>
                    <a:pt x="26" y="94"/>
                  </a:lnTo>
                  <a:lnTo>
                    <a:pt x="37" y="113"/>
                  </a:lnTo>
                  <a:lnTo>
                    <a:pt x="52" y="130"/>
                  </a:lnTo>
                  <a:lnTo>
                    <a:pt x="72" y="144"/>
                  </a:lnTo>
                  <a:lnTo>
                    <a:pt x="73" y="145"/>
                  </a:lnTo>
                  <a:lnTo>
                    <a:pt x="73" y="148"/>
                  </a:lnTo>
                  <a:lnTo>
                    <a:pt x="70" y="149"/>
                  </a:lnTo>
                  <a:lnTo>
                    <a:pt x="67" y="149"/>
                  </a:lnTo>
                  <a:lnTo>
                    <a:pt x="60" y="149"/>
                  </a:lnTo>
                  <a:lnTo>
                    <a:pt x="53" y="147"/>
                  </a:lnTo>
                  <a:lnTo>
                    <a:pt x="43" y="142"/>
                  </a:lnTo>
                  <a:lnTo>
                    <a:pt x="31" y="135"/>
                  </a:lnTo>
                  <a:lnTo>
                    <a:pt x="21" y="128"/>
                  </a:lnTo>
                  <a:lnTo>
                    <a:pt x="14" y="118"/>
                  </a:lnTo>
                  <a:lnTo>
                    <a:pt x="8" y="105"/>
                  </a:lnTo>
                  <a:lnTo>
                    <a:pt x="3" y="94"/>
                  </a:lnTo>
                  <a:lnTo>
                    <a:pt x="0" y="68"/>
                  </a:lnTo>
                  <a:lnTo>
                    <a:pt x="3" y="43"/>
                  </a:lnTo>
                  <a:lnTo>
                    <a:pt x="9" y="20"/>
                  </a:lnTo>
                  <a:lnTo>
                    <a:pt x="22" y="0"/>
                  </a:lnTo>
                  <a:close/>
                </a:path>
              </a:pathLst>
            </a:custGeom>
            <a:solidFill>
              <a:srgbClr val="000000"/>
            </a:solidFill>
            <a:ln w="9525">
              <a:noFill/>
              <a:round/>
              <a:headEnd/>
              <a:tailEnd/>
            </a:ln>
          </p:spPr>
          <p:txBody>
            <a:bodyPr/>
            <a:lstStyle/>
            <a:p>
              <a:endParaRPr lang="en-US"/>
            </a:p>
          </p:txBody>
        </p:sp>
        <p:sp>
          <p:nvSpPr>
            <p:cNvPr id="7235" name="Freeform 74"/>
            <p:cNvSpPr>
              <a:spLocks/>
            </p:cNvSpPr>
            <p:nvPr/>
          </p:nvSpPr>
          <p:spPr bwMode="auto">
            <a:xfrm>
              <a:off x="1257" y="2814"/>
              <a:ext cx="130" cy="117"/>
            </a:xfrm>
            <a:custGeom>
              <a:avLst/>
              <a:gdLst>
                <a:gd name="T0" fmla="*/ 1 w 260"/>
                <a:gd name="T1" fmla="*/ 0 h 233"/>
                <a:gd name="T2" fmla="*/ 3 w 260"/>
                <a:gd name="T3" fmla="*/ 4 h 233"/>
                <a:gd name="T4" fmla="*/ 4 w 260"/>
                <a:gd name="T5" fmla="*/ 8 h 233"/>
                <a:gd name="T6" fmla="*/ 5 w 260"/>
                <a:gd name="T7" fmla="*/ 13 h 233"/>
                <a:gd name="T8" fmla="*/ 7 w 260"/>
                <a:gd name="T9" fmla="*/ 17 h 233"/>
                <a:gd name="T10" fmla="*/ 11 w 260"/>
                <a:gd name="T11" fmla="*/ 31 h 233"/>
                <a:gd name="T12" fmla="*/ 15 w 260"/>
                <a:gd name="T13" fmla="*/ 44 h 233"/>
                <a:gd name="T14" fmla="*/ 22 w 260"/>
                <a:gd name="T15" fmla="*/ 58 h 233"/>
                <a:gd name="T16" fmla="*/ 30 w 260"/>
                <a:gd name="T17" fmla="*/ 70 h 233"/>
                <a:gd name="T18" fmla="*/ 38 w 260"/>
                <a:gd name="T19" fmla="*/ 82 h 233"/>
                <a:gd name="T20" fmla="*/ 49 w 260"/>
                <a:gd name="T21" fmla="*/ 92 h 233"/>
                <a:gd name="T22" fmla="*/ 61 w 260"/>
                <a:gd name="T23" fmla="*/ 100 h 233"/>
                <a:gd name="T24" fmla="*/ 75 w 260"/>
                <a:gd name="T25" fmla="*/ 106 h 233"/>
                <a:gd name="T26" fmla="*/ 82 w 260"/>
                <a:gd name="T27" fmla="*/ 107 h 233"/>
                <a:gd name="T28" fmla="*/ 89 w 260"/>
                <a:gd name="T29" fmla="*/ 108 h 233"/>
                <a:gd name="T30" fmla="*/ 95 w 260"/>
                <a:gd name="T31" fmla="*/ 109 h 233"/>
                <a:gd name="T32" fmla="*/ 102 w 260"/>
                <a:gd name="T33" fmla="*/ 109 h 233"/>
                <a:gd name="T34" fmla="*/ 110 w 260"/>
                <a:gd name="T35" fmla="*/ 110 h 233"/>
                <a:gd name="T36" fmla="*/ 117 w 260"/>
                <a:gd name="T37" fmla="*/ 109 h 233"/>
                <a:gd name="T38" fmla="*/ 123 w 260"/>
                <a:gd name="T39" fmla="*/ 108 h 233"/>
                <a:gd name="T40" fmla="*/ 129 w 260"/>
                <a:gd name="T41" fmla="*/ 105 h 233"/>
                <a:gd name="T42" fmla="*/ 130 w 260"/>
                <a:gd name="T43" fmla="*/ 108 h 233"/>
                <a:gd name="T44" fmla="*/ 128 w 260"/>
                <a:gd name="T45" fmla="*/ 111 h 233"/>
                <a:gd name="T46" fmla="*/ 124 w 260"/>
                <a:gd name="T47" fmla="*/ 112 h 233"/>
                <a:gd name="T48" fmla="*/ 121 w 260"/>
                <a:gd name="T49" fmla="*/ 115 h 233"/>
                <a:gd name="T50" fmla="*/ 113 w 260"/>
                <a:gd name="T51" fmla="*/ 116 h 233"/>
                <a:gd name="T52" fmla="*/ 106 w 260"/>
                <a:gd name="T53" fmla="*/ 117 h 233"/>
                <a:gd name="T54" fmla="*/ 99 w 260"/>
                <a:gd name="T55" fmla="*/ 117 h 233"/>
                <a:gd name="T56" fmla="*/ 92 w 260"/>
                <a:gd name="T57" fmla="*/ 117 h 233"/>
                <a:gd name="T58" fmla="*/ 86 w 260"/>
                <a:gd name="T59" fmla="*/ 116 h 233"/>
                <a:gd name="T60" fmla="*/ 79 w 260"/>
                <a:gd name="T61" fmla="*/ 115 h 233"/>
                <a:gd name="T62" fmla="*/ 72 w 260"/>
                <a:gd name="T63" fmla="*/ 114 h 233"/>
                <a:gd name="T64" fmla="*/ 67 w 260"/>
                <a:gd name="T65" fmla="*/ 112 h 233"/>
                <a:gd name="T66" fmla="*/ 60 w 260"/>
                <a:gd name="T67" fmla="*/ 109 h 233"/>
                <a:gd name="T68" fmla="*/ 55 w 260"/>
                <a:gd name="T69" fmla="*/ 106 h 233"/>
                <a:gd name="T70" fmla="*/ 49 w 260"/>
                <a:gd name="T71" fmla="*/ 103 h 233"/>
                <a:gd name="T72" fmla="*/ 44 w 260"/>
                <a:gd name="T73" fmla="*/ 99 h 233"/>
                <a:gd name="T74" fmla="*/ 38 w 260"/>
                <a:gd name="T75" fmla="*/ 93 h 233"/>
                <a:gd name="T76" fmla="*/ 33 w 260"/>
                <a:gd name="T77" fmla="*/ 88 h 233"/>
                <a:gd name="T78" fmla="*/ 29 w 260"/>
                <a:gd name="T79" fmla="*/ 82 h 233"/>
                <a:gd name="T80" fmla="*/ 24 w 260"/>
                <a:gd name="T81" fmla="*/ 76 h 233"/>
                <a:gd name="T82" fmla="*/ 20 w 260"/>
                <a:gd name="T83" fmla="*/ 66 h 233"/>
                <a:gd name="T84" fmla="*/ 16 w 260"/>
                <a:gd name="T85" fmla="*/ 58 h 233"/>
                <a:gd name="T86" fmla="*/ 12 w 260"/>
                <a:gd name="T87" fmla="*/ 48 h 233"/>
                <a:gd name="T88" fmla="*/ 8 w 260"/>
                <a:gd name="T89" fmla="*/ 39 h 233"/>
                <a:gd name="T90" fmla="*/ 5 w 260"/>
                <a:gd name="T91" fmla="*/ 30 h 233"/>
                <a:gd name="T92" fmla="*/ 3 w 260"/>
                <a:gd name="T93" fmla="*/ 21 h 233"/>
                <a:gd name="T94" fmla="*/ 1 w 260"/>
                <a:gd name="T95" fmla="*/ 11 h 233"/>
                <a:gd name="T96" fmla="*/ 0 w 260"/>
                <a:gd name="T97" fmla="*/ 1 h 233"/>
                <a:gd name="T98" fmla="*/ 1 w 260"/>
                <a:gd name="T99" fmla="*/ 0 h 2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
                <a:gd name="T151" fmla="*/ 0 h 233"/>
                <a:gd name="T152" fmla="*/ 260 w 260"/>
                <a:gd name="T153" fmla="*/ 233 h 2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 h="233">
                  <a:moveTo>
                    <a:pt x="2" y="0"/>
                  </a:moveTo>
                  <a:lnTo>
                    <a:pt x="5" y="7"/>
                  </a:lnTo>
                  <a:lnTo>
                    <a:pt x="7" y="16"/>
                  </a:lnTo>
                  <a:lnTo>
                    <a:pt x="10" y="25"/>
                  </a:lnTo>
                  <a:lnTo>
                    <a:pt x="13" y="33"/>
                  </a:lnTo>
                  <a:lnTo>
                    <a:pt x="21" y="61"/>
                  </a:lnTo>
                  <a:lnTo>
                    <a:pt x="30" y="88"/>
                  </a:lnTo>
                  <a:lnTo>
                    <a:pt x="43" y="116"/>
                  </a:lnTo>
                  <a:lnTo>
                    <a:pt x="59" y="140"/>
                  </a:lnTo>
                  <a:lnTo>
                    <a:pt x="76" y="163"/>
                  </a:lnTo>
                  <a:lnTo>
                    <a:pt x="97" y="183"/>
                  </a:lnTo>
                  <a:lnTo>
                    <a:pt x="121" y="199"/>
                  </a:lnTo>
                  <a:lnTo>
                    <a:pt x="149" y="212"/>
                  </a:lnTo>
                  <a:lnTo>
                    <a:pt x="163" y="214"/>
                  </a:lnTo>
                  <a:lnTo>
                    <a:pt x="177" y="216"/>
                  </a:lnTo>
                  <a:lnTo>
                    <a:pt x="190" y="218"/>
                  </a:lnTo>
                  <a:lnTo>
                    <a:pt x="204" y="218"/>
                  </a:lnTo>
                  <a:lnTo>
                    <a:pt x="219" y="220"/>
                  </a:lnTo>
                  <a:lnTo>
                    <a:pt x="233" y="217"/>
                  </a:lnTo>
                  <a:lnTo>
                    <a:pt x="246" y="215"/>
                  </a:lnTo>
                  <a:lnTo>
                    <a:pt x="258" y="209"/>
                  </a:lnTo>
                  <a:lnTo>
                    <a:pt x="260" y="216"/>
                  </a:lnTo>
                  <a:lnTo>
                    <a:pt x="255" y="221"/>
                  </a:lnTo>
                  <a:lnTo>
                    <a:pt x="247" y="224"/>
                  </a:lnTo>
                  <a:lnTo>
                    <a:pt x="241" y="230"/>
                  </a:lnTo>
                  <a:lnTo>
                    <a:pt x="226" y="232"/>
                  </a:lnTo>
                  <a:lnTo>
                    <a:pt x="212" y="233"/>
                  </a:lnTo>
                  <a:lnTo>
                    <a:pt x="197" y="233"/>
                  </a:lnTo>
                  <a:lnTo>
                    <a:pt x="184" y="233"/>
                  </a:lnTo>
                  <a:lnTo>
                    <a:pt x="171" y="232"/>
                  </a:lnTo>
                  <a:lnTo>
                    <a:pt x="157" y="230"/>
                  </a:lnTo>
                  <a:lnTo>
                    <a:pt x="144" y="227"/>
                  </a:lnTo>
                  <a:lnTo>
                    <a:pt x="133" y="223"/>
                  </a:lnTo>
                  <a:lnTo>
                    <a:pt x="120" y="217"/>
                  </a:lnTo>
                  <a:lnTo>
                    <a:pt x="109" y="212"/>
                  </a:lnTo>
                  <a:lnTo>
                    <a:pt x="97" y="205"/>
                  </a:lnTo>
                  <a:lnTo>
                    <a:pt x="87" y="197"/>
                  </a:lnTo>
                  <a:lnTo>
                    <a:pt x="76" y="186"/>
                  </a:lnTo>
                  <a:lnTo>
                    <a:pt x="66" y="176"/>
                  </a:lnTo>
                  <a:lnTo>
                    <a:pt x="57" y="164"/>
                  </a:lnTo>
                  <a:lnTo>
                    <a:pt x="48" y="151"/>
                  </a:lnTo>
                  <a:lnTo>
                    <a:pt x="40" y="132"/>
                  </a:lnTo>
                  <a:lnTo>
                    <a:pt x="31" y="115"/>
                  </a:lnTo>
                  <a:lnTo>
                    <a:pt x="23" y="96"/>
                  </a:lnTo>
                  <a:lnTo>
                    <a:pt x="16" y="78"/>
                  </a:lnTo>
                  <a:lnTo>
                    <a:pt x="10" y="60"/>
                  </a:lnTo>
                  <a:lnTo>
                    <a:pt x="5" y="41"/>
                  </a:lnTo>
                  <a:lnTo>
                    <a:pt x="2" y="22"/>
                  </a:lnTo>
                  <a:lnTo>
                    <a:pt x="0" y="1"/>
                  </a:lnTo>
                  <a:lnTo>
                    <a:pt x="2" y="0"/>
                  </a:lnTo>
                  <a:close/>
                </a:path>
              </a:pathLst>
            </a:custGeom>
            <a:solidFill>
              <a:srgbClr val="000000"/>
            </a:solidFill>
            <a:ln w="9525">
              <a:noFill/>
              <a:round/>
              <a:headEnd/>
              <a:tailEnd/>
            </a:ln>
          </p:spPr>
          <p:txBody>
            <a:bodyPr/>
            <a:lstStyle/>
            <a:p>
              <a:endParaRPr lang="en-US"/>
            </a:p>
          </p:txBody>
        </p:sp>
        <p:sp>
          <p:nvSpPr>
            <p:cNvPr id="7236" name="Freeform 75"/>
            <p:cNvSpPr>
              <a:spLocks/>
            </p:cNvSpPr>
            <p:nvPr/>
          </p:nvSpPr>
          <p:spPr bwMode="auto">
            <a:xfrm>
              <a:off x="1264" y="2525"/>
              <a:ext cx="81" cy="71"/>
            </a:xfrm>
            <a:custGeom>
              <a:avLst/>
              <a:gdLst>
                <a:gd name="T0" fmla="*/ 9 w 162"/>
                <a:gd name="T1" fmla="*/ 59 h 141"/>
                <a:gd name="T2" fmla="*/ 15 w 162"/>
                <a:gd name="T3" fmla="*/ 52 h 141"/>
                <a:gd name="T4" fmla="*/ 21 w 162"/>
                <a:gd name="T5" fmla="*/ 46 h 141"/>
                <a:gd name="T6" fmla="*/ 27 w 162"/>
                <a:gd name="T7" fmla="*/ 39 h 141"/>
                <a:gd name="T8" fmla="*/ 33 w 162"/>
                <a:gd name="T9" fmla="*/ 32 h 141"/>
                <a:gd name="T10" fmla="*/ 37 w 162"/>
                <a:gd name="T11" fmla="*/ 24 h 141"/>
                <a:gd name="T12" fmla="*/ 42 w 162"/>
                <a:gd name="T13" fmla="*/ 17 h 141"/>
                <a:gd name="T14" fmla="*/ 45 w 162"/>
                <a:gd name="T15" fmla="*/ 9 h 141"/>
                <a:gd name="T16" fmla="*/ 49 w 162"/>
                <a:gd name="T17" fmla="*/ 1 h 141"/>
                <a:gd name="T18" fmla="*/ 50 w 162"/>
                <a:gd name="T19" fmla="*/ 0 h 141"/>
                <a:gd name="T20" fmla="*/ 51 w 162"/>
                <a:gd name="T21" fmla="*/ 1 h 141"/>
                <a:gd name="T22" fmla="*/ 52 w 162"/>
                <a:gd name="T23" fmla="*/ 2 h 141"/>
                <a:gd name="T24" fmla="*/ 53 w 162"/>
                <a:gd name="T25" fmla="*/ 3 h 141"/>
                <a:gd name="T26" fmla="*/ 52 w 162"/>
                <a:gd name="T27" fmla="*/ 17 h 141"/>
                <a:gd name="T28" fmla="*/ 49 w 162"/>
                <a:gd name="T29" fmla="*/ 31 h 141"/>
                <a:gd name="T30" fmla="*/ 44 w 162"/>
                <a:gd name="T31" fmla="*/ 44 h 141"/>
                <a:gd name="T32" fmla="*/ 39 w 162"/>
                <a:gd name="T33" fmla="*/ 58 h 141"/>
                <a:gd name="T34" fmla="*/ 45 w 162"/>
                <a:gd name="T35" fmla="*/ 56 h 141"/>
                <a:gd name="T36" fmla="*/ 50 w 162"/>
                <a:gd name="T37" fmla="*/ 54 h 141"/>
                <a:gd name="T38" fmla="*/ 55 w 162"/>
                <a:gd name="T39" fmla="*/ 51 h 141"/>
                <a:gd name="T40" fmla="*/ 60 w 162"/>
                <a:gd name="T41" fmla="*/ 47 h 141"/>
                <a:gd name="T42" fmla="*/ 64 w 162"/>
                <a:gd name="T43" fmla="*/ 44 h 141"/>
                <a:gd name="T44" fmla="*/ 69 w 162"/>
                <a:gd name="T45" fmla="*/ 40 h 141"/>
                <a:gd name="T46" fmla="*/ 74 w 162"/>
                <a:gd name="T47" fmla="*/ 36 h 141"/>
                <a:gd name="T48" fmla="*/ 79 w 162"/>
                <a:gd name="T49" fmla="*/ 33 h 141"/>
                <a:gd name="T50" fmla="*/ 81 w 162"/>
                <a:gd name="T51" fmla="*/ 36 h 141"/>
                <a:gd name="T52" fmla="*/ 76 w 162"/>
                <a:gd name="T53" fmla="*/ 41 h 141"/>
                <a:gd name="T54" fmla="*/ 70 w 162"/>
                <a:gd name="T55" fmla="*/ 47 h 141"/>
                <a:gd name="T56" fmla="*/ 64 w 162"/>
                <a:gd name="T57" fmla="*/ 52 h 141"/>
                <a:gd name="T58" fmla="*/ 58 w 162"/>
                <a:gd name="T59" fmla="*/ 58 h 141"/>
                <a:gd name="T60" fmla="*/ 51 w 162"/>
                <a:gd name="T61" fmla="*/ 62 h 141"/>
                <a:gd name="T62" fmla="*/ 43 w 162"/>
                <a:gd name="T63" fmla="*/ 67 h 141"/>
                <a:gd name="T64" fmla="*/ 33 w 162"/>
                <a:gd name="T65" fmla="*/ 70 h 141"/>
                <a:gd name="T66" fmla="*/ 22 w 162"/>
                <a:gd name="T67" fmla="*/ 71 h 141"/>
                <a:gd name="T68" fmla="*/ 31 w 162"/>
                <a:gd name="T69" fmla="*/ 62 h 141"/>
                <a:gd name="T70" fmla="*/ 35 w 162"/>
                <a:gd name="T71" fmla="*/ 53 h 141"/>
                <a:gd name="T72" fmla="*/ 39 w 162"/>
                <a:gd name="T73" fmla="*/ 44 h 141"/>
                <a:gd name="T74" fmla="*/ 42 w 162"/>
                <a:gd name="T75" fmla="*/ 35 h 141"/>
                <a:gd name="T76" fmla="*/ 42 w 162"/>
                <a:gd name="T77" fmla="*/ 25 h 141"/>
                <a:gd name="T78" fmla="*/ 39 w 162"/>
                <a:gd name="T79" fmla="*/ 31 h 141"/>
                <a:gd name="T80" fmla="*/ 35 w 162"/>
                <a:gd name="T81" fmla="*/ 36 h 141"/>
                <a:gd name="T82" fmla="*/ 31 w 162"/>
                <a:gd name="T83" fmla="*/ 42 h 141"/>
                <a:gd name="T84" fmla="*/ 27 w 162"/>
                <a:gd name="T85" fmla="*/ 48 h 141"/>
                <a:gd name="T86" fmla="*/ 22 w 162"/>
                <a:gd name="T87" fmla="*/ 53 h 141"/>
                <a:gd name="T88" fmla="*/ 17 w 162"/>
                <a:gd name="T89" fmla="*/ 58 h 141"/>
                <a:gd name="T90" fmla="*/ 12 w 162"/>
                <a:gd name="T91" fmla="*/ 63 h 141"/>
                <a:gd name="T92" fmla="*/ 5 w 162"/>
                <a:gd name="T93" fmla="*/ 67 h 141"/>
                <a:gd name="T94" fmla="*/ 4 w 162"/>
                <a:gd name="T95" fmla="*/ 66 h 141"/>
                <a:gd name="T96" fmla="*/ 2 w 162"/>
                <a:gd name="T97" fmla="*/ 65 h 141"/>
                <a:gd name="T98" fmla="*/ 1 w 162"/>
                <a:gd name="T99" fmla="*/ 63 h 141"/>
                <a:gd name="T100" fmla="*/ 0 w 162"/>
                <a:gd name="T101" fmla="*/ 62 h 141"/>
                <a:gd name="T102" fmla="*/ 9 w 162"/>
                <a:gd name="T103" fmla="*/ 59 h 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2"/>
                <a:gd name="T157" fmla="*/ 0 h 141"/>
                <a:gd name="T158" fmla="*/ 162 w 162"/>
                <a:gd name="T159" fmla="*/ 141 h 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2" h="141">
                  <a:moveTo>
                    <a:pt x="17" y="118"/>
                  </a:moveTo>
                  <a:lnTo>
                    <a:pt x="30" y="104"/>
                  </a:lnTo>
                  <a:lnTo>
                    <a:pt x="42" y="91"/>
                  </a:lnTo>
                  <a:lnTo>
                    <a:pt x="53" y="77"/>
                  </a:lnTo>
                  <a:lnTo>
                    <a:pt x="65" y="63"/>
                  </a:lnTo>
                  <a:lnTo>
                    <a:pt x="74" y="48"/>
                  </a:lnTo>
                  <a:lnTo>
                    <a:pt x="83" y="33"/>
                  </a:lnTo>
                  <a:lnTo>
                    <a:pt x="90" y="17"/>
                  </a:lnTo>
                  <a:lnTo>
                    <a:pt x="97" y="1"/>
                  </a:lnTo>
                  <a:lnTo>
                    <a:pt x="99" y="0"/>
                  </a:lnTo>
                  <a:lnTo>
                    <a:pt x="101" y="1"/>
                  </a:lnTo>
                  <a:lnTo>
                    <a:pt x="104" y="3"/>
                  </a:lnTo>
                  <a:lnTo>
                    <a:pt x="105" y="5"/>
                  </a:lnTo>
                  <a:lnTo>
                    <a:pt x="103" y="34"/>
                  </a:lnTo>
                  <a:lnTo>
                    <a:pt x="97" y="62"/>
                  </a:lnTo>
                  <a:lnTo>
                    <a:pt x="88" y="88"/>
                  </a:lnTo>
                  <a:lnTo>
                    <a:pt x="77" y="115"/>
                  </a:lnTo>
                  <a:lnTo>
                    <a:pt x="89" y="112"/>
                  </a:lnTo>
                  <a:lnTo>
                    <a:pt x="99" y="108"/>
                  </a:lnTo>
                  <a:lnTo>
                    <a:pt x="109" y="101"/>
                  </a:lnTo>
                  <a:lnTo>
                    <a:pt x="119" y="94"/>
                  </a:lnTo>
                  <a:lnTo>
                    <a:pt x="128" y="87"/>
                  </a:lnTo>
                  <a:lnTo>
                    <a:pt x="138" y="79"/>
                  </a:lnTo>
                  <a:lnTo>
                    <a:pt x="147" y="72"/>
                  </a:lnTo>
                  <a:lnTo>
                    <a:pt x="158" y="66"/>
                  </a:lnTo>
                  <a:lnTo>
                    <a:pt x="162" y="72"/>
                  </a:lnTo>
                  <a:lnTo>
                    <a:pt x="151" y="81"/>
                  </a:lnTo>
                  <a:lnTo>
                    <a:pt x="139" y="93"/>
                  </a:lnTo>
                  <a:lnTo>
                    <a:pt x="128" y="103"/>
                  </a:lnTo>
                  <a:lnTo>
                    <a:pt x="115" y="115"/>
                  </a:lnTo>
                  <a:lnTo>
                    <a:pt x="101" y="124"/>
                  </a:lnTo>
                  <a:lnTo>
                    <a:pt x="85" y="133"/>
                  </a:lnTo>
                  <a:lnTo>
                    <a:pt x="66" y="139"/>
                  </a:lnTo>
                  <a:lnTo>
                    <a:pt x="43" y="141"/>
                  </a:lnTo>
                  <a:lnTo>
                    <a:pt x="62" y="124"/>
                  </a:lnTo>
                  <a:lnTo>
                    <a:pt x="69" y="106"/>
                  </a:lnTo>
                  <a:lnTo>
                    <a:pt x="78" y="87"/>
                  </a:lnTo>
                  <a:lnTo>
                    <a:pt x="84" y="69"/>
                  </a:lnTo>
                  <a:lnTo>
                    <a:pt x="84" y="49"/>
                  </a:lnTo>
                  <a:lnTo>
                    <a:pt x="77" y="61"/>
                  </a:lnTo>
                  <a:lnTo>
                    <a:pt x="69" y="72"/>
                  </a:lnTo>
                  <a:lnTo>
                    <a:pt x="62" y="84"/>
                  </a:lnTo>
                  <a:lnTo>
                    <a:pt x="53" y="95"/>
                  </a:lnTo>
                  <a:lnTo>
                    <a:pt x="44" y="106"/>
                  </a:lnTo>
                  <a:lnTo>
                    <a:pt x="33" y="116"/>
                  </a:lnTo>
                  <a:lnTo>
                    <a:pt x="23" y="125"/>
                  </a:lnTo>
                  <a:lnTo>
                    <a:pt x="10" y="133"/>
                  </a:lnTo>
                  <a:lnTo>
                    <a:pt x="7" y="131"/>
                  </a:lnTo>
                  <a:lnTo>
                    <a:pt x="3" y="129"/>
                  </a:lnTo>
                  <a:lnTo>
                    <a:pt x="1" y="126"/>
                  </a:lnTo>
                  <a:lnTo>
                    <a:pt x="0" y="123"/>
                  </a:lnTo>
                  <a:lnTo>
                    <a:pt x="17" y="118"/>
                  </a:lnTo>
                  <a:close/>
                </a:path>
              </a:pathLst>
            </a:custGeom>
            <a:solidFill>
              <a:srgbClr val="000000"/>
            </a:solidFill>
            <a:ln w="9525">
              <a:noFill/>
              <a:round/>
              <a:headEnd/>
              <a:tailEnd/>
            </a:ln>
          </p:spPr>
          <p:txBody>
            <a:bodyPr/>
            <a:lstStyle/>
            <a:p>
              <a:endParaRPr lang="en-US"/>
            </a:p>
          </p:txBody>
        </p:sp>
        <p:sp>
          <p:nvSpPr>
            <p:cNvPr id="7237" name="Freeform 76"/>
            <p:cNvSpPr>
              <a:spLocks/>
            </p:cNvSpPr>
            <p:nvPr/>
          </p:nvSpPr>
          <p:spPr bwMode="auto">
            <a:xfrm>
              <a:off x="1278" y="2799"/>
              <a:ext cx="131" cy="95"/>
            </a:xfrm>
            <a:custGeom>
              <a:avLst/>
              <a:gdLst>
                <a:gd name="T0" fmla="*/ 1 w 261"/>
                <a:gd name="T1" fmla="*/ 0 h 189"/>
                <a:gd name="T2" fmla="*/ 5 w 261"/>
                <a:gd name="T3" fmla="*/ 3 h 189"/>
                <a:gd name="T4" fmla="*/ 6 w 261"/>
                <a:gd name="T5" fmla="*/ 8 h 189"/>
                <a:gd name="T6" fmla="*/ 6 w 261"/>
                <a:gd name="T7" fmla="*/ 14 h 189"/>
                <a:gd name="T8" fmla="*/ 7 w 261"/>
                <a:gd name="T9" fmla="*/ 20 h 189"/>
                <a:gd name="T10" fmla="*/ 11 w 261"/>
                <a:gd name="T11" fmla="*/ 31 h 189"/>
                <a:gd name="T12" fmla="*/ 17 w 261"/>
                <a:gd name="T13" fmla="*/ 42 h 189"/>
                <a:gd name="T14" fmla="*/ 24 w 261"/>
                <a:gd name="T15" fmla="*/ 53 h 189"/>
                <a:gd name="T16" fmla="*/ 34 w 261"/>
                <a:gd name="T17" fmla="*/ 63 h 189"/>
                <a:gd name="T18" fmla="*/ 43 w 261"/>
                <a:gd name="T19" fmla="*/ 72 h 189"/>
                <a:gd name="T20" fmla="*/ 54 w 261"/>
                <a:gd name="T21" fmla="*/ 79 h 189"/>
                <a:gd name="T22" fmla="*/ 66 w 261"/>
                <a:gd name="T23" fmla="*/ 84 h 189"/>
                <a:gd name="T24" fmla="*/ 78 w 261"/>
                <a:gd name="T25" fmla="*/ 87 h 189"/>
                <a:gd name="T26" fmla="*/ 84 w 261"/>
                <a:gd name="T27" fmla="*/ 87 h 189"/>
                <a:gd name="T28" fmla="*/ 91 w 261"/>
                <a:gd name="T29" fmla="*/ 87 h 189"/>
                <a:gd name="T30" fmla="*/ 97 w 261"/>
                <a:gd name="T31" fmla="*/ 86 h 189"/>
                <a:gd name="T32" fmla="*/ 103 w 261"/>
                <a:gd name="T33" fmla="*/ 85 h 189"/>
                <a:gd name="T34" fmla="*/ 109 w 261"/>
                <a:gd name="T35" fmla="*/ 83 h 189"/>
                <a:gd name="T36" fmla="*/ 115 w 261"/>
                <a:gd name="T37" fmla="*/ 81 h 189"/>
                <a:gd name="T38" fmla="*/ 121 w 261"/>
                <a:gd name="T39" fmla="*/ 79 h 189"/>
                <a:gd name="T40" fmla="*/ 126 w 261"/>
                <a:gd name="T41" fmla="*/ 77 h 189"/>
                <a:gd name="T42" fmla="*/ 128 w 261"/>
                <a:gd name="T43" fmla="*/ 78 h 189"/>
                <a:gd name="T44" fmla="*/ 130 w 261"/>
                <a:gd name="T45" fmla="*/ 79 h 189"/>
                <a:gd name="T46" fmla="*/ 131 w 261"/>
                <a:gd name="T47" fmla="*/ 80 h 189"/>
                <a:gd name="T48" fmla="*/ 131 w 261"/>
                <a:gd name="T49" fmla="*/ 83 h 189"/>
                <a:gd name="T50" fmla="*/ 129 w 261"/>
                <a:gd name="T51" fmla="*/ 85 h 189"/>
                <a:gd name="T52" fmla="*/ 127 w 261"/>
                <a:gd name="T53" fmla="*/ 84 h 189"/>
                <a:gd name="T54" fmla="*/ 124 w 261"/>
                <a:gd name="T55" fmla="*/ 83 h 189"/>
                <a:gd name="T56" fmla="*/ 122 w 261"/>
                <a:gd name="T57" fmla="*/ 84 h 189"/>
                <a:gd name="T58" fmla="*/ 114 w 261"/>
                <a:gd name="T59" fmla="*/ 88 h 189"/>
                <a:gd name="T60" fmla="*/ 105 w 261"/>
                <a:gd name="T61" fmla="*/ 91 h 189"/>
                <a:gd name="T62" fmla="*/ 96 w 261"/>
                <a:gd name="T63" fmla="*/ 93 h 189"/>
                <a:gd name="T64" fmla="*/ 88 w 261"/>
                <a:gd name="T65" fmla="*/ 95 h 189"/>
                <a:gd name="T66" fmla="*/ 79 w 261"/>
                <a:gd name="T67" fmla="*/ 95 h 189"/>
                <a:gd name="T68" fmla="*/ 70 w 261"/>
                <a:gd name="T69" fmla="*/ 93 h 189"/>
                <a:gd name="T70" fmla="*/ 62 w 261"/>
                <a:gd name="T71" fmla="*/ 92 h 189"/>
                <a:gd name="T72" fmla="*/ 53 w 261"/>
                <a:gd name="T73" fmla="*/ 89 h 189"/>
                <a:gd name="T74" fmla="*/ 45 w 261"/>
                <a:gd name="T75" fmla="*/ 84 h 189"/>
                <a:gd name="T76" fmla="*/ 36 w 261"/>
                <a:gd name="T77" fmla="*/ 76 h 189"/>
                <a:gd name="T78" fmla="*/ 30 w 261"/>
                <a:gd name="T79" fmla="*/ 68 h 189"/>
                <a:gd name="T80" fmla="*/ 23 w 261"/>
                <a:gd name="T81" fmla="*/ 59 h 189"/>
                <a:gd name="T82" fmla="*/ 16 w 261"/>
                <a:gd name="T83" fmla="*/ 50 h 189"/>
                <a:gd name="T84" fmla="*/ 11 w 261"/>
                <a:gd name="T85" fmla="*/ 40 h 189"/>
                <a:gd name="T86" fmla="*/ 6 w 261"/>
                <a:gd name="T87" fmla="*/ 31 h 189"/>
                <a:gd name="T88" fmla="*/ 2 w 261"/>
                <a:gd name="T89" fmla="*/ 21 h 189"/>
                <a:gd name="T90" fmla="*/ 2 w 261"/>
                <a:gd name="T91" fmla="*/ 16 h 189"/>
                <a:gd name="T92" fmla="*/ 1 w 261"/>
                <a:gd name="T93" fmla="*/ 11 h 189"/>
                <a:gd name="T94" fmla="*/ 0 w 261"/>
                <a:gd name="T95" fmla="*/ 5 h 189"/>
                <a:gd name="T96" fmla="*/ 1 w 261"/>
                <a:gd name="T97" fmla="*/ 0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189"/>
                <a:gd name="T149" fmla="*/ 261 w 261"/>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189">
                  <a:moveTo>
                    <a:pt x="2" y="0"/>
                  </a:moveTo>
                  <a:lnTo>
                    <a:pt x="10" y="6"/>
                  </a:lnTo>
                  <a:lnTo>
                    <a:pt x="11" y="16"/>
                  </a:lnTo>
                  <a:lnTo>
                    <a:pt x="11" y="27"/>
                  </a:lnTo>
                  <a:lnTo>
                    <a:pt x="14" y="39"/>
                  </a:lnTo>
                  <a:lnTo>
                    <a:pt x="22" y="62"/>
                  </a:lnTo>
                  <a:lnTo>
                    <a:pt x="34" y="84"/>
                  </a:lnTo>
                  <a:lnTo>
                    <a:pt x="48" y="106"/>
                  </a:lnTo>
                  <a:lnTo>
                    <a:pt x="67" y="125"/>
                  </a:lnTo>
                  <a:lnTo>
                    <a:pt x="86" y="143"/>
                  </a:lnTo>
                  <a:lnTo>
                    <a:pt x="108" y="158"/>
                  </a:lnTo>
                  <a:lnTo>
                    <a:pt x="131" y="167"/>
                  </a:lnTo>
                  <a:lnTo>
                    <a:pt x="155" y="173"/>
                  </a:lnTo>
                  <a:lnTo>
                    <a:pt x="168" y="174"/>
                  </a:lnTo>
                  <a:lnTo>
                    <a:pt x="182" y="173"/>
                  </a:lnTo>
                  <a:lnTo>
                    <a:pt x="193" y="171"/>
                  </a:lnTo>
                  <a:lnTo>
                    <a:pt x="206" y="169"/>
                  </a:lnTo>
                  <a:lnTo>
                    <a:pt x="218" y="166"/>
                  </a:lnTo>
                  <a:lnTo>
                    <a:pt x="229" y="162"/>
                  </a:lnTo>
                  <a:lnTo>
                    <a:pt x="241" y="158"/>
                  </a:lnTo>
                  <a:lnTo>
                    <a:pt x="251" y="153"/>
                  </a:lnTo>
                  <a:lnTo>
                    <a:pt x="256" y="155"/>
                  </a:lnTo>
                  <a:lnTo>
                    <a:pt x="259" y="158"/>
                  </a:lnTo>
                  <a:lnTo>
                    <a:pt x="261" y="160"/>
                  </a:lnTo>
                  <a:lnTo>
                    <a:pt x="261" y="165"/>
                  </a:lnTo>
                  <a:lnTo>
                    <a:pt x="258" y="169"/>
                  </a:lnTo>
                  <a:lnTo>
                    <a:pt x="253" y="168"/>
                  </a:lnTo>
                  <a:lnTo>
                    <a:pt x="248" y="166"/>
                  </a:lnTo>
                  <a:lnTo>
                    <a:pt x="243" y="168"/>
                  </a:lnTo>
                  <a:lnTo>
                    <a:pt x="227" y="176"/>
                  </a:lnTo>
                  <a:lnTo>
                    <a:pt x="210" y="182"/>
                  </a:lnTo>
                  <a:lnTo>
                    <a:pt x="192" y="186"/>
                  </a:lnTo>
                  <a:lnTo>
                    <a:pt x="175" y="189"/>
                  </a:lnTo>
                  <a:lnTo>
                    <a:pt x="158" y="189"/>
                  </a:lnTo>
                  <a:lnTo>
                    <a:pt x="139" y="186"/>
                  </a:lnTo>
                  <a:lnTo>
                    <a:pt x="123" y="183"/>
                  </a:lnTo>
                  <a:lnTo>
                    <a:pt x="106" y="178"/>
                  </a:lnTo>
                  <a:lnTo>
                    <a:pt x="89" y="167"/>
                  </a:lnTo>
                  <a:lnTo>
                    <a:pt x="72" y="152"/>
                  </a:lnTo>
                  <a:lnTo>
                    <a:pt x="59" y="136"/>
                  </a:lnTo>
                  <a:lnTo>
                    <a:pt x="45" y="118"/>
                  </a:lnTo>
                  <a:lnTo>
                    <a:pt x="32" y="100"/>
                  </a:lnTo>
                  <a:lnTo>
                    <a:pt x="22" y="80"/>
                  </a:lnTo>
                  <a:lnTo>
                    <a:pt x="11" y="61"/>
                  </a:lnTo>
                  <a:lnTo>
                    <a:pt x="3" y="42"/>
                  </a:lnTo>
                  <a:lnTo>
                    <a:pt x="3" y="31"/>
                  </a:lnTo>
                  <a:lnTo>
                    <a:pt x="1" y="21"/>
                  </a:lnTo>
                  <a:lnTo>
                    <a:pt x="0" y="10"/>
                  </a:lnTo>
                  <a:lnTo>
                    <a:pt x="2" y="0"/>
                  </a:lnTo>
                  <a:close/>
                </a:path>
              </a:pathLst>
            </a:custGeom>
            <a:solidFill>
              <a:srgbClr val="000000"/>
            </a:solidFill>
            <a:ln w="9525">
              <a:noFill/>
              <a:round/>
              <a:headEnd/>
              <a:tailEnd/>
            </a:ln>
          </p:spPr>
          <p:txBody>
            <a:bodyPr/>
            <a:lstStyle/>
            <a:p>
              <a:endParaRPr lang="en-US"/>
            </a:p>
          </p:txBody>
        </p:sp>
        <p:sp>
          <p:nvSpPr>
            <p:cNvPr id="7238" name="Freeform 77"/>
            <p:cNvSpPr>
              <a:spLocks/>
            </p:cNvSpPr>
            <p:nvPr/>
          </p:nvSpPr>
          <p:spPr bwMode="auto">
            <a:xfrm>
              <a:off x="1278" y="2765"/>
              <a:ext cx="8" cy="17"/>
            </a:xfrm>
            <a:custGeom>
              <a:avLst/>
              <a:gdLst>
                <a:gd name="T0" fmla="*/ 5 w 16"/>
                <a:gd name="T1" fmla="*/ 0 h 32"/>
                <a:gd name="T2" fmla="*/ 8 w 16"/>
                <a:gd name="T3" fmla="*/ 3 h 32"/>
                <a:gd name="T4" fmla="*/ 8 w 16"/>
                <a:gd name="T5" fmla="*/ 7 h 32"/>
                <a:gd name="T6" fmla="*/ 7 w 16"/>
                <a:gd name="T7" fmla="*/ 12 h 32"/>
                <a:gd name="T8" fmla="*/ 7 w 16"/>
                <a:gd name="T9" fmla="*/ 17 h 32"/>
                <a:gd name="T10" fmla="*/ 0 w 16"/>
                <a:gd name="T11" fmla="*/ 15 h 32"/>
                <a:gd name="T12" fmla="*/ 0 w 16"/>
                <a:gd name="T13" fmla="*/ 11 h 32"/>
                <a:gd name="T14" fmla="*/ 1 w 16"/>
                <a:gd name="T15" fmla="*/ 6 h 32"/>
                <a:gd name="T16" fmla="*/ 2 w 16"/>
                <a:gd name="T17" fmla="*/ 2 h 32"/>
                <a:gd name="T18" fmla="*/ 5 w 1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2"/>
                <a:gd name="T32" fmla="*/ 16 w 1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2">
                  <a:moveTo>
                    <a:pt x="10" y="0"/>
                  </a:moveTo>
                  <a:lnTo>
                    <a:pt x="16" y="6"/>
                  </a:lnTo>
                  <a:lnTo>
                    <a:pt x="15" y="14"/>
                  </a:lnTo>
                  <a:lnTo>
                    <a:pt x="13" y="23"/>
                  </a:lnTo>
                  <a:lnTo>
                    <a:pt x="13" y="32"/>
                  </a:lnTo>
                  <a:lnTo>
                    <a:pt x="0" y="29"/>
                  </a:lnTo>
                  <a:lnTo>
                    <a:pt x="0" y="21"/>
                  </a:lnTo>
                  <a:lnTo>
                    <a:pt x="1" y="11"/>
                  </a:lnTo>
                  <a:lnTo>
                    <a:pt x="4" y="4"/>
                  </a:lnTo>
                  <a:lnTo>
                    <a:pt x="10" y="0"/>
                  </a:lnTo>
                  <a:close/>
                </a:path>
              </a:pathLst>
            </a:custGeom>
            <a:solidFill>
              <a:srgbClr val="000000"/>
            </a:solidFill>
            <a:ln w="9525">
              <a:noFill/>
              <a:round/>
              <a:headEnd/>
              <a:tailEnd/>
            </a:ln>
          </p:spPr>
          <p:txBody>
            <a:bodyPr/>
            <a:lstStyle/>
            <a:p>
              <a:endParaRPr lang="en-US"/>
            </a:p>
          </p:txBody>
        </p:sp>
        <p:sp>
          <p:nvSpPr>
            <p:cNvPr id="7239" name="Freeform 78"/>
            <p:cNvSpPr>
              <a:spLocks/>
            </p:cNvSpPr>
            <p:nvPr/>
          </p:nvSpPr>
          <p:spPr bwMode="auto">
            <a:xfrm>
              <a:off x="1296" y="2749"/>
              <a:ext cx="90" cy="35"/>
            </a:xfrm>
            <a:custGeom>
              <a:avLst/>
              <a:gdLst>
                <a:gd name="T0" fmla="*/ 3 w 180"/>
                <a:gd name="T1" fmla="*/ 0 h 72"/>
                <a:gd name="T2" fmla="*/ 12 w 180"/>
                <a:gd name="T3" fmla="*/ 7 h 72"/>
                <a:gd name="T4" fmla="*/ 21 w 180"/>
                <a:gd name="T5" fmla="*/ 13 h 72"/>
                <a:gd name="T6" fmla="*/ 32 w 180"/>
                <a:gd name="T7" fmla="*/ 18 h 72"/>
                <a:gd name="T8" fmla="*/ 44 w 180"/>
                <a:gd name="T9" fmla="*/ 22 h 72"/>
                <a:gd name="T10" fmla="*/ 56 w 180"/>
                <a:gd name="T11" fmla="*/ 25 h 72"/>
                <a:gd name="T12" fmla="*/ 68 w 180"/>
                <a:gd name="T13" fmla="*/ 27 h 72"/>
                <a:gd name="T14" fmla="*/ 80 w 180"/>
                <a:gd name="T15" fmla="*/ 29 h 72"/>
                <a:gd name="T16" fmla="*/ 90 w 180"/>
                <a:gd name="T17" fmla="*/ 31 h 72"/>
                <a:gd name="T18" fmla="*/ 89 w 180"/>
                <a:gd name="T19" fmla="*/ 33 h 72"/>
                <a:gd name="T20" fmla="*/ 86 w 180"/>
                <a:gd name="T21" fmla="*/ 35 h 72"/>
                <a:gd name="T22" fmla="*/ 81 w 180"/>
                <a:gd name="T23" fmla="*/ 35 h 72"/>
                <a:gd name="T24" fmla="*/ 76 w 180"/>
                <a:gd name="T25" fmla="*/ 35 h 72"/>
                <a:gd name="T26" fmla="*/ 71 w 180"/>
                <a:gd name="T27" fmla="*/ 35 h 72"/>
                <a:gd name="T28" fmla="*/ 66 w 180"/>
                <a:gd name="T29" fmla="*/ 35 h 72"/>
                <a:gd name="T30" fmla="*/ 62 w 180"/>
                <a:gd name="T31" fmla="*/ 34 h 72"/>
                <a:gd name="T32" fmla="*/ 59 w 180"/>
                <a:gd name="T33" fmla="*/ 34 h 72"/>
                <a:gd name="T34" fmla="*/ 48 w 180"/>
                <a:gd name="T35" fmla="*/ 35 h 72"/>
                <a:gd name="T36" fmla="*/ 39 w 180"/>
                <a:gd name="T37" fmla="*/ 33 h 72"/>
                <a:gd name="T38" fmla="*/ 31 w 180"/>
                <a:gd name="T39" fmla="*/ 30 h 72"/>
                <a:gd name="T40" fmla="*/ 24 w 180"/>
                <a:gd name="T41" fmla="*/ 26 h 72"/>
                <a:gd name="T42" fmla="*/ 17 w 180"/>
                <a:gd name="T43" fmla="*/ 21 h 72"/>
                <a:gd name="T44" fmla="*/ 12 w 180"/>
                <a:gd name="T45" fmla="*/ 17 h 72"/>
                <a:gd name="T46" fmla="*/ 6 w 180"/>
                <a:gd name="T47" fmla="*/ 11 h 72"/>
                <a:gd name="T48" fmla="*/ 0 w 180"/>
                <a:gd name="T49" fmla="*/ 5 h 72"/>
                <a:gd name="T50" fmla="*/ 0 w 180"/>
                <a:gd name="T51" fmla="*/ 3 h 72"/>
                <a:gd name="T52" fmla="*/ 0 w 180"/>
                <a:gd name="T53" fmla="*/ 2 h 72"/>
                <a:gd name="T54" fmla="*/ 1 w 180"/>
                <a:gd name="T55" fmla="*/ 1 h 72"/>
                <a:gd name="T56" fmla="*/ 3 w 180"/>
                <a:gd name="T57" fmla="*/ 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0"/>
                <a:gd name="T88" fmla="*/ 0 h 72"/>
                <a:gd name="T89" fmla="*/ 180 w 18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0" h="72">
                  <a:moveTo>
                    <a:pt x="6" y="0"/>
                  </a:moveTo>
                  <a:lnTo>
                    <a:pt x="23" y="15"/>
                  </a:lnTo>
                  <a:lnTo>
                    <a:pt x="41" y="27"/>
                  </a:lnTo>
                  <a:lnTo>
                    <a:pt x="63" y="37"/>
                  </a:lnTo>
                  <a:lnTo>
                    <a:pt x="87" y="45"/>
                  </a:lnTo>
                  <a:lnTo>
                    <a:pt x="111" y="51"/>
                  </a:lnTo>
                  <a:lnTo>
                    <a:pt x="135" y="56"/>
                  </a:lnTo>
                  <a:lnTo>
                    <a:pt x="160" y="59"/>
                  </a:lnTo>
                  <a:lnTo>
                    <a:pt x="180" y="63"/>
                  </a:lnTo>
                  <a:lnTo>
                    <a:pt x="177" y="67"/>
                  </a:lnTo>
                  <a:lnTo>
                    <a:pt x="171" y="71"/>
                  </a:lnTo>
                  <a:lnTo>
                    <a:pt x="162" y="72"/>
                  </a:lnTo>
                  <a:lnTo>
                    <a:pt x="152" y="72"/>
                  </a:lnTo>
                  <a:lnTo>
                    <a:pt x="141" y="71"/>
                  </a:lnTo>
                  <a:lnTo>
                    <a:pt x="132" y="71"/>
                  </a:lnTo>
                  <a:lnTo>
                    <a:pt x="124" y="70"/>
                  </a:lnTo>
                  <a:lnTo>
                    <a:pt x="118" y="70"/>
                  </a:lnTo>
                  <a:lnTo>
                    <a:pt x="96" y="71"/>
                  </a:lnTo>
                  <a:lnTo>
                    <a:pt x="78" y="67"/>
                  </a:lnTo>
                  <a:lnTo>
                    <a:pt x="62" y="62"/>
                  </a:lnTo>
                  <a:lnTo>
                    <a:pt x="47" y="53"/>
                  </a:lnTo>
                  <a:lnTo>
                    <a:pt x="34" y="44"/>
                  </a:lnTo>
                  <a:lnTo>
                    <a:pt x="23" y="34"/>
                  </a:lnTo>
                  <a:lnTo>
                    <a:pt x="11" y="22"/>
                  </a:lnTo>
                  <a:lnTo>
                    <a:pt x="0" y="11"/>
                  </a:lnTo>
                  <a:lnTo>
                    <a:pt x="0" y="7"/>
                  </a:lnTo>
                  <a:lnTo>
                    <a:pt x="0" y="4"/>
                  </a:lnTo>
                  <a:lnTo>
                    <a:pt x="2" y="3"/>
                  </a:lnTo>
                  <a:lnTo>
                    <a:pt x="6" y="0"/>
                  </a:lnTo>
                  <a:close/>
                </a:path>
              </a:pathLst>
            </a:custGeom>
            <a:solidFill>
              <a:srgbClr val="000000"/>
            </a:solidFill>
            <a:ln w="9525">
              <a:noFill/>
              <a:round/>
              <a:headEnd/>
              <a:tailEnd/>
            </a:ln>
          </p:spPr>
          <p:txBody>
            <a:bodyPr/>
            <a:lstStyle/>
            <a:p>
              <a:endParaRPr lang="en-US"/>
            </a:p>
          </p:txBody>
        </p:sp>
        <p:sp>
          <p:nvSpPr>
            <p:cNvPr id="7240" name="Freeform 79"/>
            <p:cNvSpPr>
              <a:spLocks/>
            </p:cNvSpPr>
            <p:nvPr/>
          </p:nvSpPr>
          <p:spPr bwMode="auto">
            <a:xfrm>
              <a:off x="1317" y="3251"/>
              <a:ext cx="328" cy="164"/>
            </a:xfrm>
            <a:custGeom>
              <a:avLst/>
              <a:gdLst>
                <a:gd name="T0" fmla="*/ 11 w 656"/>
                <a:gd name="T1" fmla="*/ 4 h 328"/>
                <a:gd name="T2" fmla="*/ 29 w 656"/>
                <a:gd name="T3" fmla="*/ 11 h 328"/>
                <a:gd name="T4" fmla="*/ 48 w 656"/>
                <a:gd name="T5" fmla="*/ 17 h 328"/>
                <a:gd name="T6" fmla="*/ 66 w 656"/>
                <a:gd name="T7" fmla="*/ 25 h 328"/>
                <a:gd name="T8" fmla="*/ 79 w 656"/>
                <a:gd name="T9" fmla="*/ 30 h 328"/>
                <a:gd name="T10" fmla="*/ 88 w 656"/>
                <a:gd name="T11" fmla="*/ 35 h 328"/>
                <a:gd name="T12" fmla="*/ 95 w 656"/>
                <a:gd name="T13" fmla="*/ 40 h 328"/>
                <a:gd name="T14" fmla="*/ 103 w 656"/>
                <a:gd name="T15" fmla="*/ 46 h 328"/>
                <a:gd name="T16" fmla="*/ 117 w 656"/>
                <a:gd name="T17" fmla="*/ 54 h 328"/>
                <a:gd name="T18" fmla="*/ 132 w 656"/>
                <a:gd name="T19" fmla="*/ 70 h 328"/>
                <a:gd name="T20" fmla="*/ 147 w 656"/>
                <a:gd name="T21" fmla="*/ 86 h 328"/>
                <a:gd name="T22" fmla="*/ 165 w 656"/>
                <a:gd name="T23" fmla="*/ 97 h 328"/>
                <a:gd name="T24" fmla="*/ 185 w 656"/>
                <a:gd name="T25" fmla="*/ 103 h 328"/>
                <a:gd name="T26" fmla="*/ 205 w 656"/>
                <a:gd name="T27" fmla="*/ 107 h 328"/>
                <a:gd name="T28" fmla="*/ 224 w 656"/>
                <a:gd name="T29" fmla="*/ 114 h 328"/>
                <a:gd name="T30" fmla="*/ 243 w 656"/>
                <a:gd name="T31" fmla="*/ 122 h 328"/>
                <a:gd name="T32" fmla="*/ 263 w 656"/>
                <a:gd name="T33" fmla="*/ 130 h 328"/>
                <a:gd name="T34" fmla="*/ 282 w 656"/>
                <a:gd name="T35" fmla="*/ 138 h 328"/>
                <a:gd name="T36" fmla="*/ 301 w 656"/>
                <a:gd name="T37" fmla="*/ 146 h 328"/>
                <a:gd name="T38" fmla="*/ 319 w 656"/>
                <a:gd name="T39" fmla="*/ 153 h 328"/>
                <a:gd name="T40" fmla="*/ 328 w 656"/>
                <a:gd name="T41" fmla="*/ 157 h 328"/>
                <a:gd name="T42" fmla="*/ 323 w 656"/>
                <a:gd name="T43" fmla="*/ 159 h 328"/>
                <a:gd name="T44" fmla="*/ 317 w 656"/>
                <a:gd name="T45" fmla="*/ 161 h 328"/>
                <a:gd name="T46" fmla="*/ 311 w 656"/>
                <a:gd name="T47" fmla="*/ 164 h 328"/>
                <a:gd name="T48" fmla="*/ 300 w 656"/>
                <a:gd name="T49" fmla="*/ 161 h 328"/>
                <a:gd name="T50" fmla="*/ 283 w 656"/>
                <a:gd name="T51" fmla="*/ 153 h 328"/>
                <a:gd name="T52" fmla="*/ 265 w 656"/>
                <a:gd name="T53" fmla="*/ 145 h 328"/>
                <a:gd name="T54" fmla="*/ 248 w 656"/>
                <a:gd name="T55" fmla="*/ 136 h 328"/>
                <a:gd name="T56" fmla="*/ 231 w 656"/>
                <a:gd name="T57" fmla="*/ 126 h 328"/>
                <a:gd name="T58" fmla="*/ 213 w 656"/>
                <a:gd name="T59" fmla="*/ 117 h 328"/>
                <a:gd name="T60" fmla="*/ 195 w 656"/>
                <a:gd name="T61" fmla="*/ 110 h 328"/>
                <a:gd name="T62" fmla="*/ 176 w 656"/>
                <a:gd name="T63" fmla="*/ 105 h 328"/>
                <a:gd name="T64" fmla="*/ 156 w 656"/>
                <a:gd name="T65" fmla="*/ 99 h 328"/>
                <a:gd name="T66" fmla="*/ 140 w 656"/>
                <a:gd name="T67" fmla="*/ 88 h 328"/>
                <a:gd name="T68" fmla="*/ 126 w 656"/>
                <a:gd name="T69" fmla="*/ 73 h 328"/>
                <a:gd name="T70" fmla="*/ 112 w 656"/>
                <a:gd name="T71" fmla="*/ 58 h 328"/>
                <a:gd name="T72" fmla="*/ 97 w 656"/>
                <a:gd name="T73" fmla="*/ 49 h 328"/>
                <a:gd name="T74" fmla="*/ 84 w 656"/>
                <a:gd name="T75" fmla="*/ 42 h 328"/>
                <a:gd name="T76" fmla="*/ 71 w 656"/>
                <a:gd name="T77" fmla="*/ 36 h 328"/>
                <a:gd name="T78" fmla="*/ 57 w 656"/>
                <a:gd name="T79" fmla="*/ 31 h 328"/>
                <a:gd name="T80" fmla="*/ 45 w 656"/>
                <a:gd name="T81" fmla="*/ 27 h 328"/>
                <a:gd name="T82" fmla="*/ 31 w 656"/>
                <a:gd name="T83" fmla="*/ 21 h 328"/>
                <a:gd name="T84" fmla="*/ 19 w 656"/>
                <a:gd name="T85" fmla="*/ 15 h 328"/>
                <a:gd name="T86" fmla="*/ 6 w 656"/>
                <a:gd name="T87" fmla="*/ 8 h 328"/>
                <a:gd name="T88" fmla="*/ 0 w 656"/>
                <a:gd name="T89" fmla="*/ 3 h 328"/>
                <a:gd name="T90" fmla="*/ 1 w 656"/>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6"/>
                <a:gd name="T139" fmla="*/ 0 h 328"/>
                <a:gd name="T140" fmla="*/ 656 w 656"/>
                <a:gd name="T141" fmla="*/ 328 h 3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6" h="328">
                  <a:moveTo>
                    <a:pt x="2" y="0"/>
                  </a:moveTo>
                  <a:lnTo>
                    <a:pt x="21" y="7"/>
                  </a:lnTo>
                  <a:lnTo>
                    <a:pt x="39" y="15"/>
                  </a:lnTo>
                  <a:lnTo>
                    <a:pt x="58" y="21"/>
                  </a:lnTo>
                  <a:lnTo>
                    <a:pt x="76" y="27"/>
                  </a:lnTo>
                  <a:lnTo>
                    <a:pt x="95" y="34"/>
                  </a:lnTo>
                  <a:lnTo>
                    <a:pt x="113" y="41"/>
                  </a:lnTo>
                  <a:lnTo>
                    <a:pt x="132" y="49"/>
                  </a:lnTo>
                  <a:lnTo>
                    <a:pt x="149" y="57"/>
                  </a:lnTo>
                  <a:lnTo>
                    <a:pt x="158" y="60"/>
                  </a:lnTo>
                  <a:lnTo>
                    <a:pt x="167" y="64"/>
                  </a:lnTo>
                  <a:lnTo>
                    <a:pt x="175" y="69"/>
                  </a:lnTo>
                  <a:lnTo>
                    <a:pt x="183" y="75"/>
                  </a:lnTo>
                  <a:lnTo>
                    <a:pt x="190" y="80"/>
                  </a:lnTo>
                  <a:lnTo>
                    <a:pt x="198" y="86"/>
                  </a:lnTo>
                  <a:lnTo>
                    <a:pt x="206" y="92"/>
                  </a:lnTo>
                  <a:lnTo>
                    <a:pt x="216" y="97"/>
                  </a:lnTo>
                  <a:lnTo>
                    <a:pt x="233" y="108"/>
                  </a:lnTo>
                  <a:lnTo>
                    <a:pt x="249" y="123"/>
                  </a:lnTo>
                  <a:lnTo>
                    <a:pt x="264" y="139"/>
                  </a:lnTo>
                  <a:lnTo>
                    <a:pt x="279" y="155"/>
                  </a:lnTo>
                  <a:lnTo>
                    <a:pt x="294" y="171"/>
                  </a:lnTo>
                  <a:lnTo>
                    <a:pt x="311" y="184"/>
                  </a:lnTo>
                  <a:lnTo>
                    <a:pt x="330" y="194"/>
                  </a:lnTo>
                  <a:lnTo>
                    <a:pt x="352" y="201"/>
                  </a:lnTo>
                  <a:lnTo>
                    <a:pt x="370" y="205"/>
                  </a:lnTo>
                  <a:lnTo>
                    <a:pt x="390" y="209"/>
                  </a:lnTo>
                  <a:lnTo>
                    <a:pt x="409" y="214"/>
                  </a:lnTo>
                  <a:lnTo>
                    <a:pt x="428" y="220"/>
                  </a:lnTo>
                  <a:lnTo>
                    <a:pt x="447" y="227"/>
                  </a:lnTo>
                  <a:lnTo>
                    <a:pt x="467" y="235"/>
                  </a:lnTo>
                  <a:lnTo>
                    <a:pt x="486" y="243"/>
                  </a:lnTo>
                  <a:lnTo>
                    <a:pt x="506" y="251"/>
                  </a:lnTo>
                  <a:lnTo>
                    <a:pt x="526" y="259"/>
                  </a:lnTo>
                  <a:lnTo>
                    <a:pt x="544" y="267"/>
                  </a:lnTo>
                  <a:lnTo>
                    <a:pt x="564" y="276"/>
                  </a:lnTo>
                  <a:lnTo>
                    <a:pt x="582" y="284"/>
                  </a:lnTo>
                  <a:lnTo>
                    <a:pt x="602" y="292"/>
                  </a:lnTo>
                  <a:lnTo>
                    <a:pt x="620" y="299"/>
                  </a:lnTo>
                  <a:lnTo>
                    <a:pt x="637" y="306"/>
                  </a:lnTo>
                  <a:lnTo>
                    <a:pt x="656" y="312"/>
                  </a:lnTo>
                  <a:lnTo>
                    <a:pt x="655" y="313"/>
                  </a:lnTo>
                  <a:lnTo>
                    <a:pt x="651" y="315"/>
                  </a:lnTo>
                  <a:lnTo>
                    <a:pt x="645" y="318"/>
                  </a:lnTo>
                  <a:lnTo>
                    <a:pt x="640" y="320"/>
                  </a:lnTo>
                  <a:lnTo>
                    <a:pt x="633" y="322"/>
                  </a:lnTo>
                  <a:lnTo>
                    <a:pt x="626" y="325"/>
                  </a:lnTo>
                  <a:lnTo>
                    <a:pt x="621" y="327"/>
                  </a:lnTo>
                  <a:lnTo>
                    <a:pt x="619" y="328"/>
                  </a:lnTo>
                  <a:lnTo>
                    <a:pt x="600" y="321"/>
                  </a:lnTo>
                  <a:lnTo>
                    <a:pt x="583" y="314"/>
                  </a:lnTo>
                  <a:lnTo>
                    <a:pt x="565" y="306"/>
                  </a:lnTo>
                  <a:lnTo>
                    <a:pt x="547" y="298"/>
                  </a:lnTo>
                  <a:lnTo>
                    <a:pt x="530" y="289"/>
                  </a:lnTo>
                  <a:lnTo>
                    <a:pt x="513" y="280"/>
                  </a:lnTo>
                  <a:lnTo>
                    <a:pt x="496" y="271"/>
                  </a:lnTo>
                  <a:lnTo>
                    <a:pt x="478" y="260"/>
                  </a:lnTo>
                  <a:lnTo>
                    <a:pt x="461" y="251"/>
                  </a:lnTo>
                  <a:lnTo>
                    <a:pt x="444" y="243"/>
                  </a:lnTo>
                  <a:lnTo>
                    <a:pt x="425" y="234"/>
                  </a:lnTo>
                  <a:lnTo>
                    <a:pt x="408" y="227"/>
                  </a:lnTo>
                  <a:lnTo>
                    <a:pt x="390" y="220"/>
                  </a:lnTo>
                  <a:lnTo>
                    <a:pt x="371" y="214"/>
                  </a:lnTo>
                  <a:lnTo>
                    <a:pt x="352" y="209"/>
                  </a:lnTo>
                  <a:lnTo>
                    <a:pt x="332" y="206"/>
                  </a:lnTo>
                  <a:lnTo>
                    <a:pt x="311" y="198"/>
                  </a:lnTo>
                  <a:lnTo>
                    <a:pt x="294" y="188"/>
                  </a:lnTo>
                  <a:lnTo>
                    <a:pt x="279" y="175"/>
                  </a:lnTo>
                  <a:lnTo>
                    <a:pt x="265" y="160"/>
                  </a:lnTo>
                  <a:lnTo>
                    <a:pt x="251" y="145"/>
                  </a:lnTo>
                  <a:lnTo>
                    <a:pt x="237" y="130"/>
                  </a:lnTo>
                  <a:lnTo>
                    <a:pt x="223" y="115"/>
                  </a:lnTo>
                  <a:lnTo>
                    <a:pt x="205" y="104"/>
                  </a:lnTo>
                  <a:lnTo>
                    <a:pt x="193" y="97"/>
                  </a:lnTo>
                  <a:lnTo>
                    <a:pt x="180" y="90"/>
                  </a:lnTo>
                  <a:lnTo>
                    <a:pt x="167" y="84"/>
                  </a:lnTo>
                  <a:lnTo>
                    <a:pt x="153" y="78"/>
                  </a:lnTo>
                  <a:lnTo>
                    <a:pt x="141" y="72"/>
                  </a:lnTo>
                  <a:lnTo>
                    <a:pt x="128" y="68"/>
                  </a:lnTo>
                  <a:lnTo>
                    <a:pt x="114" y="62"/>
                  </a:lnTo>
                  <a:lnTo>
                    <a:pt x="102" y="57"/>
                  </a:lnTo>
                  <a:lnTo>
                    <a:pt x="89" y="53"/>
                  </a:lnTo>
                  <a:lnTo>
                    <a:pt x="75" y="47"/>
                  </a:lnTo>
                  <a:lnTo>
                    <a:pt x="62" y="41"/>
                  </a:lnTo>
                  <a:lnTo>
                    <a:pt x="50" y="36"/>
                  </a:lnTo>
                  <a:lnTo>
                    <a:pt x="37" y="30"/>
                  </a:lnTo>
                  <a:lnTo>
                    <a:pt x="24" y="23"/>
                  </a:lnTo>
                  <a:lnTo>
                    <a:pt x="12" y="16"/>
                  </a:lnTo>
                  <a:lnTo>
                    <a:pt x="0" y="8"/>
                  </a:lnTo>
                  <a:lnTo>
                    <a:pt x="0" y="6"/>
                  </a:lnTo>
                  <a:lnTo>
                    <a:pt x="0" y="3"/>
                  </a:lnTo>
                  <a:lnTo>
                    <a:pt x="1" y="2"/>
                  </a:lnTo>
                  <a:lnTo>
                    <a:pt x="2" y="0"/>
                  </a:lnTo>
                  <a:close/>
                </a:path>
              </a:pathLst>
            </a:custGeom>
            <a:solidFill>
              <a:srgbClr val="000000"/>
            </a:solidFill>
            <a:ln w="9525">
              <a:noFill/>
              <a:round/>
              <a:headEnd/>
              <a:tailEnd/>
            </a:ln>
          </p:spPr>
          <p:txBody>
            <a:bodyPr/>
            <a:lstStyle/>
            <a:p>
              <a:endParaRPr lang="en-US"/>
            </a:p>
          </p:txBody>
        </p:sp>
        <p:sp>
          <p:nvSpPr>
            <p:cNvPr id="7241" name="Freeform 80"/>
            <p:cNvSpPr>
              <a:spLocks/>
            </p:cNvSpPr>
            <p:nvPr/>
          </p:nvSpPr>
          <p:spPr bwMode="auto">
            <a:xfrm>
              <a:off x="1288" y="2432"/>
              <a:ext cx="125" cy="37"/>
            </a:xfrm>
            <a:custGeom>
              <a:avLst/>
              <a:gdLst>
                <a:gd name="T0" fmla="*/ 24 w 250"/>
                <a:gd name="T1" fmla="*/ 8 h 74"/>
                <a:gd name="T2" fmla="*/ 28 w 250"/>
                <a:gd name="T3" fmla="*/ 7 h 74"/>
                <a:gd name="T4" fmla="*/ 33 w 250"/>
                <a:gd name="T5" fmla="*/ 5 h 74"/>
                <a:gd name="T6" fmla="*/ 37 w 250"/>
                <a:gd name="T7" fmla="*/ 4 h 74"/>
                <a:gd name="T8" fmla="*/ 41 w 250"/>
                <a:gd name="T9" fmla="*/ 3 h 74"/>
                <a:gd name="T10" fmla="*/ 45 w 250"/>
                <a:gd name="T11" fmla="*/ 3 h 74"/>
                <a:gd name="T12" fmla="*/ 49 w 250"/>
                <a:gd name="T13" fmla="*/ 1 h 74"/>
                <a:gd name="T14" fmla="*/ 52 w 250"/>
                <a:gd name="T15" fmla="*/ 1 h 74"/>
                <a:gd name="T16" fmla="*/ 55 w 250"/>
                <a:gd name="T17" fmla="*/ 1 h 74"/>
                <a:gd name="T18" fmla="*/ 59 w 250"/>
                <a:gd name="T19" fmla="*/ 1 h 74"/>
                <a:gd name="T20" fmla="*/ 64 w 250"/>
                <a:gd name="T21" fmla="*/ 0 h 74"/>
                <a:gd name="T22" fmla="*/ 70 w 250"/>
                <a:gd name="T23" fmla="*/ 1 h 74"/>
                <a:gd name="T24" fmla="*/ 75 w 250"/>
                <a:gd name="T25" fmla="*/ 1 h 74"/>
                <a:gd name="T26" fmla="*/ 79 w 250"/>
                <a:gd name="T27" fmla="*/ 1 h 74"/>
                <a:gd name="T28" fmla="*/ 85 w 250"/>
                <a:gd name="T29" fmla="*/ 1 h 74"/>
                <a:gd name="T30" fmla="*/ 90 w 250"/>
                <a:gd name="T31" fmla="*/ 2 h 74"/>
                <a:gd name="T32" fmla="*/ 94 w 250"/>
                <a:gd name="T33" fmla="*/ 3 h 74"/>
                <a:gd name="T34" fmla="*/ 100 w 250"/>
                <a:gd name="T35" fmla="*/ 5 h 74"/>
                <a:gd name="T36" fmla="*/ 104 w 250"/>
                <a:gd name="T37" fmla="*/ 7 h 74"/>
                <a:gd name="T38" fmla="*/ 109 w 250"/>
                <a:gd name="T39" fmla="*/ 9 h 74"/>
                <a:gd name="T40" fmla="*/ 113 w 250"/>
                <a:gd name="T41" fmla="*/ 13 h 74"/>
                <a:gd name="T42" fmla="*/ 117 w 250"/>
                <a:gd name="T43" fmla="*/ 16 h 74"/>
                <a:gd name="T44" fmla="*/ 120 w 250"/>
                <a:gd name="T45" fmla="*/ 21 h 74"/>
                <a:gd name="T46" fmla="*/ 123 w 250"/>
                <a:gd name="T47" fmla="*/ 26 h 74"/>
                <a:gd name="T48" fmla="*/ 125 w 250"/>
                <a:gd name="T49" fmla="*/ 31 h 74"/>
                <a:gd name="T50" fmla="*/ 125 w 250"/>
                <a:gd name="T51" fmla="*/ 37 h 74"/>
                <a:gd name="T52" fmla="*/ 122 w 250"/>
                <a:gd name="T53" fmla="*/ 37 h 74"/>
                <a:gd name="T54" fmla="*/ 120 w 250"/>
                <a:gd name="T55" fmla="*/ 35 h 74"/>
                <a:gd name="T56" fmla="*/ 118 w 250"/>
                <a:gd name="T57" fmla="*/ 31 h 74"/>
                <a:gd name="T58" fmla="*/ 116 w 250"/>
                <a:gd name="T59" fmla="*/ 28 h 74"/>
                <a:gd name="T60" fmla="*/ 108 w 250"/>
                <a:gd name="T61" fmla="*/ 22 h 74"/>
                <a:gd name="T62" fmla="*/ 99 w 250"/>
                <a:gd name="T63" fmla="*/ 16 h 74"/>
                <a:gd name="T64" fmla="*/ 89 w 250"/>
                <a:gd name="T65" fmla="*/ 11 h 74"/>
                <a:gd name="T66" fmla="*/ 78 w 250"/>
                <a:gd name="T67" fmla="*/ 8 h 74"/>
                <a:gd name="T68" fmla="*/ 67 w 250"/>
                <a:gd name="T69" fmla="*/ 7 h 74"/>
                <a:gd name="T70" fmla="*/ 56 w 250"/>
                <a:gd name="T71" fmla="*/ 7 h 74"/>
                <a:gd name="T72" fmla="*/ 44 w 250"/>
                <a:gd name="T73" fmla="*/ 8 h 74"/>
                <a:gd name="T74" fmla="*/ 34 w 250"/>
                <a:gd name="T75" fmla="*/ 11 h 74"/>
                <a:gd name="T76" fmla="*/ 32 w 250"/>
                <a:gd name="T77" fmla="*/ 11 h 74"/>
                <a:gd name="T78" fmla="*/ 28 w 250"/>
                <a:gd name="T79" fmla="*/ 13 h 74"/>
                <a:gd name="T80" fmla="*/ 23 w 250"/>
                <a:gd name="T81" fmla="*/ 15 h 74"/>
                <a:gd name="T82" fmla="*/ 17 w 250"/>
                <a:gd name="T83" fmla="*/ 18 h 74"/>
                <a:gd name="T84" fmla="*/ 11 w 250"/>
                <a:gd name="T85" fmla="*/ 19 h 74"/>
                <a:gd name="T86" fmla="*/ 6 w 250"/>
                <a:gd name="T87" fmla="*/ 21 h 74"/>
                <a:gd name="T88" fmla="*/ 3 w 250"/>
                <a:gd name="T89" fmla="*/ 22 h 74"/>
                <a:gd name="T90" fmla="*/ 0 w 250"/>
                <a:gd name="T91" fmla="*/ 20 h 74"/>
                <a:gd name="T92" fmla="*/ 2 w 250"/>
                <a:gd name="T93" fmla="*/ 19 h 74"/>
                <a:gd name="T94" fmla="*/ 3 w 250"/>
                <a:gd name="T95" fmla="*/ 18 h 74"/>
                <a:gd name="T96" fmla="*/ 6 w 250"/>
                <a:gd name="T97" fmla="*/ 16 h 74"/>
                <a:gd name="T98" fmla="*/ 9 w 250"/>
                <a:gd name="T99" fmla="*/ 14 h 74"/>
                <a:gd name="T100" fmla="*/ 12 w 250"/>
                <a:gd name="T101" fmla="*/ 12 h 74"/>
                <a:gd name="T102" fmla="*/ 15 w 250"/>
                <a:gd name="T103" fmla="*/ 11 h 74"/>
                <a:gd name="T104" fmla="*/ 19 w 250"/>
                <a:gd name="T105" fmla="*/ 9 h 74"/>
                <a:gd name="T106" fmla="*/ 24 w 250"/>
                <a:gd name="T107" fmla="*/ 8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0"/>
                <a:gd name="T163" fmla="*/ 0 h 74"/>
                <a:gd name="T164" fmla="*/ 250 w 250"/>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0" h="74">
                  <a:moveTo>
                    <a:pt x="47" y="16"/>
                  </a:moveTo>
                  <a:lnTo>
                    <a:pt x="56" y="13"/>
                  </a:lnTo>
                  <a:lnTo>
                    <a:pt x="65" y="10"/>
                  </a:lnTo>
                  <a:lnTo>
                    <a:pt x="74" y="8"/>
                  </a:lnTo>
                  <a:lnTo>
                    <a:pt x="82" y="6"/>
                  </a:lnTo>
                  <a:lnTo>
                    <a:pt x="90" y="5"/>
                  </a:lnTo>
                  <a:lnTo>
                    <a:pt x="97" y="2"/>
                  </a:lnTo>
                  <a:lnTo>
                    <a:pt x="104" y="2"/>
                  </a:lnTo>
                  <a:lnTo>
                    <a:pt x="109" y="1"/>
                  </a:lnTo>
                  <a:lnTo>
                    <a:pt x="118" y="1"/>
                  </a:lnTo>
                  <a:lnTo>
                    <a:pt x="128" y="0"/>
                  </a:lnTo>
                  <a:lnTo>
                    <a:pt x="139" y="1"/>
                  </a:lnTo>
                  <a:lnTo>
                    <a:pt x="149" y="1"/>
                  </a:lnTo>
                  <a:lnTo>
                    <a:pt x="158" y="1"/>
                  </a:lnTo>
                  <a:lnTo>
                    <a:pt x="169" y="2"/>
                  </a:lnTo>
                  <a:lnTo>
                    <a:pt x="179" y="3"/>
                  </a:lnTo>
                  <a:lnTo>
                    <a:pt x="188" y="6"/>
                  </a:lnTo>
                  <a:lnTo>
                    <a:pt x="199" y="9"/>
                  </a:lnTo>
                  <a:lnTo>
                    <a:pt x="208" y="14"/>
                  </a:lnTo>
                  <a:lnTo>
                    <a:pt x="217" y="18"/>
                  </a:lnTo>
                  <a:lnTo>
                    <a:pt x="226" y="25"/>
                  </a:lnTo>
                  <a:lnTo>
                    <a:pt x="233" y="32"/>
                  </a:lnTo>
                  <a:lnTo>
                    <a:pt x="240" y="41"/>
                  </a:lnTo>
                  <a:lnTo>
                    <a:pt x="245" y="51"/>
                  </a:lnTo>
                  <a:lnTo>
                    <a:pt x="249" y="62"/>
                  </a:lnTo>
                  <a:lnTo>
                    <a:pt x="250" y="74"/>
                  </a:lnTo>
                  <a:lnTo>
                    <a:pt x="244" y="74"/>
                  </a:lnTo>
                  <a:lnTo>
                    <a:pt x="239" y="69"/>
                  </a:lnTo>
                  <a:lnTo>
                    <a:pt x="235" y="62"/>
                  </a:lnTo>
                  <a:lnTo>
                    <a:pt x="232" y="56"/>
                  </a:lnTo>
                  <a:lnTo>
                    <a:pt x="216" y="43"/>
                  </a:lnTo>
                  <a:lnTo>
                    <a:pt x="197" y="31"/>
                  </a:lnTo>
                  <a:lnTo>
                    <a:pt x="177" y="22"/>
                  </a:lnTo>
                  <a:lnTo>
                    <a:pt x="155" y="16"/>
                  </a:lnTo>
                  <a:lnTo>
                    <a:pt x="133" y="14"/>
                  </a:lnTo>
                  <a:lnTo>
                    <a:pt x="111" y="13"/>
                  </a:lnTo>
                  <a:lnTo>
                    <a:pt x="88" y="16"/>
                  </a:lnTo>
                  <a:lnTo>
                    <a:pt x="67" y="21"/>
                  </a:lnTo>
                  <a:lnTo>
                    <a:pt x="63" y="22"/>
                  </a:lnTo>
                  <a:lnTo>
                    <a:pt x="56" y="25"/>
                  </a:lnTo>
                  <a:lnTo>
                    <a:pt x="45" y="30"/>
                  </a:lnTo>
                  <a:lnTo>
                    <a:pt x="34" y="35"/>
                  </a:lnTo>
                  <a:lnTo>
                    <a:pt x="22" y="38"/>
                  </a:lnTo>
                  <a:lnTo>
                    <a:pt x="12" y="41"/>
                  </a:lnTo>
                  <a:lnTo>
                    <a:pt x="5" y="43"/>
                  </a:lnTo>
                  <a:lnTo>
                    <a:pt x="0" y="40"/>
                  </a:lnTo>
                  <a:lnTo>
                    <a:pt x="3" y="37"/>
                  </a:lnTo>
                  <a:lnTo>
                    <a:pt x="6" y="35"/>
                  </a:lnTo>
                  <a:lnTo>
                    <a:pt x="11" y="31"/>
                  </a:lnTo>
                  <a:lnTo>
                    <a:pt x="17" y="28"/>
                  </a:lnTo>
                  <a:lnTo>
                    <a:pt x="23" y="24"/>
                  </a:lnTo>
                  <a:lnTo>
                    <a:pt x="30" y="22"/>
                  </a:lnTo>
                  <a:lnTo>
                    <a:pt x="38" y="18"/>
                  </a:lnTo>
                  <a:lnTo>
                    <a:pt x="47" y="16"/>
                  </a:lnTo>
                  <a:close/>
                </a:path>
              </a:pathLst>
            </a:custGeom>
            <a:solidFill>
              <a:srgbClr val="000000"/>
            </a:solidFill>
            <a:ln w="9525">
              <a:noFill/>
              <a:round/>
              <a:headEnd/>
              <a:tailEnd/>
            </a:ln>
          </p:spPr>
          <p:txBody>
            <a:bodyPr/>
            <a:lstStyle/>
            <a:p>
              <a:endParaRPr lang="en-US"/>
            </a:p>
          </p:txBody>
        </p:sp>
        <p:sp>
          <p:nvSpPr>
            <p:cNvPr id="7242" name="Freeform 81"/>
            <p:cNvSpPr>
              <a:spLocks/>
            </p:cNvSpPr>
            <p:nvPr/>
          </p:nvSpPr>
          <p:spPr bwMode="auto">
            <a:xfrm>
              <a:off x="1337" y="3191"/>
              <a:ext cx="98" cy="32"/>
            </a:xfrm>
            <a:custGeom>
              <a:avLst/>
              <a:gdLst>
                <a:gd name="T0" fmla="*/ 0 w 196"/>
                <a:gd name="T1" fmla="*/ 28 h 63"/>
                <a:gd name="T2" fmla="*/ 5 w 196"/>
                <a:gd name="T3" fmla="*/ 27 h 63"/>
                <a:gd name="T4" fmla="*/ 10 w 196"/>
                <a:gd name="T5" fmla="*/ 26 h 63"/>
                <a:gd name="T6" fmla="*/ 15 w 196"/>
                <a:gd name="T7" fmla="*/ 25 h 63"/>
                <a:gd name="T8" fmla="*/ 21 w 196"/>
                <a:gd name="T9" fmla="*/ 24 h 63"/>
                <a:gd name="T10" fmla="*/ 26 w 196"/>
                <a:gd name="T11" fmla="*/ 23 h 63"/>
                <a:gd name="T12" fmla="*/ 30 w 196"/>
                <a:gd name="T13" fmla="*/ 22 h 63"/>
                <a:gd name="T14" fmla="*/ 36 w 196"/>
                <a:gd name="T15" fmla="*/ 20 h 63"/>
                <a:gd name="T16" fmla="*/ 40 w 196"/>
                <a:gd name="T17" fmla="*/ 17 h 63"/>
                <a:gd name="T18" fmla="*/ 55 w 196"/>
                <a:gd name="T19" fmla="*/ 16 h 63"/>
                <a:gd name="T20" fmla="*/ 68 w 196"/>
                <a:gd name="T21" fmla="*/ 14 h 63"/>
                <a:gd name="T22" fmla="*/ 78 w 196"/>
                <a:gd name="T23" fmla="*/ 10 h 63"/>
                <a:gd name="T24" fmla="*/ 86 w 196"/>
                <a:gd name="T25" fmla="*/ 7 h 63"/>
                <a:gd name="T26" fmla="*/ 91 w 196"/>
                <a:gd name="T27" fmla="*/ 4 h 63"/>
                <a:gd name="T28" fmla="*/ 95 w 196"/>
                <a:gd name="T29" fmla="*/ 1 h 63"/>
                <a:gd name="T30" fmla="*/ 98 w 196"/>
                <a:gd name="T31" fmla="*/ 0 h 63"/>
                <a:gd name="T32" fmla="*/ 98 w 196"/>
                <a:gd name="T33" fmla="*/ 0 h 63"/>
                <a:gd name="T34" fmla="*/ 95 w 196"/>
                <a:gd name="T35" fmla="*/ 4 h 63"/>
                <a:gd name="T36" fmla="*/ 94 w 196"/>
                <a:gd name="T37" fmla="*/ 6 h 63"/>
                <a:gd name="T38" fmla="*/ 93 w 196"/>
                <a:gd name="T39" fmla="*/ 8 h 63"/>
                <a:gd name="T40" fmla="*/ 90 w 196"/>
                <a:gd name="T41" fmla="*/ 12 h 63"/>
                <a:gd name="T42" fmla="*/ 85 w 196"/>
                <a:gd name="T43" fmla="*/ 14 h 63"/>
                <a:gd name="T44" fmla="*/ 80 w 196"/>
                <a:gd name="T45" fmla="*/ 16 h 63"/>
                <a:gd name="T46" fmla="*/ 75 w 196"/>
                <a:gd name="T47" fmla="*/ 18 h 63"/>
                <a:gd name="T48" fmla="*/ 69 w 196"/>
                <a:gd name="T49" fmla="*/ 20 h 63"/>
                <a:gd name="T50" fmla="*/ 63 w 196"/>
                <a:gd name="T51" fmla="*/ 22 h 63"/>
                <a:gd name="T52" fmla="*/ 57 w 196"/>
                <a:gd name="T53" fmla="*/ 23 h 63"/>
                <a:gd name="T54" fmla="*/ 52 w 196"/>
                <a:gd name="T55" fmla="*/ 24 h 63"/>
                <a:gd name="T56" fmla="*/ 47 w 196"/>
                <a:gd name="T57" fmla="*/ 26 h 63"/>
                <a:gd name="T58" fmla="*/ 40 w 196"/>
                <a:gd name="T59" fmla="*/ 27 h 63"/>
                <a:gd name="T60" fmla="*/ 35 w 196"/>
                <a:gd name="T61" fmla="*/ 29 h 63"/>
                <a:gd name="T62" fmla="*/ 29 w 196"/>
                <a:gd name="T63" fmla="*/ 30 h 63"/>
                <a:gd name="T64" fmla="*/ 25 w 196"/>
                <a:gd name="T65" fmla="*/ 31 h 63"/>
                <a:gd name="T66" fmla="*/ 19 w 196"/>
                <a:gd name="T67" fmla="*/ 32 h 63"/>
                <a:gd name="T68" fmla="*/ 14 w 196"/>
                <a:gd name="T69" fmla="*/ 32 h 63"/>
                <a:gd name="T70" fmla="*/ 7 w 196"/>
                <a:gd name="T71" fmla="*/ 32 h 63"/>
                <a:gd name="T72" fmla="*/ 0 w 196"/>
                <a:gd name="T73" fmla="*/ 31 h 63"/>
                <a:gd name="T74" fmla="*/ 0 w 196"/>
                <a:gd name="T75" fmla="*/ 2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6"/>
                <a:gd name="T115" fmla="*/ 0 h 63"/>
                <a:gd name="T116" fmla="*/ 196 w 196"/>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6" h="63">
                  <a:moveTo>
                    <a:pt x="0" y="56"/>
                  </a:moveTo>
                  <a:lnTo>
                    <a:pt x="10" y="53"/>
                  </a:lnTo>
                  <a:lnTo>
                    <a:pt x="20" y="52"/>
                  </a:lnTo>
                  <a:lnTo>
                    <a:pt x="30" y="50"/>
                  </a:lnTo>
                  <a:lnTo>
                    <a:pt x="41" y="48"/>
                  </a:lnTo>
                  <a:lnTo>
                    <a:pt x="51" y="46"/>
                  </a:lnTo>
                  <a:lnTo>
                    <a:pt x="60" y="43"/>
                  </a:lnTo>
                  <a:lnTo>
                    <a:pt x="71" y="39"/>
                  </a:lnTo>
                  <a:lnTo>
                    <a:pt x="80" y="33"/>
                  </a:lnTo>
                  <a:lnTo>
                    <a:pt x="110" y="31"/>
                  </a:lnTo>
                  <a:lnTo>
                    <a:pt x="135" y="27"/>
                  </a:lnTo>
                  <a:lnTo>
                    <a:pt x="155" y="20"/>
                  </a:lnTo>
                  <a:lnTo>
                    <a:pt x="171" y="14"/>
                  </a:lnTo>
                  <a:lnTo>
                    <a:pt x="182" y="8"/>
                  </a:lnTo>
                  <a:lnTo>
                    <a:pt x="190" y="2"/>
                  </a:lnTo>
                  <a:lnTo>
                    <a:pt x="195" y="0"/>
                  </a:lnTo>
                  <a:lnTo>
                    <a:pt x="196" y="0"/>
                  </a:lnTo>
                  <a:lnTo>
                    <a:pt x="190" y="8"/>
                  </a:lnTo>
                  <a:lnTo>
                    <a:pt x="188" y="12"/>
                  </a:lnTo>
                  <a:lnTo>
                    <a:pt x="186" y="16"/>
                  </a:lnTo>
                  <a:lnTo>
                    <a:pt x="180" y="23"/>
                  </a:lnTo>
                  <a:lnTo>
                    <a:pt x="170" y="28"/>
                  </a:lnTo>
                  <a:lnTo>
                    <a:pt x="159" y="32"/>
                  </a:lnTo>
                  <a:lnTo>
                    <a:pt x="149" y="36"/>
                  </a:lnTo>
                  <a:lnTo>
                    <a:pt x="137" y="39"/>
                  </a:lnTo>
                  <a:lnTo>
                    <a:pt x="126" y="43"/>
                  </a:lnTo>
                  <a:lnTo>
                    <a:pt x="114" y="45"/>
                  </a:lnTo>
                  <a:lnTo>
                    <a:pt x="104" y="48"/>
                  </a:lnTo>
                  <a:lnTo>
                    <a:pt x="93" y="51"/>
                  </a:lnTo>
                  <a:lnTo>
                    <a:pt x="80" y="54"/>
                  </a:lnTo>
                  <a:lnTo>
                    <a:pt x="69" y="58"/>
                  </a:lnTo>
                  <a:lnTo>
                    <a:pt x="58" y="60"/>
                  </a:lnTo>
                  <a:lnTo>
                    <a:pt x="49" y="62"/>
                  </a:lnTo>
                  <a:lnTo>
                    <a:pt x="37" y="63"/>
                  </a:lnTo>
                  <a:lnTo>
                    <a:pt x="27" y="63"/>
                  </a:lnTo>
                  <a:lnTo>
                    <a:pt x="14" y="63"/>
                  </a:lnTo>
                  <a:lnTo>
                    <a:pt x="0" y="61"/>
                  </a:lnTo>
                  <a:lnTo>
                    <a:pt x="0" y="56"/>
                  </a:lnTo>
                  <a:close/>
                </a:path>
              </a:pathLst>
            </a:custGeom>
            <a:solidFill>
              <a:srgbClr val="000000"/>
            </a:solidFill>
            <a:ln w="9525">
              <a:noFill/>
              <a:round/>
              <a:headEnd/>
              <a:tailEnd/>
            </a:ln>
          </p:spPr>
          <p:txBody>
            <a:bodyPr/>
            <a:lstStyle/>
            <a:p>
              <a:endParaRPr lang="en-US"/>
            </a:p>
          </p:txBody>
        </p:sp>
        <p:sp>
          <p:nvSpPr>
            <p:cNvPr id="7243" name="Freeform 82"/>
            <p:cNvSpPr>
              <a:spLocks/>
            </p:cNvSpPr>
            <p:nvPr/>
          </p:nvSpPr>
          <p:spPr bwMode="auto">
            <a:xfrm>
              <a:off x="1355" y="3211"/>
              <a:ext cx="166" cy="38"/>
            </a:xfrm>
            <a:custGeom>
              <a:avLst/>
              <a:gdLst>
                <a:gd name="T0" fmla="*/ 0 w 333"/>
                <a:gd name="T1" fmla="*/ 34 h 76"/>
                <a:gd name="T2" fmla="*/ 10 w 333"/>
                <a:gd name="T3" fmla="*/ 33 h 76"/>
                <a:gd name="T4" fmla="*/ 19 w 333"/>
                <a:gd name="T5" fmla="*/ 32 h 76"/>
                <a:gd name="T6" fmla="*/ 29 w 333"/>
                <a:gd name="T7" fmla="*/ 30 h 76"/>
                <a:gd name="T8" fmla="*/ 38 w 333"/>
                <a:gd name="T9" fmla="*/ 28 h 76"/>
                <a:gd name="T10" fmla="*/ 48 w 333"/>
                <a:gd name="T11" fmla="*/ 26 h 76"/>
                <a:gd name="T12" fmla="*/ 57 w 333"/>
                <a:gd name="T13" fmla="*/ 24 h 76"/>
                <a:gd name="T14" fmla="*/ 67 w 333"/>
                <a:gd name="T15" fmla="*/ 22 h 76"/>
                <a:gd name="T16" fmla="*/ 76 w 333"/>
                <a:gd name="T17" fmla="*/ 20 h 76"/>
                <a:gd name="T18" fmla="*/ 86 w 333"/>
                <a:gd name="T19" fmla="*/ 18 h 76"/>
                <a:gd name="T20" fmla="*/ 95 w 333"/>
                <a:gd name="T21" fmla="*/ 16 h 76"/>
                <a:gd name="T22" fmla="*/ 105 w 333"/>
                <a:gd name="T23" fmla="*/ 14 h 76"/>
                <a:gd name="T24" fmla="*/ 114 w 333"/>
                <a:gd name="T25" fmla="*/ 12 h 76"/>
                <a:gd name="T26" fmla="*/ 124 w 333"/>
                <a:gd name="T27" fmla="*/ 10 h 76"/>
                <a:gd name="T28" fmla="*/ 133 w 333"/>
                <a:gd name="T29" fmla="*/ 8 h 76"/>
                <a:gd name="T30" fmla="*/ 143 w 333"/>
                <a:gd name="T31" fmla="*/ 7 h 76"/>
                <a:gd name="T32" fmla="*/ 152 w 333"/>
                <a:gd name="T33" fmla="*/ 5 h 76"/>
                <a:gd name="T34" fmla="*/ 155 w 333"/>
                <a:gd name="T35" fmla="*/ 3 h 76"/>
                <a:gd name="T36" fmla="*/ 159 w 333"/>
                <a:gd name="T37" fmla="*/ 2 h 76"/>
                <a:gd name="T38" fmla="*/ 163 w 333"/>
                <a:gd name="T39" fmla="*/ 0 h 76"/>
                <a:gd name="T40" fmla="*/ 166 w 333"/>
                <a:gd name="T41" fmla="*/ 3 h 76"/>
                <a:gd name="T42" fmla="*/ 165 w 333"/>
                <a:gd name="T43" fmla="*/ 6 h 76"/>
                <a:gd name="T44" fmla="*/ 163 w 333"/>
                <a:gd name="T45" fmla="*/ 7 h 76"/>
                <a:gd name="T46" fmla="*/ 159 w 333"/>
                <a:gd name="T47" fmla="*/ 8 h 76"/>
                <a:gd name="T48" fmla="*/ 157 w 333"/>
                <a:gd name="T49" fmla="*/ 9 h 76"/>
                <a:gd name="T50" fmla="*/ 147 w 333"/>
                <a:gd name="T51" fmla="*/ 11 h 76"/>
                <a:gd name="T52" fmla="*/ 137 w 333"/>
                <a:gd name="T53" fmla="*/ 13 h 76"/>
                <a:gd name="T54" fmla="*/ 128 w 333"/>
                <a:gd name="T55" fmla="*/ 15 h 76"/>
                <a:gd name="T56" fmla="*/ 118 w 333"/>
                <a:gd name="T57" fmla="*/ 17 h 76"/>
                <a:gd name="T58" fmla="*/ 108 w 333"/>
                <a:gd name="T59" fmla="*/ 19 h 76"/>
                <a:gd name="T60" fmla="*/ 98 w 333"/>
                <a:gd name="T61" fmla="*/ 21 h 76"/>
                <a:gd name="T62" fmla="*/ 89 w 333"/>
                <a:gd name="T63" fmla="*/ 23 h 76"/>
                <a:gd name="T64" fmla="*/ 79 w 333"/>
                <a:gd name="T65" fmla="*/ 26 h 76"/>
                <a:gd name="T66" fmla="*/ 69 w 333"/>
                <a:gd name="T67" fmla="*/ 28 h 76"/>
                <a:gd name="T68" fmla="*/ 60 w 333"/>
                <a:gd name="T69" fmla="*/ 30 h 76"/>
                <a:gd name="T70" fmla="*/ 50 w 333"/>
                <a:gd name="T71" fmla="*/ 32 h 76"/>
                <a:gd name="T72" fmla="*/ 40 w 333"/>
                <a:gd name="T73" fmla="*/ 34 h 76"/>
                <a:gd name="T74" fmla="*/ 30 w 333"/>
                <a:gd name="T75" fmla="*/ 35 h 76"/>
                <a:gd name="T76" fmla="*/ 20 w 333"/>
                <a:gd name="T77" fmla="*/ 37 h 76"/>
                <a:gd name="T78" fmla="*/ 10 w 333"/>
                <a:gd name="T79" fmla="*/ 38 h 76"/>
                <a:gd name="T80" fmla="*/ 0 w 333"/>
                <a:gd name="T81" fmla="*/ 38 h 76"/>
                <a:gd name="T82" fmla="*/ 0 w 333"/>
                <a:gd name="T83" fmla="*/ 34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3"/>
                <a:gd name="T127" fmla="*/ 0 h 76"/>
                <a:gd name="T128" fmla="*/ 333 w 333"/>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3" h="76">
                  <a:moveTo>
                    <a:pt x="0" y="68"/>
                  </a:moveTo>
                  <a:lnTo>
                    <a:pt x="20" y="66"/>
                  </a:lnTo>
                  <a:lnTo>
                    <a:pt x="39" y="63"/>
                  </a:lnTo>
                  <a:lnTo>
                    <a:pt x="58" y="59"/>
                  </a:lnTo>
                  <a:lnTo>
                    <a:pt x="77" y="56"/>
                  </a:lnTo>
                  <a:lnTo>
                    <a:pt x="96" y="52"/>
                  </a:lnTo>
                  <a:lnTo>
                    <a:pt x="115" y="48"/>
                  </a:lnTo>
                  <a:lnTo>
                    <a:pt x="134" y="44"/>
                  </a:lnTo>
                  <a:lnTo>
                    <a:pt x="153" y="40"/>
                  </a:lnTo>
                  <a:lnTo>
                    <a:pt x="172" y="36"/>
                  </a:lnTo>
                  <a:lnTo>
                    <a:pt x="191" y="31"/>
                  </a:lnTo>
                  <a:lnTo>
                    <a:pt x="210" y="28"/>
                  </a:lnTo>
                  <a:lnTo>
                    <a:pt x="228" y="23"/>
                  </a:lnTo>
                  <a:lnTo>
                    <a:pt x="248" y="20"/>
                  </a:lnTo>
                  <a:lnTo>
                    <a:pt x="266" y="16"/>
                  </a:lnTo>
                  <a:lnTo>
                    <a:pt x="286" y="13"/>
                  </a:lnTo>
                  <a:lnTo>
                    <a:pt x="304" y="10"/>
                  </a:lnTo>
                  <a:lnTo>
                    <a:pt x="311" y="6"/>
                  </a:lnTo>
                  <a:lnTo>
                    <a:pt x="319" y="3"/>
                  </a:lnTo>
                  <a:lnTo>
                    <a:pt x="326" y="0"/>
                  </a:lnTo>
                  <a:lnTo>
                    <a:pt x="333" y="6"/>
                  </a:lnTo>
                  <a:lnTo>
                    <a:pt x="331" y="12"/>
                  </a:lnTo>
                  <a:lnTo>
                    <a:pt x="326" y="14"/>
                  </a:lnTo>
                  <a:lnTo>
                    <a:pt x="319" y="15"/>
                  </a:lnTo>
                  <a:lnTo>
                    <a:pt x="315" y="18"/>
                  </a:lnTo>
                  <a:lnTo>
                    <a:pt x="295" y="21"/>
                  </a:lnTo>
                  <a:lnTo>
                    <a:pt x="275" y="25"/>
                  </a:lnTo>
                  <a:lnTo>
                    <a:pt x="256" y="29"/>
                  </a:lnTo>
                  <a:lnTo>
                    <a:pt x="236" y="33"/>
                  </a:lnTo>
                  <a:lnTo>
                    <a:pt x="217" y="37"/>
                  </a:lnTo>
                  <a:lnTo>
                    <a:pt x="197" y="42"/>
                  </a:lnTo>
                  <a:lnTo>
                    <a:pt x="179" y="46"/>
                  </a:lnTo>
                  <a:lnTo>
                    <a:pt x="159" y="51"/>
                  </a:lnTo>
                  <a:lnTo>
                    <a:pt x="139" y="56"/>
                  </a:lnTo>
                  <a:lnTo>
                    <a:pt x="120" y="59"/>
                  </a:lnTo>
                  <a:lnTo>
                    <a:pt x="100" y="64"/>
                  </a:lnTo>
                  <a:lnTo>
                    <a:pt x="81" y="67"/>
                  </a:lnTo>
                  <a:lnTo>
                    <a:pt x="60" y="69"/>
                  </a:lnTo>
                  <a:lnTo>
                    <a:pt x="40" y="73"/>
                  </a:lnTo>
                  <a:lnTo>
                    <a:pt x="21" y="75"/>
                  </a:lnTo>
                  <a:lnTo>
                    <a:pt x="0" y="76"/>
                  </a:lnTo>
                  <a:lnTo>
                    <a:pt x="0" y="68"/>
                  </a:lnTo>
                  <a:close/>
                </a:path>
              </a:pathLst>
            </a:custGeom>
            <a:solidFill>
              <a:srgbClr val="000000"/>
            </a:solidFill>
            <a:ln w="9525">
              <a:noFill/>
              <a:round/>
              <a:headEnd/>
              <a:tailEnd/>
            </a:ln>
          </p:spPr>
          <p:txBody>
            <a:bodyPr/>
            <a:lstStyle/>
            <a:p>
              <a:endParaRPr lang="en-US"/>
            </a:p>
          </p:txBody>
        </p:sp>
        <p:sp>
          <p:nvSpPr>
            <p:cNvPr id="7244" name="Freeform 83"/>
            <p:cNvSpPr>
              <a:spLocks/>
            </p:cNvSpPr>
            <p:nvPr/>
          </p:nvSpPr>
          <p:spPr bwMode="auto">
            <a:xfrm>
              <a:off x="1356" y="2516"/>
              <a:ext cx="11" cy="29"/>
            </a:xfrm>
            <a:custGeom>
              <a:avLst/>
              <a:gdLst>
                <a:gd name="T0" fmla="*/ 6 w 21"/>
                <a:gd name="T1" fmla="*/ 0 h 59"/>
                <a:gd name="T2" fmla="*/ 7 w 21"/>
                <a:gd name="T3" fmla="*/ 0 h 59"/>
                <a:gd name="T4" fmla="*/ 9 w 21"/>
                <a:gd name="T5" fmla="*/ 1 h 59"/>
                <a:gd name="T6" fmla="*/ 10 w 21"/>
                <a:gd name="T7" fmla="*/ 3 h 59"/>
                <a:gd name="T8" fmla="*/ 11 w 21"/>
                <a:gd name="T9" fmla="*/ 4 h 59"/>
                <a:gd name="T10" fmla="*/ 10 w 21"/>
                <a:gd name="T11" fmla="*/ 11 h 59"/>
                <a:gd name="T12" fmla="*/ 9 w 21"/>
                <a:gd name="T13" fmla="*/ 17 h 59"/>
                <a:gd name="T14" fmla="*/ 7 w 21"/>
                <a:gd name="T15" fmla="*/ 23 h 59"/>
                <a:gd name="T16" fmla="*/ 5 w 21"/>
                <a:gd name="T17" fmla="*/ 29 h 59"/>
                <a:gd name="T18" fmla="*/ 3 w 21"/>
                <a:gd name="T19" fmla="*/ 29 h 59"/>
                <a:gd name="T20" fmla="*/ 2 w 21"/>
                <a:gd name="T21" fmla="*/ 29 h 59"/>
                <a:gd name="T22" fmla="*/ 1 w 21"/>
                <a:gd name="T23" fmla="*/ 27 h 59"/>
                <a:gd name="T24" fmla="*/ 0 w 21"/>
                <a:gd name="T25" fmla="*/ 26 h 59"/>
                <a:gd name="T26" fmla="*/ 3 w 21"/>
                <a:gd name="T27" fmla="*/ 21 h 59"/>
                <a:gd name="T28" fmla="*/ 5 w 21"/>
                <a:gd name="T29" fmla="*/ 14 h 59"/>
                <a:gd name="T30" fmla="*/ 5 w 21"/>
                <a:gd name="T31" fmla="*/ 7 h 59"/>
                <a:gd name="T32" fmla="*/ 6 w 21"/>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59"/>
                <a:gd name="T53" fmla="*/ 21 w 2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59">
                  <a:moveTo>
                    <a:pt x="11" y="0"/>
                  </a:moveTo>
                  <a:lnTo>
                    <a:pt x="14" y="0"/>
                  </a:lnTo>
                  <a:lnTo>
                    <a:pt x="18" y="2"/>
                  </a:lnTo>
                  <a:lnTo>
                    <a:pt x="20" y="6"/>
                  </a:lnTo>
                  <a:lnTo>
                    <a:pt x="21" y="9"/>
                  </a:lnTo>
                  <a:lnTo>
                    <a:pt x="20" y="22"/>
                  </a:lnTo>
                  <a:lnTo>
                    <a:pt x="18" y="35"/>
                  </a:lnTo>
                  <a:lnTo>
                    <a:pt x="13" y="46"/>
                  </a:lnTo>
                  <a:lnTo>
                    <a:pt x="10" y="58"/>
                  </a:lnTo>
                  <a:lnTo>
                    <a:pt x="6" y="59"/>
                  </a:lnTo>
                  <a:lnTo>
                    <a:pt x="3" y="58"/>
                  </a:lnTo>
                  <a:lnTo>
                    <a:pt x="1" y="55"/>
                  </a:lnTo>
                  <a:lnTo>
                    <a:pt x="0" y="53"/>
                  </a:lnTo>
                  <a:lnTo>
                    <a:pt x="6" y="42"/>
                  </a:lnTo>
                  <a:lnTo>
                    <a:pt x="9" y="28"/>
                  </a:lnTo>
                  <a:lnTo>
                    <a:pt x="9" y="14"/>
                  </a:lnTo>
                  <a:lnTo>
                    <a:pt x="11" y="0"/>
                  </a:lnTo>
                  <a:close/>
                </a:path>
              </a:pathLst>
            </a:custGeom>
            <a:solidFill>
              <a:srgbClr val="000000"/>
            </a:solidFill>
            <a:ln w="9525">
              <a:noFill/>
              <a:round/>
              <a:headEnd/>
              <a:tailEnd/>
            </a:ln>
          </p:spPr>
          <p:txBody>
            <a:bodyPr/>
            <a:lstStyle/>
            <a:p>
              <a:endParaRPr lang="en-US"/>
            </a:p>
          </p:txBody>
        </p:sp>
        <p:sp>
          <p:nvSpPr>
            <p:cNvPr id="7245" name="Freeform 84"/>
            <p:cNvSpPr>
              <a:spLocks/>
            </p:cNvSpPr>
            <p:nvPr/>
          </p:nvSpPr>
          <p:spPr bwMode="auto">
            <a:xfrm>
              <a:off x="1361" y="2529"/>
              <a:ext cx="38" cy="46"/>
            </a:xfrm>
            <a:custGeom>
              <a:avLst/>
              <a:gdLst>
                <a:gd name="T0" fmla="*/ 23 w 76"/>
                <a:gd name="T1" fmla="*/ 20 h 92"/>
                <a:gd name="T2" fmla="*/ 27 w 76"/>
                <a:gd name="T3" fmla="*/ 16 h 92"/>
                <a:gd name="T4" fmla="*/ 31 w 76"/>
                <a:gd name="T5" fmla="*/ 11 h 92"/>
                <a:gd name="T6" fmla="*/ 33 w 76"/>
                <a:gd name="T7" fmla="*/ 5 h 92"/>
                <a:gd name="T8" fmla="*/ 35 w 76"/>
                <a:gd name="T9" fmla="*/ 0 h 92"/>
                <a:gd name="T10" fmla="*/ 38 w 76"/>
                <a:gd name="T11" fmla="*/ 0 h 92"/>
                <a:gd name="T12" fmla="*/ 38 w 76"/>
                <a:gd name="T13" fmla="*/ 7 h 92"/>
                <a:gd name="T14" fmla="*/ 35 w 76"/>
                <a:gd name="T15" fmla="*/ 14 h 92"/>
                <a:gd name="T16" fmla="*/ 31 w 76"/>
                <a:gd name="T17" fmla="*/ 20 h 92"/>
                <a:gd name="T18" fmla="*/ 26 w 76"/>
                <a:gd name="T19" fmla="*/ 26 h 92"/>
                <a:gd name="T20" fmla="*/ 20 w 76"/>
                <a:gd name="T21" fmla="*/ 32 h 92"/>
                <a:gd name="T22" fmla="*/ 13 w 76"/>
                <a:gd name="T23" fmla="*/ 37 h 92"/>
                <a:gd name="T24" fmla="*/ 7 w 76"/>
                <a:gd name="T25" fmla="*/ 41 h 92"/>
                <a:gd name="T26" fmla="*/ 2 w 76"/>
                <a:gd name="T27" fmla="*/ 46 h 92"/>
                <a:gd name="T28" fmla="*/ 0 w 76"/>
                <a:gd name="T29" fmla="*/ 45 h 92"/>
                <a:gd name="T30" fmla="*/ 0 w 76"/>
                <a:gd name="T31" fmla="*/ 43 h 92"/>
                <a:gd name="T32" fmla="*/ 0 w 76"/>
                <a:gd name="T33" fmla="*/ 39 h 92"/>
                <a:gd name="T34" fmla="*/ 0 w 76"/>
                <a:gd name="T35" fmla="*/ 37 h 92"/>
                <a:gd name="T36" fmla="*/ 3 w 76"/>
                <a:gd name="T37" fmla="*/ 34 h 92"/>
                <a:gd name="T38" fmla="*/ 6 w 76"/>
                <a:gd name="T39" fmla="*/ 32 h 92"/>
                <a:gd name="T40" fmla="*/ 9 w 76"/>
                <a:gd name="T41" fmla="*/ 29 h 92"/>
                <a:gd name="T42" fmla="*/ 12 w 76"/>
                <a:gd name="T43" fmla="*/ 28 h 92"/>
                <a:gd name="T44" fmla="*/ 15 w 76"/>
                <a:gd name="T45" fmla="*/ 26 h 92"/>
                <a:gd name="T46" fmla="*/ 17 w 76"/>
                <a:gd name="T47" fmla="*/ 24 h 92"/>
                <a:gd name="T48" fmla="*/ 20 w 76"/>
                <a:gd name="T49" fmla="*/ 22 h 92"/>
                <a:gd name="T50" fmla="*/ 23 w 76"/>
                <a:gd name="T51" fmla="*/ 20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6"/>
                <a:gd name="T79" fmla="*/ 0 h 92"/>
                <a:gd name="T80" fmla="*/ 76 w 76"/>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6" h="92">
                  <a:moveTo>
                    <a:pt x="45" y="40"/>
                  </a:moveTo>
                  <a:lnTo>
                    <a:pt x="54" y="32"/>
                  </a:lnTo>
                  <a:lnTo>
                    <a:pt x="61" y="21"/>
                  </a:lnTo>
                  <a:lnTo>
                    <a:pt x="66" y="10"/>
                  </a:lnTo>
                  <a:lnTo>
                    <a:pt x="70" y="0"/>
                  </a:lnTo>
                  <a:lnTo>
                    <a:pt x="76" y="0"/>
                  </a:lnTo>
                  <a:lnTo>
                    <a:pt x="75" y="14"/>
                  </a:lnTo>
                  <a:lnTo>
                    <a:pt x="70" y="27"/>
                  </a:lnTo>
                  <a:lnTo>
                    <a:pt x="62" y="40"/>
                  </a:lnTo>
                  <a:lnTo>
                    <a:pt x="52" y="51"/>
                  </a:lnTo>
                  <a:lnTo>
                    <a:pt x="39" y="63"/>
                  </a:lnTo>
                  <a:lnTo>
                    <a:pt x="26" y="73"/>
                  </a:lnTo>
                  <a:lnTo>
                    <a:pt x="14" y="82"/>
                  </a:lnTo>
                  <a:lnTo>
                    <a:pt x="3" y="92"/>
                  </a:lnTo>
                  <a:lnTo>
                    <a:pt x="0" y="90"/>
                  </a:lnTo>
                  <a:lnTo>
                    <a:pt x="0" y="85"/>
                  </a:lnTo>
                  <a:lnTo>
                    <a:pt x="0" y="78"/>
                  </a:lnTo>
                  <a:lnTo>
                    <a:pt x="0" y="73"/>
                  </a:lnTo>
                  <a:lnTo>
                    <a:pt x="6" y="67"/>
                  </a:lnTo>
                  <a:lnTo>
                    <a:pt x="11" y="63"/>
                  </a:lnTo>
                  <a:lnTo>
                    <a:pt x="17" y="58"/>
                  </a:lnTo>
                  <a:lnTo>
                    <a:pt x="23" y="55"/>
                  </a:lnTo>
                  <a:lnTo>
                    <a:pt x="29" y="51"/>
                  </a:lnTo>
                  <a:lnTo>
                    <a:pt x="34" y="48"/>
                  </a:lnTo>
                  <a:lnTo>
                    <a:pt x="40" y="44"/>
                  </a:lnTo>
                  <a:lnTo>
                    <a:pt x="45" y="40"/>
                  </a:lnTo>
                  <a:close/>
                </a:path>
              </a:pathLst>
            </a:custGeom>
            <a:solidFill>
              <a:srgbClr val="000000"/>
            </a:solidFill>
            <a:ln w="9525">
              <a:noFill/>
              <a:round/>
              <a:headEnd/>
              <a:tailEnd/>
            </a:ln>
          </p:spPr>
          <p:txBody>
            <a:bodyPr/>
            <a:lstStyle/>
            <a:p>
              <a:endParaRPr lang="en-US"/>
            </a:p>
          </p:txBody>
        </p:sp>
        <p:sp>
          <p:nvSpPr>
            <p:cNvPr id="7246" name="Freeform 85"/>
            <p:cNvSpPr>
              <a:spLocks/>
            </p:cNvSpPr>
            <p:nvPr/>
          </p:nvSpPr>
          <p:spPr bwMode="auto">
            <a:xfrm>
              <a:off x="1384" y="3125"/>
              <a:ext cx="87" cy="21"/>
            </a:xfrm>
            <a:custGeom>
              <a:avLst/>
              <a:gdLst>
                <a:gd name="T0" fmla="*/ 3 w 175"/>
                <a:gd name="T1" fmla="*/ 15 h 41"/>
                <a:gd name="T2" fmla="*/ 11 w 175"/>
                <a:gd name="T3" fmla="*/ 15 h 41"/>
                <a:gd name="T4" fmla="*/ 19 w 175"/>
                <a:gd name="T5" fmla="*/ 14 h 41"/>
                <a:gd name="T6" fmla="*/ 26 w 175"/>
                <a:gd name="T7" fmla="*/ 13 h 41"/>
                <a:gd name="T8" fmla="*/ 34 w 175"/>
                <a:gd name="T9" fmla="*/ 12 h 41"/>
                <a:gd name="T10" fmla="*/ 41 w 175"/>
                <a:gd name="T11" fmla="*/ 9 h 41"/>
                <a:gd name="T12" fmla="*/ 48 w 175"/>
                <a:gd name="T13" fmla="*/ 8 h 41"/>
                <a:gd name="T14" fmla="*/ 55 w 175"/>
                <a:gd name="T15" fmla="*/ 5 h 41"/>
                <a:gd name="T16" fmla="*/ 62 w 175"/>
                <a:gd name="T17" fmla="*/ 3 h 41"/>
                <a:gd name="T18" fmla="*/ 66 w 175"/>
                <a:gd name="T19" fmla="*/ 4 h 41"/>
                <a:gd name="T20" fmla="*/ 69 w 175"/>
                <a:gd name="T21" fmla="*/ 4 h 41"/>
                <a:gd name="T22" fmla="*/ 73 w 175"/>
                <a:gd name="T23" fmla="*/ 2 h 41"/>
                <a:gd name="T24" fmla="*/ 76 w 175"/>
                <a:gd name="T25" fmla="*/ 1 h 41"/>
                <a:gd name="T26" fmla="*/ 79 w 175"/>
                <a:gd name="T27" fmla="*/ 0 h 41"/>
                <a:gd name="T28" fmla="*/ 81 w 175"/>
                <a:gd name="T29" fmla="*/ 0 h 41"/>
                <a:gd name="T30" fmla="*/ 84 w 175"/>
                <a:gd name="T31" fmla="*/ 1 h 41"/>
                <a:gd name="T32" fmla="*/ 87 w 175"/>
                <a:gd name="T33" fmla="*/ 3 h 41"/>
                <a:gd name="T34" fmla="*/ 87 w 175"/>
                <a:gd name="T35" fmla="*/ 6 h 41"/>
                <a:gd name="T36" fmla="*/ 77 w 175"/>
                <a:gd name="T37" fmla="*/ 8 h 41"/>
                <a:gd name="T38" fmla="*/ 66 w 175"/>
                <a:gd name="T39" fmla="*/ 10 h 41"/>
                <a:gd name="T40" fmla="*/ 56 w 175"/>
                <a:gd name="T41" fmla="*/ 12 h 41"/>
                <a:gd name="T42" fmla="*/ 45 w 175"/>
                <a:gd name="T43" fmla="*/ 14 h 41"/>
                <a:gd name="T44" fmla="*/ 35 w 175"/>
                <a:gd name="T45" fmla="*/ 17 h 41"/>
                <a:gd name="T46" fmla="*/ 24 w 175"/>
                <a:gd name="T47" fmla="*/ 18 h 41"/>
                <a:gd name="T48" fmla="*/ 13 w 175"/>
                <a:gd name="T49" fmla="*/ 20 h 41"/>
                <a:gd name="T50" fmla="*/ 2 w 175"/>
                <a:gd name="T51" fmla="*/ 21 h 41"/>
                <a:gd name="T52" fmla="*/ 0 w 175"/>
                <a:gd name="T53" fmla="*/ 20 h 41"/>
                <a:gd name="T54" fmla="*/ 0 w 175"/>
                <a:gd name="T55" fmla="*/ 18 h 41"/>
                <a:gd name="T56" fmla="*/ 1 w 175"/>
                <a:gd name="T57" fmla="*/ 16 h 41"/>
                <a:gd name="T58" fmla="*/ 3 w 175"/>
                <a:gd name="T59" fmla="*/ 15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5"/>
                <a:gd name="T91" fmla="*/ 0 h 41"/>
                <a:gd name="T92" fmla="*/ 175 w 175"/>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5" h="41">
                  <a:moveTo>
                    <a:pt x="6" y="30"/>
                  </a:moveTo>
                  <a:lnTo>
                    <a:pt x="22" y="30"/>
                  </a:lnTo>
                  <a:lnTo>
                    <a:pt x="38" y="28"/>
                  </a:lnTo>
                  <a:lnTo>
                    <a:pt x="53" y="25"/>
                  </a:lnTo>
                  <a:lnTo>
                    <a:pt x="68" y="23"/>
                  </a:lnTo>
                  <a:lnTo>
                    <a:pt x="82" y="18"/>
                  </a:lnTo>
                  <a:lnTo>
                    <a:pt x="97" y="15"/>
                  </a:lnTo>
                  <a:lnTo>
                    <a:pt x="110" y="10"/>
                  </a:lnTo>
                  <a:lnTo>
                    <a:pt x="125" y="5"/>
                  </a:lnTo>
                  <a:lnTo>
                    <a:pt x="132" y="7"/>
                  </a:lnTo>
                  <a:lnTo>
                    <a:pt x="139" y="7"/>
                  </a:lnTo>
                  <a:lnTo>
                    <a:pt x="146" y="4"/>
                  </a:lnTo>
                  <a:lnTo>
                    <a:pt x="152" y="2"/>
                  </a:lnTo>
                  <a:lnTo>
                    <a:pt x="158" y="0"/>
                  </a:lnTo>
                  <a:lnTo>
                    <a:pt x="163" y="0"/>
                  </a:lnTo>
                  <a:lnTo>
                    <a:pt x="169" y="1"/>
                  </a:lnTo>
                  <a:lnTo>
                    <a:pt x="175" y="5"/>
                  </a:lnTo>
                  <a:lnTo>
                    <a:pt x="174" y="11"/>
                  </a:lnTo>
                  <a:lnTo>
                    <a:pt x="154" y="15"/>
                  </a:lnTo>
                  <a:lnTo>
                    <a:pt x="133" y="19"/>
                  </a:lnTo>
                  <a:lnTo>
                    <a:pt x="113" y="24"/>
                  </a:lnTo>
                  <a:lnTo>
                    <a:pt x="91" y="28"/>
                  </a:lnTo>
                  <a:lnTo>
                    <a:pt x="70" y="33"/>
                  </a:lnTo>
                  <a:lnTo>
                    <a:pt x="48" y="36"/>
                  </a:lnTo>
                  <a:lnTo>
                    <a:pt x="26" y="40"/>
                  </a:lnTo>
                  <a:lnTo>
                    <a:pt x="4" y="41"/>
                  </a:lnTo>
                  <a:lnTo>
                    <a:pt x="1" y="39"/>
                  </a:lnTo>
                  <a:lnTo>
                    <a:pt x="0" y="35"/>
                  </a:lnTo>
                  <a:lnTo>
                    <a:pt x="2" y="31"/>
                  </a:lnTo>
                  <a:lnTo>
                    <a:pt x="6" y="30"/>
                  </a:lnTo>
                  <a:close/>
                </a:path>
              </a:pathLst>
            </a:custGeom>
            <a:solidFill>
              <a:srgbClr val="000000"/>
            </a:solidFill>
            <a:ln w="9525">
              <a:noFill/>
              <a:round/>
              <a:headEnd/>
              <a:tailEnd/>
            </a:ln>
          </p:spPr>
          <p:txBody>
            <a:bodyPr/>
            <a:lstStyle/>
            <a:p>
              <a:endParaRPr lang="en-US"/>
            </a:p>
          </p:txBody>
        </p:sp>
        <p:sp>
          <p:nvSpPr>
            <p:cNvPr id="7247" name="Freeform 86"/>
            <p:cNvSpPr>
              <a:spLocks/>
            </p:cNvSpPr>
            <p:nvPr/>
          </p:nvSpPr>
          <p:spPr bwMode="auto">
            <a:xfrm>
              <a:off x="1402" y="2752"/>
              <a:ext cx="65" cy="28"/>
            </a:xfrm>
            <a:custGeom>
              <a:avLst/>
              <a:gdLst>
                <a:gd name="T0" fmla="*/ 0 w 129"/>
                <a:gd name="T1" fmla="*/ 20 h 56"/>
                <a:gd name="T2" fmla="*/ 12 w 129"/>
                <a:gd name="T3" fmla="*/ 22 h 56"/>
                <a:gd name="T4" fmla="*/ 24 w 129"/>
                <a:gd name="T5" fmla="*/ 21 h 56"/>
                <a:gd name="T6" fmla="*/ 35 w 129"/>
                <a:gd name="T7" fmla="*/ 17 h 56"/>
                <a:gd name="T8" fmla="*/ 44 w 129"/>
                <a:gd name="T9" fmla="*/ 13 h 56"/>
                <a:gd name="T10" fmla="*/ 53 w 129"/>
                <a:gd name="T11" fmla="*/ 8 h 56"/>
                <a:gd name="T12" fmla="*/ 59 w 129"/>
                <a:gd name="T13" fmla="*/ 4 h 56"/>
                <a:gd name="T14" fmla="*/ 63 w 129"/>
                <a:gd name="T15" fmla="*/ 1 h 56"/>
                <a:gd name="T16" fmla="*/ 65 w 129"/>
                <a:gd name="T17" fmla="*/ 0 h 56"/>
                <a:gd name="T18" fmla="*/ 65 w 129"/>
                <a:gd name="T19" fmla="*/ 4 h 56"/>
                <a:gd name="T20" fmla="*/ 61 w 129"/>
                <a:gd name="T21" fmla="*/ 9 h 56"/>
                <a:gd name="T22" fmla="*/ 57 w 129"/>
                <a:gd name="T23" fmla="*/ 13 h 56"/>
                <a:gd name="T24" fmla="*/ 54 w 129"/>
                <a:gd name="T25" fmla="*/ 15 h 56"/>
                <a:gd name="T26" fmla="*/ 47 w 129"/>
                <a:gd name="T27" fmla="*/ 20 h 56"/>
                <a:gd name="T28" fmla="*/ 40 w 129"/>
                <a:gd name="T29" fmla="*/ 24 h 56"/>
                <a:gd name="T30" fmla="*/ 34 w 129"/>
                <a:gd name="T31" fmla="*/ 26 h 56"/>
                <a:gd name="T32" fmla="*/ 29 w 129"/>
                <a:gd name="T33" fmla="*/ 28 h 56"/>
                <a:gd name="T34" fmla="*/ 24 w 129"/>
                <a:gd name="T35" fmla="*/ 28 h 56"/>
                <a:gd name="T36" fmla="*/ 19 w 129"/>
                <a:gd name="T37" fmla="*/ 28 h 56"/>
                <a:gd name="T38" fmla="*/ 13 w 129"/>
                <a:gd name="T39" fmla="*/ 28 h 56"/>
                <a:gd name="T40" fmla="*/ 8 w 129"/>
                <a:gd name="T41" fmla="*/ 28 h 56"/>
                <a:gd name="T42" fmla="*/ 5 w 129"/>
                <a:gd name="T43" fmla="*/ 26 h 56"/>
                <a:gd name="T44" fmla="*/ 2 w 129"/>
                <a:gd name="T45" fmla="*/ 25 h 56"/>
                <a:gd name="T46" fmla="*/ 1 w 129"/>
                <a:gd name="T47" fmla="*/ 23 h 56"/>
                <a:gd name="T48" fmla="*/ 0 w 129"/>
                <a:gd name="T49" fmla="*/ 20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56"/>
                <a:gd name="T77" fmla="*/ 129 w 129"/>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56">
                  <a:moveTo>
                    <a:pt x="0" y="40"/>
                  </a:moveTo>
                  <a:lnTo>
                    <a:pt x="24" y="43"/>
                  </a:lnTo>
                  <a:lnTo>
                    <a:pt x="47" y="41"/>
                  </a:lnTo>
                  <a:lnTo>
                    <a:pt x="69" y="34"/>
                  </a:lnTo>
                  <a:lnTo>
                    <a:pt x="88" y="25"/>
                  </a:lnTo>
                  <a:lnTo>
                    <a:pt x="106" y="15"/>
                  </a:lnTo>
                  <a:lnTo>
                    <a:pt x="118" y="7"/>
                  </a:lnTo>
                  <a:lnTo>
                    <a:pt x="126" y="2"/>
                  </a:lnTo>
                  <a:lnTo>
                    <a:pt x="129" y="0"/>
                  </a:lnTo>
                  <a:lnTo>
                    <a:pt x="129" y="8"/>
                  </a:lnTo>
                  <a:lnTo>
                    <a:pt x="122" y="18"/>
                  </a:lnTo>
                  <a:lnTo>
                    <a:pt x="114" y="25"/>
                  </a:lnTo>
                  <a:lnTo>
                    <a:pt x="108" y="29"/>
                  </a:lnTo>
                  <a:lnTo>
                    <a:pt x="93" y="40"/>
                  </a:lnTo>
                  <a:lnTo>
                    <a:pt x="79" y="48"/>
                  </a:lnTo>
                  <a:lnTo>
                    <a:pt x="68" y="52"/>
                  </a:lnTo>
                  <a:lnTo>
                    <a:pt x="57" y="55"/>
                  </a:lnTo>
                  <a:lnTo>
                    <a:pt x="47" y="56"/>
                  </a:lnTo>
                  <a:lnTo>
                    <a:pt x="37" y="56"/>
                  </a:lnTo>
                  <a:lnTo>
                    <a:pt x="26" y="56"/>
                  </a:lnTo>
                  <a:lnTo>
                    <a:pt x="15" y="55"/>
                  </a:lnTo>
                  <a:lnTo>
                    <a:pt x="10" y="51"/>
                  </a:lnTo>
                  <a:lnTo>
                    <a:pt x="4" y="49"/>
                  </a:lnTo>
                  <a:lnTo>
                    <a:pt x="1" y="45"/>
                  </a:lnTo>
                  <a:lnTo>
                    <a:pt x="0" y="40"/>
                  </a:lnTo>
                  <a:close/>
                </a:path>
              </a:pathLst>
            </a:custGeom>
            <a:solidFill>
              <a:srgbClr val="000000"/>
            </a:solidFill>
            <a:ln w="9525">
              <a:noFill/>
              <a:round/>
              <a:headEnd/>
              <a:tailEnd/>
            </a:ln>
          </p:spPr>
          <p:txBody>
            <a:bodyPr/>
            <a:lstStyle/>
            <a:p>
              <a:endParaRPr lang="en-US"/>
            </a:p>
          </p:txBody>
        </p:sp>
        <p:sp>
          <p:nvSpPr>
            <p:cNvPr id="7248" name="Freeform 87"/>
            <p:cNvSpPr>
              <a:spLocks/>
            </p:cNvSpPr>
            <p:nvPr/>
          </p:nvSpPr>
          <p:spPr bwMode="auto">
            <a:xfrm>
              <a:off x="1402" y="2690"/>
              <a:ext cx="40" cy="28"/>
            </a:xfrm>
            <a:custGeom>
              <a:avLst/>
              <a:gdLst>
                <a:gd name="T0" fmla="*/ 39 w 80"/>
                <a:gd name="T1" fmla="*/ 1 h 56"/>
                <a:gd name="T2" fmla="*/ 40 w 80"/>
                <a:gd name="T3" fmla="*/ 2 h 56"/>
                <a:gd name="T4" fmla="*/ 40 w 80"/>
                <a:gd name="T5" fmla="*/ 4 h 56"/>
                <a:gd name="T6" fmla="*/ 40 w 80"/>
                <a:gd name="T7" fmla="*/ 5 h 56"/>
                <a:gd name="T8" fmla="*/ 40 w 80"/>
                <a:gd name="T9" fmla="*/ 8 h 56"/>
                <a:gd name="T10" fmla="*/ 35 w 80"/>
                <a:gd name="T11" fmla="*/ 9 h 56"/>
                <a:gd name="T12" fmla="*/ 30 w 80"/>
                <a:gd name="T13" fmla="*/ 11 h 56"/>
                <a:gd name="T14" fmla="*/ 25 w 80"/>
                <a:gd name="T15" fmla="*/ 15 h 56"/>
                <a:gd name="T16" fmla="*/ 20 w 80"/>
                <a:gd name="T17" fmla="*/ 18 h 56"/>
                <a:gd name="T18" fmla="*/ 15 w 80"/>
                <a:gd name="T19" fmla="*/ 21 h 56"/>
                <a:gd name="T20" fmla="*/ 10 w 80"/>
                <a:gd name="T21" fmla="*/ 24 h 56"/>
                <a:gd name="T22" fmla="*/ 5 w 80"/>
                <a:gd name="T23" fmla="*/ 27 h 56"/>
                <a:gd name="T24" fmla="*/ 0 w 80"/>
                <a:gd name="T25" fmla="*/ 28 h 56"/>
                <a:gd name="T26" fmla="*/ 1 w 80"/>
                <a:gd name="T27" fmla="*/ 26 h 56"/>
                <a:gd name="T28" fmla="*/ 2 w 80"/>
                <a:gd name="T29" fmla="*/ 22 h 56"/>
                <a:gd name="T30" fmla="*/ 4 w 80"/>
                <a:gd name="T31" fmla="*/ 19 h 56"/>
                <a:gd name="T32" fmla="*/ 7 w 80"/>
                <a:gd name="T33" fmla="*/ 17 h 56"/>
                <a:gd name="T34" fmla="*/ 10 w 80"/>
                <a:gd name="T35" fmla="*/ 14 h 56"/>
                <a:gd name="T36" fmla="*/ 13 w 80"/>
                <a:gd name="T37" fmla="*/ 11 h 56"/>
                <a:gd name="T38" fmla="*/ 16 w 80"/>
                <a:gd name="T39" fmla="*/ 9 h 56"/>
                <a:gd name="T40" fmla="*/ 19 w 80"/>
                <a:gd name="T41" fmla="*/ 6 h 56"/>
                <a:gd name="T42" fmla="*/ 22 w 80"/>
                <a:gd name="T43" fmla="*/ 4 h 56"/>
                <a:gd name="T44" fmla="*/ 26 w 80"/>
                <a:gd name="T45" fmla="*/ 3 h 56"/>
                <a:gd name="T46" fmla="*/ 28 w 80"/>
                <a:gd name="T47" fmla="*/ 1 h 56"/>
                <a:gd name="T48" fmla="*/ 31 w 80"/>
                <a:gd name="T49" fmla="*/ 0 h 56"/>
                <a:gd name="T50" fmla="*/ 33 w 80"/>
                <a:gd name="T51" fmla="*/ 0 h 56"/>
                <a:gd name="T52" fmla="*/ 35 w 80"/>
                <a:gd name="T53" fmla="*/ 0 h 56"/>
                <a:gd name="T54" fmla="*/ 37 w 80"/>
                <a:gd name="T55" fmla="*/ 0 h 56"/>
                <a:gd name="T56" fmla="*/ 39 w 80"/>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56"/>
                <a:gd name="T89" fmla="*/ 80 w 80"/>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56">
                  <a:moveTo>
                    <a:pt x="78" y="1"/>
                  </a:moveTo>
                  <a:lnTo>
                    <a:pt x="80" y="3"/>
                  </a:lnTo>
                  <a:lnTo>
                    <a:pt x="80" y="7"/>
                  </a:lnTo>
                  <a:lnTo>
                    <a:pt x="80" y="10"/>
                  </a:lnTo>
                  <a:lnTo>
                    <a:pt x="80" y="15"/>
                  </a:lnTo>
                  <a:lnTo>
                    <a:pt x="70" y="17"/>
                  </a:lnTo>
                  <a:lnTo>
                    <a:pt x="59" y="22"/>
                  </a:lnTo>
                  <a:lnTo>
                    <a:pt x="50" y="29"/>
                  </a:lnTo>
                  <a:lnTo>
                    <a:pt x="40" y="35"/>
                  </a:lnTo>
                  <a:lnTo>
                    <a:pt x="29" y="41"/>
                  </a:lnTo>
                  <a:lnTo>
                    <a:pt x="20" y="47"/>
                  </a:lnTo>
                  <a:lnTo>
                    <a:pt x="10" y="53"/>
                  </a:lnTo>
                  <a:lnTo>
                    <a:pt x="0" y="56"/>
                  </a:lnTo>
                  <a:lnTo>
                    <a:pt x="1" y="51"/>
                  </a:lnTo>
                  <a:lnTo>
                    <a:pt x="3" y="44"/>
                  </a:lnTo>
                  <a:lnTo>
                    <a:pt x="8" y="38"/>
                  </a:lnTo>
                  <a:lnTo>
                    <a:pt x="13" y="33"/>
                  </a:lnTo>
                  <a:lnTo>
                    <a:pt x="19" y="28"/>
                  </a:lnTo>
                  <a:lnTo>
                    <a:pt x="25" y="22"/>
                  </a:lnTo>
                  <a:lnTo>
                    <a:pt x="32" y="17"/>
                  </a:lnTo>
                  <a:lnTo>
                    <a:pt x="38" y="12"/>
                  </a:lnTo>
                  <a:lnTo>
                    <a:pt x="44" y="7"/>
                  </a:lnTo>
                  <a:lnTo>
                    <a:pt x="51" y="5"/>
                  </a:lnTo>
                  <a:lnTo>
                    <a:pt x="56" y="2"/>
                  </a:lnTo>
                  <a:lnTo>
                    <a:pt x="62" y="0"/>
                  </a:lnTo>
                  <a:lnTo>
                    <a:pt x="65" y="0"/>
                  </a:lnTo>
                  <a:lnTo>
                    <a:pt x="70" y="0"/>
                  </a:lnTo>
                  <a:lnTo>
                    <a:pt x="73" y="0"/>
                  </a:lnTo>
                  <a:lnTo>
                    <a:pt x="78" y="1"/>
                  </a:lnTo>
                  <a:close/>
                </a:path>
              </a:pathLst>
            </a:custGeom>
            <a:solidFill>
              <a:srgbClr val="000000"/>
            </a:solidFill>
            <a:ln w="9525">
              <a:noFill/>
              <a:round/>
              <a:headEnd/>
              <a:tailEnd/>
            </a:ln>
          </p:spPr>
          <p:txBody>
            <a:bodyPr/>
            <a:lstStyle/>
            <a:p>
              <a:endParaRPr lang="en-US"/>
            </a:p>
          </p:txBody>
        </p:sp>
        <p:sp>
          <p:nvSpPr>
            <p:cNvPr id="7249" name="Freeform 88"/>
            <p:cNvSpPr>
              <a:spLocks/>
            </p:cNvSpPr>
            <p:nvPr/>
          </p:nvSpPr>
          <p:spPr bwMode="auto">
            <a:xfrm>
              <a:off x="1403" y="2809"/>
              <a:ext cx="17" cy="41"/>
            </a:xfrm>
            <a:custGeom>
              <a:avLst/>
              <a:gdLst>
                <a:gd name="T0" fmla="*/ 13 w 34"/>
                <a:gd name="T1" fmla="*/ 0 h 82"/>
                <a:gd name="T2" fmla="*/ 17 w 34"/>
                <a:gd name="T3" fmla="*/ 2 h 82"/>
                <a:gd name="T4" fmla="*/ 17 w 34"/>
                <a:gd name="T5" fmla="*/ 12 h 82"/>
                <a:gd name="T6" fmla="*/ 13 w 34"/>
                <a:gd name="T7" fmla="*/ 22 h 82"/>
                <a:gd name="T8" fmla="*/ 10 w 34"/>
                <a:gd name="T9" fmla="*/ 31 h 82"/>
                <a:gd name="T10" fmla="*/ 7 w 34"/>
                <a:gd name="T11" fmla="*/ 41 h 82"/>
                <a:gd name="T12" fmla="*/ 0 w 34"/>
                <a:gd name="T13" fmla="*/ 41 h 82"/>
                <a:gd name="T14" fmla="*/ 3 w 34"/>
                <a:gd name="T15" fmla="*/ 31 h 82"/>
                <a:gd name="T16" fmla="*/ 7 w 34"/>
                <a:gd name="T17" fmla="*/ 21 h 82"/>
                <a:gd name="T18" fmla="*/ 11 w 34"/>
                <a:gd name="T19" fmla="*/ 11 h 82"/>
                <a:gd name="T20" fmla="*/ 13 w 34"/>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2"/>
                <a:gd name="T35" fmla="*/ 34 w 34"/>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2">
                  <a:moveTo>
                    <a:pt x="26" y="0"/>
                  </a:moveTo>
                  <a:lnTo>
                    <a:pt x="34" y="3"/>
                  </a:lnTo>
                  <a:lnTo>
                    <a:pt x="33" y="24"/>
                  </a:lnTo>
                  <a:lnTo>
                    <a:pt x="26" y="44"/>
                  </a:lnTo>
                  <a:lnTo>
                    <a:pt x="19" y="62"/>
                  </a:lnTo>
                  <a:lnTo>
                    <a:pt x="14" y="82"/>
                  </a:lnTo>
                  <a:lnTo>
                    <a:pt x="0" y="82"/>
                  </a:lnTo>
                  <a:lnTo>
                    <a:pt x="6" y="61"/>
                  </a:lnTo>
                  <a:lnTo>
                    <a:pt x="14" y="42"/>
                  </a:lnTo>
                  <a:lnTo>
                    <a:pt x="21" y="21"/>
                  </a:lnTo>
                  <a:lnTo>
                    <a:pt x="26" y="0"/>
                  </a:lnTo>
                  <a:close/>
                </a:path>
              </a:pathLst>
            </a:custGeom>
            <a:solidFill>
              <a:srgbClr val="000000"/>
            </a:solidFill>
            <a:ln w="9525">
              <a:noFill/>
              <a:round/>
              <a:headEnd/>
              <a:tailEnd/>
            </a:ln>
          </p:spPr>
          <p:txBody>
            <a:bodyPr/>
            <a:lstStyle/>
            <a:p>
              <a:endParaRPr lang="en-US"/>
            </a:p>
          </p:txBody>
        </p:sp>
        <p:sp>
          <p:nvSpPr>
            <p:cNvPr id="7250" name="Freeform 89"/>
            <p:cNvSpPr>
              <a:spLocks/>
            </p:cNvSpPr>
            <p:nvPr/>
          </p:nvSpPr>
          <p:spPr bwMode="auto">
            <a:xfrm>
              <a:off x="1411" y="2894"/>
              <a:ext cx="23" cy="22"/>
            </a:xfrm>
            <a:custGeom>
              <a:avLst/>
              <a:gdLst>
                <a:gd name="T0" fmla="*/ 21 w 46"/>
                <a:gd name="T1" fmla="*/ 0 h 45"/>
                <a:gd name="T2" fmla="*/ 22 w 46"/>
                <a:gd name="T3" fmla="*/ 1 h 45"/>
                <a:gd name="T4" fmla="*/ 23 w 46"/>
                <a:gd name="T5" fmla="*/ 2 h 45"/>
                <a:gd name="T6" fmla="*/ 23 w 46"/>
                <a:gd name="T7" fmla="*/ 3 h 45"/>
                <a:gd name="T8" fmla="*/ 23 w 46"/>
                <a:gd name="T9" fmla="*/ 4 h 45"/>
                <a:gd name="T10" fmla="*/ 20 w 46"/>
                <a:gd name="T11" fmla="*/ 7 h 45"/>
                <a:gd name="T12" fmla="*/ 18 w 46"/>
                <a:gd name="T13" fmla="*/ 9 h 45"/>
                <a:gd name="T14" fmla="*/ 16 w 46"/>
                <a:gd name="T15" fmla="*/ 12 h 45"/>
                <a:gd name="T16" fmla="*/ 13 w 46"/>
                <a:gd name="T17" fmla="*/ 14 h 45"/>
                <a:gd name="T18" fmla="*/ 11 w 46"/>
                <a:gd name="T19" fmla="*/ 16 h 45"/>
                <a:gd name="T20" fmla="*/ 8 w 46"/>
                <a:gd name="T21" fmla="*/ 19 h 45"/>
                <a:gd name="T22" fmla="*/ 5 w 46"/>
                <a:gd name="T23" fmla="*/ 20 h 45"/>
                <a:gd name="T24" fmla="*/ 2 w 46"/>
                <a:gd name="T25" fmla="*/ 22 h 45"/>
                <a:gd name="T26" fmla="*/ 1 w 46"/>
                <a:gd name="T27" fmla="*/ 21 h 45"/>
                <a:gd name="T28" fmla="*/ 0 w 46"/>
                <a:gd name="T29" fmla="*/ 20 h 45"/>
                <a:gd name="T30" fmla="*/ 0 w 46"/>
                <a:gd name="T31" fmla="*/ 18 h 45"/>
                <a:gd name="T32" fmla="*/ 0 w 46"/>
                <a:gd name="T33" fmla="*/ 17 h 45"/>
                <a:gd name="T34" fmla="*/ 3 w 46"/>
                <a:gd name="T35" fmla="*/ 15 h 45"/>
                <a:gd name="T36" fmla="*/ 5 w 46"/>
                <a:gd name="T37" fmla="*/ 12 h 45"/>
                <a:gd name="T38" fmla="*/ 8 w 46"/>
                <a:gd name="T39" fmla="*/ 10 h 45"/>
                <a:gd name="T40" fmla="*/ 10 w 46"/>
                <a:gd name="T41" fmla="*/ 8 h 45"/>
                <a:gd name="T42" fmla="*/ 13 w 46"/>
                <a:gd name="T43" fmla="*/ 5 h 45"/>
                <a:gd name="T44" fmla="*/ 15 w 46"/>
                <a:gd name="T45" fmla="*/ 4 h 45"/>
                <a:gd name="T46" fmla="*/ 18 w 46"/>
                <a:gd name="T47" fmla="*/ 1 h 45"/>
                <a:gd name="T48" fmla="*/ 21 w 46"/>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5"/>
                <a:gd name="T77" fmla="*/ 46 w 46"/>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5">
                  <a:moveTo>
                    <a:pt x="41" y="0"/>
                  </a:moveTo>
                  <a:lnTo>
                    <a:pt x="44" y="2"/>
                  </a:lnTo>
                  <a:lnTo>
                    <a:pt x="46" y="4"/>
                  </a:lnTo>
                  <a:lnTo>
                    <a:pt x="46" y="7"/>
                  </a:lnTo>
                  <a:lnTo>
                    <a:pt x="46" y="9"/>
                  </a:lnTo>
                  <a:lnTo>
                    <a:pt x="40" y="14"/>
                  </a:lnTo>
                  <a:lnTo>
                    <a:pt x="36" y="18"/>
                  </a:lnTo>
                  <a:lnTo>
                    <a:pt x="31" y="24"/>
                  </a:lnTo>
                  <a:lnTo>
                    <a:pt x="26" y="29"/>
                  </a:lnTo>
                  <a:lnTo>
                    <a:pt x="21" y="33"/>
                  </a:lnTo>
                  <a:lnTo>
                    <a:pt x="16" y="38"/>
                  </a:lnTo>
                  <a:lnTo>
                    <a:pt x="10" y="41"/>
                  </a:lnTo>
                  <a:lnTo>
                    <a:pt x="3" y="45"/>
                  </a:lnTo>
                  <a:lnTo>
                    <a:pt x="1" y="42"/>
                  </a:lnTo>
                  <a:lnTo>
                    <a:pt x="0" y="40"/>
                  </a:lnTo>
                  <a:lnTo>
                    <a:pt x="0" y="37"/>
                  </a:lnTo>
                  <a:lnTo>
                    <a:pt x="0" y="34"/>
                  </a:lnTo>
                  <a:lnTo>
                    <a:pt x="5" y="30"/>
                  </a:lnTo>
                  <a:lnTo>
                    <a:pt x="10" y="25"/>
                  </a:lnTo>
                  <a:lnTo>
                    <a:pt x="15" y="20"/>
                  </a:lnTo>
                  <a:lnTo>
                    <a:pt x="20" y="16"/>
                  </a:lnTo>
                  <a:lnTo>
                    <a:pt x="25" y="11"/>
                  </a:lnTo>
                  <a:lnTo>
                    <a:pt x="30" y="8"/>
                  </a:lnTo>
                  <a:lnTo>
                    <a:pt x="36" y="3"/>
                  </a:lnTo>
                  <a:lnTo>
                    <a:pt x="41" y="0"/>
                  </a:lnTo>
                  <a:close/>
                </a:path>
              </a:pathLst>
            </a:custGeom>
            <a:solidFill>
              <a:srgbClr val="000000"/>
            </a:solidFill>
            <a:ln w="9525">
              <a:noFill/>
              <a:round/>
              <a:headEnd/>
              <a:tailEnd/>
            </a:ln>
          </p:spPr>
          <p:txBody>
            <a:bodyPr/>
            <a:lstStyle/>
            <a:p>
              <a:endParaRPr lang="en-US"/>
            </a:p>
          </p:txBody>
        </p:sp>
        <p:sp>
          <p:nvSpPr>
            <p:cNvPr id="7251" name="Freeform 90"/>
            <p:cNvSpPr>
              <a:spLocks/>
            </p:cNvSpPr>
            <p:nvPr/>
          </p:nvSpPr>
          <p:spPr bwMode="auto">
            <a:xfrm>
              <a:off x="1407" y="2612"/>
              <a:ext cx="36" cy="49"/>
            </a:xfrm>
            <a:custGeom>
              <a:avLst/>
              <a:gdLst>
                <a:gd name="T0" fmla="*/ 26 w 72"/>
                <a:gd name="T1" fmla="*/ 16 h 99"/>
                <a:gd name="T2" fmla="*/ 25 w 72"/>
                <a:gd name="T3" fmla="*/ 14 h 99"/>
                <a:gd name="T4" fmla="*/ 22 w 72"/>
                <a:gd name="T5" fmla="*/ 13 h 99"/>
                <a:gd name="T6" fmla="*/ 19 w 72"/>
                <a:gd name="T7" fmla="*/ 11 h 99"/>
                <a:gd name="T8" fmla="*/ 16 w 72"/>
                <a:gd name="T9" fmla="*/ 9 h 99"/>
                <a:gd name="T10" fmla="*/ 13 w 72"/>
                <a:gd name="T11" fmla="*/ 7 h 99"/>
                <a:gd name="T12" fmla="*/ 11 w 72"/>
                <a:gd name="T13" fmla="*/ 5 h 99"/>
                <a:gd name="T14" fmla="*/ 11 w 72"/>
                <a:gd name="T15" fmla="*/ 3 h 99"/>
                <a:gd name="T16" fmla="*/ 13 w 72"/>
                <a:gd name="T17" fmla="*/ 0 h 99"/>
                <a:gd name="T18" fmla="*/ 15 w 72"/>
                <a:gd name="T19" fmla="*/ 1 h 99"/>
                <a:gd name="T20" fmla="*/ 18 w 72"/>
                <a:gd name="T21" fmla="*/ 3 h 99"/>
                <a:gd name="T22" fmla="*/ 22 w 72"/>
                <a:gd name="T23" fmla="*/ 4 h 99"/>
                <a:gd name="T24" fmla="*/ 26 w 72"/>
                <a:gd name="T25" fmla="*/ 5 h 99"/>
                <a:gd name="T26" fmla="*/ 29 w 72"/>
                <a:gd name="T27" fmla="*/ 6 h 99"/>
                <a:gd name="T28" fmla="*/ 32 w 72"/>
                <a:gd name="T29" fmla="*/ 8 h 99"/>
                <a:gd name="T30" fmla="*/ 35 w 72"/>
                <a:gd name="T31" fmla="*/ 10 h 99"/>
                <a:gd name="T32" fmla="*/ 36 w 72"/>
                <a:gd name="T33" fmla="*/ 13 h 99"/>
                <a:gd name="T34" fmla="*/ 36 w 72"/>
                <a:gd name="T35" fmla="*/ 20 h 99"/>
                <a:gd name="T36" fmla="*/ 34 w 72"/>
                <a:gd name="T37" fmla="*/ 25 h 99"/>
                <a:gd name="T38" fmla="*/ 31 w 72"/>
                <a:gd name="T39" fmla="*/ 30 h 99"/>
                <a:gd name="T40" fmla="*/ 27 w 72"/>
                <a:gd name="T41" fmla="*/ 34 h 99"/>
                <a:gd name="T42" fmla="*/ 23 w 72"/>
                <a:gd name="T43" fmla="*/ 39 h 99"/>
                <a:gd name="T44" fmla="*/ 17 w 72"/>
                <a:gd name="T45" fmla="*/ 43 h 99"/>
                <a:gd name="T46" fmla="*/ 12 w 72"/>
                <a:gd name="T47" fmla="*/ 46 h 99"/>
                <a:gd name="T48" fmla="*/ 6 w 72"/>
                <a:gd name="T49" fmla="*/ 49 h 99"/>
                <a:gd name="T50" fmla="*/ 0 w 72"/>
                <a:gd name="T51" fmla="*/ 49 h 99"/>
                <a:gd name="T52" fmla="*/ 1 w 72"/>
                <a:gd name="T53" fmla="*/ 46 h 99"/>
                <a:gd name="T54" fmla="*/ 4 w 72"/>
                <a:gd name="T55" fmla="*/ 43 h 99"/>
                <a:gd name="T56" fmla="*/ 9 w 72"/>
                <a:gd name="T57" fmla="*/ 39 h 99"/>
                <a:gd name="T58" fmla="*/ 14 w 72"/>
                <a:gd name="T59" fmla="*/ 34 h 99"/>
                <a:gd name="T60" fmla="*/ 19 w 72"/>
                <a:gd name="T61" fmla="*/ 29 h 99"/>
                <a:gd name="T62" fmla="*/ 23 w 72"/>
                <a:gd name="T63" fmla="*/ 25 h 99"/>
                <a:gd name="T64" fmla="*/ 26 w 72"/>
                <a:gd name="T65" fmla="*/ 21 h 99"/>
                <a:gd name="T66" fmla="*/ 26 w 72"/>
                <a:gd name="T67" fmla="*/ 16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99"/>
                <a:gd name="T104" fmla="*/ 72 w 72"/>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99">
                  <a:moveTo>
                    <a:pt x="52" y="33"/>
                  </a:moveTo>
                  <a:lnTo>
                    <a:pt x="49" y="29"/>
                  </a:lnTo>
                  <a:lnTo>
                    <a:pt x="44" y="26"/>
                  </a:lnTo>
                  <a:lnTo>
                    <a:pt x="37" y="22"/>
                  </a:lnTo>
                  <a:lnTo>
                    <a:pt x="31" y="19"/>
                  </a:lnTo>
                  <a:lnTo>
                    <a:pt x="25" y="15"/>
                  </a:lnTo>
                  <a:lnTo>
                    <a:pt x="22" y="11"/>
                  </a:lnTo>
                  <a:lnTo>
                    <a:pt x="22" y="6"/>
                  </a:lnTo>
                  <a:lnTo>
                    <a:pt x="25" y="0"/>
                  </a:lnTo>
                  <a:lnTo>
                    <a:pt x="30" y="3"/>
                  </a:lnTo>
                  <a:lnTo>
                    <a:pt x="36" y="6"/>
                  </a:lnTo>
                  <a:lnTo>
                    <a:pt x="43" y="8"/>
                  </a:lnTo>
                  <a:lnTo>
                    <a:pt x="51" y="11"/>
                  </a:lnTo>
                  <a:lnTo>
                    <a:pt x="57" y="13"/>
                  </a:lnTo>
                  <a:lnTo>
                    <a:pt x="63" y="16"/>
                  </a:lnTo>
                  <a:lnTo>
                    <a:pt x="69" y="21"/>
                  </a:lnTo>
                  <a:lnTo>
                    <a:pt x="72" y="27"/>
                  </a:lnTo>
                  <a:lnTo>
                    <a:pt x="71" y="40"/>
                  </a:lnTo>
                  <a:lnTo>
                    <a:pt x="68" y="50"/>
                  </a:lnTo>
                  <a:lnTo>
                    <a:pt x="62" y="60"/>
                  </a:lnTo>
                  <a:lnTo>
                    <a:pt x="54" y="69"/>
                  </a:lnTo>
                  <a:lnTo>
                    <a:pt x="45" y="78"/>
                  </a:lnTo>
                  <a:lnTo>
                    <a:pt x="34" y="86"/>
                  </a:lnTo>
                  <a:lnTo>
                    <a:pt x="23" y="93"/>
                  </a:lnTo>
                  <a:lnTo>
                    <a:pt x="11" y="99"/>
                  </a:lnTo>
                  <a:lnTo>
                    <a:pt x="0" y="99"/>
                  </a:lnTo>
                  <a:lnTo>
                    <a:pt x="2" y="93"/>
                  </a:lnTo>
                  <a:lnTo>
                    <a:pt x="8" y="86"/>
                  </a:lnTo>
                  <a:lnTo>
                    <a:pt x="17" y="78"/>
                  </a:lnTo>
                  <a:lnTo>
                    <a:pt x="28" y="68"/>
                  </a:lnTo>
                  <a:lnTo>
                    <a:pt x="37" y="59"/>
                  </a:lnTo>
                  <a:lnTo>
                    <a:pt x="46" y="51"/>
                  </a:lnTo>
                  <a:lnTo>
                    <a:pt x="51" y="42"/>
                  </a:lnTo>
                  <a:lnTo>
                    <a:pt x="52" y="33"/>
                  </a:lnTo>
                  <a:close/>
                </a:path>
              </a:pathLst>
            </a:custGeom>
            <a:solidFill>
              <a:srgbClr val="000000"/>
            </a:solidFill>
            <a:ln w="9525">
              <a:noFill/>
              <a:round/>
              <a:headEnd/>
              <a:tailEnd/>
            </a:ln>
          </p:spPr>
          <p:txBody>
            <a:bodyPr/>
            <a:lstStyle/>
            <a:p>
              <a:endParaRPr lang="en-US"/>
            </a:p>
          </p:txBody>
        </p:sp>
        <p:sp>
          <p:nvSpPr>
            <p:cNvPr id="7252" name="Freeform 91"/>
            <p:cNvSpPr>
              <a:spLocks/>
            </p:cNvSpPr>
            <p:nvPr/>
          </p:nvSpPr>
          <p:spPr bwMode="auto">
            <a:xfrm>
              <a:off x="1417" y="2845"/>
              <a:ext cx="14" cy="25"/>
            </a:xfrm>
            <a:custGeom>
              <a:avLst/>
              <a:gdLst>
                <a:gd name="T0" fmla="*/ 13 w 26"/>
                <a:gd name="T1" fmla="*/ 0 h 49"/>
                <a:gd name="T2" fmla="*/ 14 w 26"/>
                <a:gd name="T3" fmla="*/ 5 h 49"/>
                <a:gd name="T4" fmla="*/ 12 w 26"/>
                <a:gd name="T5" fmla="*/ 11 h 49"/>
                <a:gd name="T6" fmla="*/ 9 w 26"/>
                <a:gd name="T7" fmla="*/ 17 h 49"/>
                <a:gd name="T8" fmla="*/ 7 w 26"/>
                <a:gd name="T9" fmla="*/ 23 h 49"/>
                <a:gd name="T10" fmla="*/ 5 w 26"/>
                <a:gd name="T11" fmla="*/ 23 h 49"/>
                <a:gd name="T12" fmla="*/ 4 w 26"/>
                <a:gd name="T13" fmla="*/ 24 h 49"/>
                <a:gd name="T14" fmla="*/ 2 w 26"/>
                <a:gd name="T15" fmla="*/ 25 h 49"/>
                <a:gd name="T16" fmla="*/ 0 w 26"/>
                <a:gd name="T17" fmla="*/ 24 h 49"/>
                <a:gd name="T18" fmla="*/ 2 w 26"/>
                <a:gd name="T19" fmla="*/ 17 h 49"/>
                <a:gd name="T20" fmla="*/ 5 w 26"/>
                <a:gd name="T21" fmla="*/ 11 h 49"/>
                <a:gd name="T22" fmla="*/ 9 w 26"/>
                <a:gd name="T23" fmla="*/ 5 h 49"/>
                <a:gd name="T24" fmla="*/ 13 w 26"/>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49"/>
                <a:gd name="T41" fmla="*/ 26 w 26"/>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49">
                  <a:moveTo>
                    <a:pt x="25" y="0"/>
                  </a:moveTo>
                  <a:lnTo>
                    <a:pt x="26" y="10"/>
                  </a:lnTo>
                  <a:lnTo>
                    <a:pt x="23" y="22"/>
                  </a:lnTo>
                  <a:lnTo>
                    <a:pt x="17" y="33"/>
                  </a:lnTo>
                  <a:lnTo>
                    <a:pt x="13" y="45"/>
                  </a:lnTo>
                  <a:lnTo>
                    <a:pt x="10" y="46"/>
                  </a:lnTo>
                  <a:lnTo>
                    <a:pt x="7" y="48"/>
                  </a:lnTo>
                  <a:lnTo>
                    <a:pt x="3" y="49"/>
                  </a:lnTo>
                  <a:lnTo>
                    <a:pt x="0" y="47"/>
                  </a:lnTo>
                  <a:lnTo>
                    <a:pt x="4" y="34"/>
                  </a:lnTo>
                  <a:lnTo>
                    <a:pt x="10" y="22"/>
                  </a:lnTo>
                  <a:lnTo>
                    <a:pt x="17" y="10"/>
                  </a:lnTo>
                  <a:lnTo>
                    <a:pt x="25" y="0"/>
                  </a:lnTo>
                  <a:close/>
                </a:path>
              </a:pathLst>
            </a:custGeom>
            <a:solidFill>
              <a:srgbClr val="000000"/>
            </a:solidFill>
            <a:ln w="9525">
              <a:noFill/>
              <a:round/>
              <a:headEnd/>
              <a:tailEnd/>
            </a:ln>
          </p:spPr>
          <p:txBody>
            <a:bodyPr/>
            <a:lstStyle/>
            <a:p>
              <a:endParaRPr lang="en-US"/>
            </a:p>
          </p:txBody>
        </p:sp>
        <p:sp>
          <p:nvSpPr>
            <p:cNvPr id="7253" name="Freeform 92"/>
            <p:cNvSpPr>
              <a:spLocks/>
            </p:cNvSpPr>
            <p:nvPr/>
          </p:nvSpPr>
          <p:spPr bwMode="auto">
            <a:xfrm>
              <a:off x="1415" y="2520"/>
              <a:ext cx="24" cy="41"/>
            </a:xfrm>
            <a:custGeom>
              <a:avLst/>
              <a:gdLst>
                <a:gd name="T0" fmla="*/ 20 w 48"/>
                <a:gd name="T1" fmla="*/ 0 h 83"/>
                <a:gd name="T2" fmla="*/ 22 w 48"/>
                <a:gd name="T3" fmla="*/ 0 h 83"/>
                <a:gd name="T4" fmla="*/ 23 w 48"/>
                <a:gd name="T5" fmla="*/ 0 h 83"/>
                <a:gd name="T6" fmla="*/ 23 w 48"/>
                <a:gd name="T7" fmla="*/ 1 h 83"/>
                <a:gd name="T8" fmla="*/ 24 w 48"/>
                <a:gd name="T9" fmla="*/ 2 h 83"/>
                <a:gd name="T10" fmla="*/ 24 w 48"/>
                <a:gd name="T11" fmla="*/ 7 h 83"/>
                <a:gd name="T12" fmla="*/ 23 w 48"/>
                <a:gd name="T13" fmla="*/ 12 h 83"/>
                <a:gd name="T14" fmla="*/ 19 w 48"/>
                <a:gd name="T15" fmla="*/ 17 h 83"/>
                <a:gd name="T16" fmla="*/ 15 w 48"/>
                <a:gd name="T17" fmla="*/ 22 h 83"/>
                <a:gd name="T18" fmla="*/ 11 w 48"/>
                <a:gd name="T19" fmla="*/ 27 h 83"/>
                <a:gd name="T20" fmla="*/ 7 w 48"/>
                <a:gd name="T21" fmla="*/ 33 h 83"/>
                <a:gd name="T22" fmla="*/ 3 w 48"/>
                <a:gd name="T23" fmla="*/ 37 h 83"/>
                <a:gd name="T24" fmla="*/ 0 w 48"/>
                <a:gd name="T25" fmla="*/ 41 h 83"/>
                <a:gd name="T26" fmla="*/ 4 w 48"/>
                <a:gd name="T27" fmla="*/ 31 h 83"/>
                <a:gd name="T28" fmla="*/ 6 w 48"/>
                <a:gd name="T29" fmla="*/ 27 h 83"/>
                <a:gd name="T30" fmla="*/ 8 w 48"/>
                <a:gd name="T31" fmla="*/ 23 h 83"/>
                <a:gd name="T32" fmla="*/ 11 w 48"/>
                <a:gd name="T33" fmla="*/ 19 h 83"/>
                <a:gd name="T34" fmla="*/ 14 w 48"/>
                <a:gd name="T35" fmla="*/ 16 h 83"/>
                <a:gd name="T36" fmla="*/ 16 w 48"/>
                <a:gd name="T37" fmla="*/ 12 h 83"/>
                <a:gd name="T38" fmla="*/ 19 w 48"/>
                <a:gd name="T39" fmla="*/ 9 h 83"/>
                <a:gd name="T40" fmla="*/ 20 w 48"/>
                <a:gd name="T41" fmla="*/ 4 h 83"/>
                <a:gd name="T42" fmla="*/ 20 w 48"/>
                <a:gd name="T43" fmla="*/ 0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83"/>
                <a:gd name="T68" fmla="*/ 48 w 48"/>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83">
                  <a:moveTo>
                    <a:pt x="39" y="0"/>
                  </a:moveTo>
                  <a:lnTo>
                    <a:pt x="43" y="0"/>
                  </a:lnTo>
                  <a:lnTo>
                    <a:pt x="45" y="0"/>
                  </a:lnTo>
                  <a:lnTo>
                    <a:pt x="46" y="2"/>
                  </a:lnTo>
                  <a:lnTo>
                    <a:pt x="48" y="4"/>
                  </a:lnTo>
                  <a:lnTo>
                    <a:pt x="48" y="14"/>
                  </a:lnTo>
                  <a:lnTo>
                    <a:pt x="45" y="24"/>
                  </a:lnTo>
                  <a:lnTo>
                    <a:pt x="38" y="35"/>
                  </a:lnTo>
                  <a:lnTo>
                    <a:pt x="30" y="45"/>
                  </a:lnTo>
                  <a:lnTo>
                    <a:pt x="22" y="55"/>
                  </a:lnTo>
                  <a:lnTo>
                    <a:pt x="13" y="66"/>
                  </a:lnTo>
                  <a:lnTo>
                    <a:pt x="6" y="75"/>
                  </a:lnTo>
                  <a:lnTo>
                    <a:pt x="0" y="83"/>
                  </a:lnTo>
                  <a:lnTo>
                    <a:pt x="7" y="62"/>
                  </a:lnTo>
                  <a:lnTo>
                    <a:pt x="12" y="54"/>
                  </a:lnTo>
                  <a:lnTo>
                    <a:pt x="16" y="46"/>
                  </a:lnTo>
                  <a:lnTo>
                    <a:pt x="22" y="39"/>
                  </a:lnTo>
                  <a:lnTo>
                    <a:pt x="28" y="32"/>
                  </a:lnTo>
                  <a:lnTo>
                    <a:pt x="32" y="25"/>
                  </a:lnTo>
                  <a:lnTo>
                    <a:pt x="37" y="19"/>
                  </a:lnTo>
                  <a:lnTo>
                    <a:pt x="39" y="9"/>
                  </a:lnTo>
                  <a:lnTo>
                    <a:pt x="39" y="0"/>
                  </a:lnTo>
                  <a:close/>
                </a:path>
              </a:pathLst>
            </a:custGeom>
            <a:solidFill>
              <a:srgbClr val="000000"/>
            </a:solidFill>
            <a:ln w="9525">
              <a:noFill/>
              <a:round/>
              <a:headEnd/>
              <a:tailEnd/>
            </a:ln>
          </p:spPr>
          <p:txBody>
            <a:bodyPr/>
            <a:lstStyle/>
            <a:p>
              <a:endParaRPr lang="en-US"/>
            </a:p>
          </p:txBody>
        </p:sp>
        <p:sp>
          <p:nvSpPr>
            <p:cNvPr id="7254" name="Freeform 93"/>
            <p:cNvSpPr>
              <a:spLocks/>
            </p:cNvSpPr>
            <p:nvPr/>
          </p:nvSpPr>
          <p:spPr bwMode="auto">
            <a:xfrm>
              <a:off x="1422" y="2450"/>
              <a:ext cx="47" cy="80"/>
            </a:xfrm>
            <a:custGeom>
              <a:avLst/>
              <a:gdLst>
                <a:gd name="T0" fmla="*/ 1 w 93"/>
                <a:gd name="T1" fmla="*/ 0 h 160"/>
                <a:gd name="T2" fmla="*/ 10 w 93"/>
                <a:gd name="T3" fmla="*/ 3 h 160"/>
                <a:gd name="T4" fmla="*/ 18 w 93"/>
                <a:gd name="T5" fmla="*/ 7 h 160"/>
                <a:gd name="T6" fmla="*/ 26 w 93"/>
                <a:gd name="T7" fmla="*/ 12 h 160"/>
                <a:gd name="T8" fmla="*/ 32 w 93"/>
                <a:gd name="T9" fmla="*/ 18 h 160"/>
                <a:gd name="T10" fmla="*/ 37 w 93"/>
                <a:gd name="T11" fmla="*/ 25 h 160"/>
                <a:gd name="T12" fmla="*/ 41 w 93"/>
                <a:gd name="T13" fmla="*/ 34 h 160"/>
                <a:gd name="T14" fmla="*/ 44 w 93"/>
                <a:gd name="T15" fmla="*/ 43 h 160"/>
                <a:gd name="T16" fmla="*/ 45 w 93"/>
                <a:gd name="T17" fmla="*/ 53 h 160"/>
                <a:gd name="T18" fmla="*/ 46 w 93"/>
                <a:gd name="T19" fmla="*/ 59 h 160"/>
                <a:gd name="T20" fmla="*/ 47 w 93"/>
                <a:gd name="T21" fmla="*/ 66 h 160"/>
                <a:gd name="T22" fmla="*/ 47 w 93"/>
                <a:gd name="T23" fmla="*/ 74 h 160"/>
                <a:gd name="T24" fmla="*/ 46 w 93"/>
                <a:gd name="T25" fmla="*/ 80 h 160"/>
                <a:gd name="T26" fmla="*/ 45 w 93"/>
                <a:gd name="T27" fmla="*/ 80 h 160"/>
                <a:gd name="T28" fmla="*/ 43 w 93"/>
                <a:gd name="T29" fmla="*/ 80 h 160"/>
                <a:gd name="T30" fmla="*/ 42 w 93"/>
                <a:gd name="T31" fmla="*/ 79 h 160"/>
                <a:gd name="T32" fmla="*/ 42 w 93"/>
                <a:gd name="T33" fmla="*/ 79 h 160"/>
                <a:gd name="T34" fmla="*/ 41 w 93"/>
                <a:gd name="T35" fmla="*/ 67 h 160"/>
                <a:gd name="T36" fmla="*/ 39 w 93"/>
                <a:gd name="T37" fmla="*/ 55 h 160"/>
                <a:gd name="T38" fmla="*/ 36 w 93"/>
                <a:gd name="T39" fmla="*/ 45 h 160"/>
                <a:gd name="T40" fmla="*/ 31 w 93"/>
                <a:gd name="T41" fmla="*/ 35 h 160"/>
                <a:gd name="T42" fmla="*/ 26 w 93"/>
                <a:gd name="T43" fmla="*/ 26 h 160"/>
                <a:gd name="T44" fmla="*/ 18 w 93"/>
                <a:gd name="T45" fmla="*/ 17 h 160"/>
                <a:gd name="T46" fmla="*/ 10 w 93"/>
                <a:gd name="T47" fmla="*/ 10 h 160"/>
                <a:gd name="T48" fmla="*/ 0 w 93"/>
                <a:gd name="T49" fmla="*/ 4 h 160"/>
                <a:gd name="T50" fmla="*/ 1 w 93"/>
                <a:gd name="T51" fmla="*/ 0 h 1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160"/>
                <a:gd name="T80" fmla="*/ 93 w 93"/>
                <a:gd name="T81" fmla="*/ 160 h 1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160">
                  <a:moveTo>
                    <a:pt x="1" y="0"/>
                  </a:moveTo>
                  <a:lnTo>
                    <a:pt x="20" y="6"/>
                  </a:lnTo>
                  <a:lnTo>
                    <a:pt x="36" y="13"/>
                  </a:lnTo>
                  <a:lnTo>
                    <a:pt x="51" y="23"/>
                  </a:lnTo>
                  <a:lnTo>
                    <a:pt x="63" y="36"/>
                  </a:lnTo>
                  <a:lnTo>
                    <a:pt x="74" y="49"/>
                  </a:lnTo>
                  <a:lnTo>
                    <a:pt x="82" y="67"/>
                  </a:lnTo>
                  <a:lnTo>
                    <a:pt x="88" y="85"/>
                  </a:lnTo>
                  <a:lnTo>
                    <a:pt x="90" y="106"/>
                  </a:lnTo>
                  <a:lnTo>
                    <a:pt x="91" y="118"/>
                  </a:lnTo>
                  <a:lnTo>
                    <a:pt x="93" y="132"/>
                  </a:lnTo>
                  <a:lnTo>
                    <a:pt x="93" y="147"/>
                  </a:lnTo>
                  <a:lnTo>
                    <a:pt x="91" y="160"/>
                  </a:lnTo>
                  <a:lnTo>
                    <a:pt x="89" y="160"/>
                  </a:lnTo>
                  <a:lnTo>
                    <a:pt x="86" y="160"/>
                  </a:lnTo>
                  <a:lnTo>
                    <a:pt x="84" y="158"/>
                  </a:lnTo>
                  <a:lnTo>
                    <a:pt x="83" y="157"/>
                  </a:lnTo>
                  <a:lnTo>
                    <a:pt x="82" y="133"/>
                  </a:lnTo>
                  <a:lnTo>
                    <a:pt x="78" y="110"/>
                  </a:lnTo>
                  <a:lnTo>
                    <a:pt x="71" y="90"/>
                  </a:lnTo>
                  <a:lnTo>
                    <a:pt x="62" y="69"/>
                  </a:lnTo>
                  <a:lnTo>
                    <a:pt x="51" y="51"/>
                  </a:lnTo>
                  <a:lnTo>
                    <a:pt x="36" y="34"/>
                  </a:lnTo>
                  <a:lnTo>
                    <a:pt x="20" y="19"/>
                  </a:lnTo>
                  <a:lnTo>
                    <a:pt x="0" y="8"/>
                  </a:lnTo>
                  <a:lnTo>
                    <a:pt x="1" y="0"/>
                  </a:lnTo>
                  <a:close/>
                </a:path>
              </a:pathLst>
            </a:custGeom>
            <a:solidFill>
              <a:srgbClr val="000000"/>
            </a:solidFill>
            <a:ln w="9525">
              <a:noFill/>
              <a:round/>
              <a:headEnd/>
              <a:tailEnd/>
            </a:ln>
          </p:spPr>
          <p:txBody>
            <a:bodyPr/>
            <a:lstStyle/>
            <a:p>
              <a:endParaRPr lang="en-US"/>
            </a:p>
          </p:txBody>
        </p:sp>
        <p:sp>
          <p:nvSpPr>
            <p:cNvPr id="7255" name="Freeform 94"/>
            <p:cNvSpPr>
              <a:spLocks/>
            </p:cNvSpPr>
            <p:nvPr/>
          </p:nvSpPr>
          <p:spPr bwMode="auto">
            <a:xfrm>
              <a:off x="1437" y="3220"/>
              <a:ext cx="122" cy="46"/>
            </a:xfrm>
            <a:custGeom>
              <a:avLst/>
              <a:gdLst>
                <a:gd name="T0" fmla="*/ 0 w 244"/>
                <a:gd name="T1" fmla="*/ 42 h 93"/>
                <a:gd name="T2" fmla="*/ 8 w 244"/>
                <a:gd name="T3" fmla="*/ 40 h 93"/>
                <a:gd name="T4" fmla="*/ 16 w 244"/>
                <a:gd name="T5" fmla="*/ 39 h 93"/>
                <a:gd name="T6" fmla="*/ 23 w 244"/>
                <a:gd name="T7" fmla="*/ 38 h 93"/>
                <a:gd name="T8" fmla="*/ 31 w 244"/>
                <a:gd name="T9" fmla="*/ 36 h 93"/>
                <a:gd name="T10" fmla="*/ 39 w 244"/>
                <a:gd name="T11" fmla="*/ 34 h 93"/>
                <a:gd name="T12" fmla="*/ 46 w 244"/>
                <a:gd name="T13" fmla="*/ 32 h 93"/>
                <a:gd name="T14" fmla="*/ 54 w 244"/>
                <a:gd name="T15" fmla="*/ 30 h 93"/>
                <a:gd name="T16" fmla="*/ 62 w 244"/>
                <a:gd name="T17" fmla="*/ 28 h 93"/>
                <a:gd name="T18" fmla="*/ 69 w 244"/>
                <a:gd name="T19" fmla="*/ 25 h 93"/>
                <a:gd name="T20" fmla="*/ 76 w 244"/>
                <a:gd name="T21" fmla="*/ 23 h 93"/>
                <a:gd name="T22" fmla="*/ 83 w 244"/>
                <a:gd name="T23" fmla="*/ 20 h 93"/>
                <a:gd name="T24" fmla="*/ 90 w 244"/>
                <a:gd name="T25" fmla="*/ 17 h 93"/>
                <a:gd name="T26" fmla="*/ 97 w 244"/>
                <a:gd name="T27" fmla="*/ 13 h 93"/>
                <a:gd name="T28" fmla="*/ 103 w 244"/>
                <a:gd name="T29" fmla="*/ 9 h 93"/>
                <a:gd name="T30" fmla="*/ 110 w 244"/>
                <a:gd name="T31" fmla="*/ 5 h 93"/>
                <a:gd name="T32" fmla="*/ 116 w 244"/>
                <a:gd name="T33" fmla="*/ 0 h 93"/>
                <a:gd name="T34" fmla="*/ 118 w 244"/>
                <a:gd name="T35" fmla="*/ 0 h 93"/>
                <a:gd name="T36" fmla="*/ 119 w 244"/>
                <a:gd name="T37" fmla="*/ 0 h 93"/>
                <a:gd name="T38" fmla="*/ 121 w 244"/>
                <a:gd name="T39" fmla="*/ 0 h 93"/>
                <a:gd name="T40" fmla="*/ 122 w 244"/>
                <a:gd name="T41" fmla="*/ 1 h 93"/>
                <a:gd name="T42" fmla="*/ 121 w 244"/>
                <a:gd name="T43" fmla="*/ 4 h 93"/>
                <a:gd name="T44" fmla="*/ 118 w 244"/>
                <a:gd name="T45" fmla="*/ 6 h 93"/>
                <a:gd name="T46" fmla="*/ 115 w 244"/>
                <a:gd name="T47" fmla="*/ 9 h 93"/>
                <a:gd name="T48" fmla="*/ 112 w 244"/>
                <a:gd name="T49" fmla="*/ 11 h 93"/>
                <a:gd name="T50" fmla="*/ 108 w 244"/>
                <a:gd name="T51" fmla="*/ 13 h 93"/>
                <a:gd name="T52" fmla="*/ 105 w 244"/>
                <a:gd name="T53" fmla="*/ 15 h 93"/>
                <a:gd name="T54" fmla="*/ 102 w 244"/>
                <a:gd name="T55" fmla="*/ 17 h 93"/>
                <a:gd name="T56" fmla="*/ 99 w 244"/>
                <a:gd name="T57" fmla="*/ 19 h 93"/>
                <a:gd name="T58" fmla="*/ 90 w 244"/>
                <a:gd name="T59" fmla="*/ 22 h 93"/>
                <a:gd name="T60" fmla="*/ 81 w 244"/>
                <a:gd name="T61" fmla="*/ 25 h 93"/>
                <a:gd name="T62" fmla="*/ 73 w 244"/>
                <a:gd name="T63" fmla="*/ 28 h 93"/>
                <a:gd name="T64" fmla="*/ 65 w 244"/>
                <a:gd name="T65" fmla="*/ 31 h 93"/>
                <a:gd name="T66" fmla="*/ 56 w 244"/>
                <a:gd name="T67" fmla="*/ 34 h 93"/>
                <a:gd name="T68" fmla="*/ 47 w 244"/>
                <a:gd name="T69" fmla="*/ 37 h 93"/>
                <a:gd name="T70" fmla="*/ 39 w 244"/>
                <a:gd name="T71" fmla="*/ 39 h 93"/>
                <a:gd name="T72" fmla="*/ 30 w 244"/>
                <a:gd name="T73" fmla="*/ 41 h 93"/>
                <a:gd name="T74" fmla="*/ 26 w 244"/>
                <a:gd name="T75" fmla="*/ 42 h 93"/>
                <a:gd name="T76" fmla="*/ 23 w 244"/>
                <a:gd name="T77" fmla="*/ 43 h 93"/>
                <a:gd name="T78" fmla="*/ 19 w 244"/>
                <a:gd name="T79" fmla="*/ 44 h 93"/>
                <a:gd name="T80" fmla="*/ 15 w 244"/>
                <a:gd name="T81" fmla="*/ 44 h 93"/>
                <a:gd name="T82" fmla="*/ 12 w 244"/>
                <a:gd name="T83" fmla="*/ 46 h 93"/>
                <a:gd name="T84" fmla="*/ 8 w 244"/>
                <a:gd name="T85" fmla="*/ 46 h 93"/>
                <a:gd name="T86" fmla="*/ 4 w 244"/>
                <a:gd name="T87" fmla="*/ 46 h 93"/>
                <a:gd name="T88" fmla="*/ 0 w 244"/>
                <a:gd name="T89" fmla="*/ 46 h 93"/>
                <a:gd name="T90" fmla="*/ 0 w 244"/>
                <a:gd name="T91" fmla="*/ 42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4"/>
                <a:gd name="T139" fmla="*/ 0 h 93"/>
                <a:gd name="T140" fmla="*/ 244 w 244"/>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4" h="93">
                  <a:moveTo>
                    <a:pt x="0" y="84"/>
                  </a:moveTo>
                  <a:lnTo>
                    <a:pt x="16" y="81"/>
                  </a:lnTo>
                  <a:lnTo>
                    <a:pt x="31" y="78"/>
                  </a:lnTo>
                  <a:lnTo>
                    <a:pt x="46" y="76"/>
                  </a:lnTo>
                  <a:lnTo>
                    <a:pt x="62" y="72"/>
                  </a:lnTo>
                  <a:lnTo>
                    <a:pt x="77" y="69"/>
                  </a:lnTo>
                  <a:lnTo>
                    <a:pt x="92" y="65"/>
                  </a:lnTo>
                  <a:lnTo>
                    <a:pt x="108" y="61"/>
                  </a:lnTo>
                  <a:lnTo>
                    <a:pt x="123" y="56"/>
                  </a:lnTo>
                  <a:lnTo>
                    <a:pt x="137" y="51"/>
                  </a:lnTo>
                  <a:lnTo>
                    <a:pt x="152" y="46"/>
                  </a:lnTo>
                  <a:lnTo>
                    <a:pt x="166" y="40"/>
                  </a:lnTo>
                  <a:lnTo>
                    <a:pt x="180" y="34"/>
                  </a:lnTo>
                  <a:lnTo>
                    <a:pt x="193" y="26"/>
                  </a:lnTo>
                  <a:lnTo>
                    <a:pt x="206" y="19"/>
                  </a:lnTo>
                  <a:lnTo>
                    <a:pt x="219" y="10"/>
                  </a:lnTo>
                  <a:lnTo>
                    <a:pt x="231" y="1"/>
                  </a:lnTo>
                  <a:lnTo>
                    <a:pt x="235" y="1"/>
                  </a:lnTo>
                  <a:lnTo>
                    <a:pt x="238" y="0"/>
                  </a:lnTo>
                  <a:lnTo>
                    <a:pt x="242" y="0"/>
                  </a:lnTo>
                  <a:lnTo>
                    <a:pt x="244" y="2"/>
                  </a:lnTo>
                  <a:lnTo>
                    <a:pt x="241" y="9"/>
                  </a:lnTo>
                  <a:lnTo>
                    <a:pt x="235" y="13"/>
                  </a:lnTo>
                  <a:lnTo>
                    <a:pt x="229" y="18"/>
                  </a:lnTo>
                  <a:lnTo>
                    <a:pt x="223" y="23"/>
                  </a:lnTo>
                  <a:lnTo>
                    <a:pt x="216" y="26"/>
                  </a:lnTo>
                  <a:lnTo>
                    <a:pt x="209" y="31"/>
                  </a:lnTo>
                  <a:lnTo>
                    <a:pt x="203" y="34"/>
                  </a:lnTo>
                  <a:lnTo>
                    <a:pt x="197" y="39"/>
                  </a:lnTo>
                  <a:lnTo>
                    <a:pt x="180" y="45"/>
                  </a:lnTo>
                  <a:lnTo>
                    <a:pt x="162" y="50"/>
                  </a:lnTo>
                  <a:lnTo>
                    <a:pt x="146" y="57"/>
                  </a:lnTo>
                  <a:lnTo>
                    <a:pt x="129" y="63"/>
                  </a:lnTo>
                  <a:lnTo>
                    <a:pt x="112" y="69"/>
                  </a:lnTo>
                  <a:lnTo>
                    <a:pt x="94" y="75"/>
                  </a:lnTo>
                  <a:lnTo>
                    <a:pt x="77" y="79"/>
                  </a:lnTo>
                  <a:lnTo>
                    <a:pt x="59" y="83"/>
                  </a:lnTo>
                  <a:lnTo>
                    <a:pt x="52" y="84"/>
                  </a:lnTo>
                  <a:lnTo>
                    <a:pt x="45" y="86"/>
                  </a:lnTo>
                  <a:lnTo>
                    <a:pt x="38" y="88"/>
                  </a:lnTo>
                  <a:lnTo>
                    <a:pt x="30" y="89"/>
                  </a:lnTo>
                  <a:lnTo>
                    <a:pt x="23" y="92"/>
                  </a:lnTo>
                  <a:lnTo>
                    <a:pt x="15" y="92"/>
                  </a:lnTo>
                  <a:lnTo>
                    <a:pt x="8" y="93"/>
                  </a:lnTo>
                  <a:lnTo>
                    <a:pt x="0" y="92"/>
                  </a:lnTo>
                  <a:lnTo>
                    <a:pt x="0" y="84"/>
                  </a:lnTo>
                  <a:close/>
                </a:path>
              </a:pathLst>
            </a:custGeom>
            <a:solidFill>
              <a:srgbClr val="000000"/>
            </a:solidFill>
            <a:ln w="9525">
              <a:noFill/>
              <a:round/>
              <a:headEnd/>
              <a:tailEnd/>
            </a:ln>
          </p:spPr>
          <p:txBody>
            <a:bodyPr/>
            <a:lstStyle/>
            <a:p>
              <a:endParaRPr lang="en-US"/>
            </a:p>
          </p:txBody>
        </p:sp>
        <p:sp>
          <p:nvSpPr>
            <p:cNvPr id="7256" name="Freeform 95"/>
            <p:cNvSpPr>
              <a:spLocks/>
            </p:cNvSpPr>
            <p:nvPr/>
          </p:nvSpPr>
          <p:spPr bwMode="auto">
            <a:xfrm>
              <a:off x="1431" y="2812"/>
              <a:ext cx="12" cy="27"/>
            </a:xfrm>
            <a:custGeom>
              <a:avLst/>
              <a:gdLst>
                <a:gd name="T0" fmla="*/ 0 w 25"/>
                <a:gd name="T1" fmla="*/ 0 h 54"/>
                <a:gd name="T2" fmla="*/ 5 w 25"/>
                <a:gd name="T3" fmla="*/ 3 h 54"/>
                <a:gd name="T4" fmla="*/ 8 w 25"/>
                <a:gd name="T5" fmla="*/ 7 h 54"/>
                <a:gd name="T6" fmla="*/ 10 w 25"/>
                <a:gd name="T7" fmla="*/ 13 h 54"/>
                <a:gd name="T8" fmla="*/ 12 w 25"/>
                <a:gd name="T9" fmla="*/ 18 h 54"/>
                <a:gd name="T10" fmla="*/ 12 w 25"/>
                <a:gd name="T11" fmla="*/ 22 h 54"/>
                <a:gd name="T12" fmla="*/ 11 w 25"/>
                <a:gd name="T13" fmla="*/ 25 h 54"/>
                <a:gd name="T14" fmla="*/ 10 w 25"/>
                <a:gd name="T15" fmla="*/ 27 h 54"/>
                <a:gd name="T16" fmla="*/ 6 w 25"/>
                <a:gd name="T17" fmla="*/ 27 h 54"/>
                <a:gd name="T18" fmla="*/ 7 w 25"/>
                <a:gd name="T19" fmla="*/ 20 h 54"/>
                <a:gd name="T20" fmla="*/ 4 w 25"/>
                <a:gd name="T21" fmla="*/ 13 h 54"/>
                <a:gd name="T22" fmla="*/ 1 w 25"/>
                <a:gd name="T23" fmla="*/ 7 h 54"/>
                <a:gd name="T24" fmla="*/ 0 w 25"/>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0"/>
                  </a:moveTo>
                  <a:lnTo>
                    <a:pt x="10" y="5"/>
                  </a:lnTo>
                  <a:lnTo>
                    <a:pt x="16" y="14"/>
                  </a:lnTo>
                  <a:lnTo>
                    <a:pt x="21" y="25"/>
                  </a:lnTo>
                  <a:lnTo>
                    <a:pt x="25" y="36"/>
                  </a:lnTo>
                  <a:lnTo>
                    <a:pt x="24" y="43"/>
                  </a:lnTo>
                  <a:lnTo>
                    <a:pt x="23" y="50"/>
                  </a:lnTo>
                  <a:lnTo>
                    <a:pt x="21" y="54"/>
                  </a:lnTo>
                  <a:lnTo>
                    <a:pt x="13" y="53"/>
                  </a:lnTo>
                  <a:lnTo>
                    <a:pt x="14" y="39"/>
                  </a:lnTo>
                  <a:lnTo>
                    <a:pt x="9" y="25"/>
                  </a:lnTo>
                  <a:lnTo>
                    <a:pt x="2" y="13"/>
                  </a:lnTo>
                  <a:lnTo>
                    <a:pt x="0" y="0"/>
                  </a:lnTo>
                  <a:close/>
                </a:path>
              </a:pathLst>
            </a:custGeom>
            <a:solidFill>
              <a:srgbClr val="000000"/>
            </a:solidFill>
            <a:ln w="9525">
              <a:noFill/>
              <a:round/>
              <a:headEnd/>
              <a:tailEnd/>
            </a:ln>
          </p:spPr>
          <p:txBody>
            <a:bodyPr/>
            <a:lstStyle/>
            <a:p>
              <a:endParaRPr lang="en-US"/>
            </a:p>
          </p:txBody>
        </p:sp>
        <p:sp>
          <p:nvSpPr>
            <p:cNvPr id="7257" name="Freeform 96"/>
            <p:cNvSpPr>
              <a:spLocks/>
            </p:cNvSpPr>
            <p:nvPr/>
          </p:nvSpPr>
          <p:spPr bwMode="auto">
            <a:xfrm>
              <a:off x="1452" y="3158"/>
              <a:ext cx="157" cy="38"/>
            </a:xfrm>
            <a:custGeom>
              <a:avLst/>
              <a:gdLst>
                <a:gd name="T0" fmla="*/ 0 w 313"/>
                <a:gd name="T1" fmla="*/ 30 h 76"/>
                <a:gd name="T2" fmla="*/ 10 w 313"/>
                <a:gd name="T3" fmla="*/ 31 h 76"/>
                <a:gd name="T4" fmla="*/ 22 w 313"/>
                <a:gd name="T5" fmla="*/ 32 h 76"/>
                <a:gd name="T6" fmla="*/ 34 w 313"/>
                <a:gd name="T7" fmla="*/ 31 h 76"/>
                <a:gd name="T8" fmla="*/ 45 w 313"/>
                <a:gd name="T9" fmla="*/ 30 h 76"/>
                <a:gd name="T10" fmla="*/ 57 w 313"/>
                <a:gd name="T11" fmla="*/ 27 h 76"/>
                <a:gd name="T12" fmla="*/ 68 w 313"/>
                <a:gd name="T13" fmla="*/ 24 h 76"/>
                <a:gd name="T14" fmla="*/ 77 w 313"/>
                <a:gd name="T15" fmla="*/ 19 h 76"/>
                <a:gd name="T16" fmla="*/ 86 w 313"/>
                <a:gd name="T17" fmla="*/ 12 h 76"/>
                <a:gd name="T18" fmla="*/ 95 w 313"/>
                <a:gd name="T19" fmla="*/ 8 h 76"/>
                <a:gd name="T20" fmla="*/ 103 w 313"/>
                <a:gd name="T21" fmla="*/ 6 h 76"/>
                <a:gd name="T22" fmla="*/ 111 w 313"/>
                <a:gd name="T23" fmla="*/ 5 h 76"/>
                <a:gd name="T24" fmla="*/ 119 w 313"/>
                <a:gd name="T25" fmla="*/ 3 h 76"/>
                <a:gd name="T26" fmla="*/ 128 w 313"/>
                <a:gd name="T27" fmla="*/ 3 h 76"/>
                <a:gd name="T28" fmla="*/ 137 w 313"/>
                <a:gd name="T29" fmla="*/ 2 h 76"/>
                <a:gd name="T30" fmla="*/ 146 w 313"/>
                <a:gd name="T31" fmla="*/ 2 h 76"/>
                <a:gd name="T32" fmla="*/ 156 w 313"/>
                <a:gd name="T33" fmla="*/ 0 h 76"/>
                <a:gd name="T34" fmla="*/ 156 w 313"/>
                <a:gd name="T35" fmla="*/ 2 h 76"/>
                <a:gd name="T36" fmla="*/ 157 w 313"/>
                <a:gd name="T37" fmla="*/ 3 h 76"/>
                <a:gd name="T38" fmla="*/ 156 w 313"/>
                <a:gd name="T39" fmla="*/ 5 h 76"/>
                <a:gd name="T40" fmla="*/ 156 w 313"/>
                <a:gd name="T41" fmla="*/ 6 h 76"/>
                <a:gd name="T42" fmla="*/ 144 w 313"/>
                <a:gd name="T43" fmla="*/ 7 h 76"/>
                <a:gd name="T44" fmla="*/ 131 w 313"/>
                <a:gd name="T45" fmla="*/ 8 h 76"/>
                <a:gd name="T46" fmla="*/ 119 w 313"/>
                <a:gd name="T47" fmla="*/ 11 h 76"/>
                <a:gd name="T48" fmla="*/ 107 w 313"/>
                <a:gd name="T49" fmla="*/ 13 h 76"/>
                <a:gd name="T50" fmla="*/ 96 w 313"/>
                <a:gd name="T51" fmla="*/ 17 h 76"/>
                <a:gd name="T52" fmla="*/ 85 w 313"/>
                <a:gd name="T53" fmla="*/ 21 h 76"/>
                <a:gd name="T54" fmla="*/ 75 w 313"/>
                <a:gd name="T55" fmla="*/ 27 h 76"/>
                <a:gd name="T56" fmla="*/ 65 w 313"/>
                <a:gd name="T57" fmla="*/ 34 h 76"/>
                <a:gd name="T58" fmla="*/ 58 w 313"/>
                <a:gd name="T59" fmla="*/ 36 h 76"/>
                <a:gd name="T60" fmla="*/ 50 w 313"/>
                <a:gd name="T61" fmla="*/ 38 h 76"/>
                <a:gd name="T62" fmla="*/ 41 w 313"/>
                <a:gd name="T63" fmla="*/ 38 h 76"/>
                <a:gd name="T64" fmla="*/ 33 w 313"/>
                <a:gd name="T65" fmla="*/ 38 h 76"/>
                <a:gd name="T66" fmla="*/ 24 w 313"/>
                <a:gd name="T67" fmla="*/ 38 h 76"/>
                <a:gd name="T68" fmla="*/ 16 w 313"/>
                <a:gd name="T69" fmla="*/ 37 h 76"/>
                <a:gd name="T70" fmla="*/ 8 w 313"/>
                <a:gd name="T71" fmla="*/ 36 h 76"/>
                <a:gd name="T72" fmla="*/ 0 w 313"/>
                <a:gd name="T73" fmla="*/ 35 h 76"/>
                <a:gd name="T74" fmla="*/ 0 w 313"/>
                <a:gd name="T75" fmla="*/ 3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3"/>
                <a:gd name="T115" fmla="*/ 0 h 76"/>
                <a:gd name="T116" fmla="*/ 313 w 313"/>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3" h="76">
                  <a:moveTo>
                    <a:pt x="0" y="60"/>
                  </a:moveTo>
                  <a:lnTo>
                    <a:pt x="20" y="62"/>
                  </a:lnTo>
                  <a:lnTo>
                    <a:pt x="44" y="64"/>
                  </a:lnTo>
                  <a:lnTo>
                    <a:pt x="67" y="62"/>
                  </a:lnTo>
                  <a:lnTo>
                    <a:pt x="90" y="60"/>
                  </a:lnTo>
                  <a:lnTo>
                    <a:pt x="113" y="54"/>
                  </a:lnTo>
                  <a:lnTo>
                    <a:pt x="135" y="47"/>
                  </a:lnTo>
                  <a:lnTo>
                    <a:pt x="154" y="37"/>
                  </a:lnTo>
                  <a:lnTo>
                    <a:pt x="171" y="23"/>
                  </a:lnTo>
                  <a:lnTo>
                    <a:pt x="189" y="16"/>
                  </a:lnTo>
                  <a:lnTo>
                    <a:pt x="205" y="12"/>
                  </a:lnTo>
                  <a:lnTo>
                    <a:pt x="221" y="9"/>
                  </a:lnTo>
                  <a:lnTo>
                    <a:pt x="238" y="6"/>
                  </a:lnTo>
                  <a:lnTo>
                    <a:pt x="256" y="5"/>
                  </a:lnTo>
                  <a:lnTo>
                    <a:pt x="273" y="4"/>
                  </a:lnTo>
                  <a:lnTo>
                    <a:pt x="291" y="3"/>
                  </a:lnTo>
                  <a:lnTo>
                    <a:pt x="311" y="0"/>
                  </a:lnTo>
                  <a:lnTo>
                    <a:pt x="312" y="3"/>
                  </a:lnTo>
                  <a:lnTo>
                    <a:pt x="313" y="6"/>
                  </a:lnTo>
                  <a:lnTo>
                    <a:pt x="312" y="9"/>
                  </a:lnTo>
                  <a:lnTo>
                    <a:pt x="312" y="12"/>
                  </a:lnTo>
                  <a:lnTo>
                    <a:pt x="287" y="14"/>
                  </a:lnTo>
                  <a:lnTo>
                    <a:pt x="262" y="16"/>
                  </a:lnTo>
                  <a:lnTo>
                    <a:pt x="238" y="21"/>
                  </a:lnTo>
                  <a:lnTo>
                    <a:pt x="214" y="26"/>
                  </a:lnTo>
                  <a:lnTo>
                    <a:pt x="192" y="33"/>
                  </a:lnTo>
                  <a:lnTo>
                    <a:pt x="170" y="42"/>
                  </a:lnTo>
                  <a:lnTo>
                    <a:pt x="150" y="53"/>
                  </a:lnTo>
                  <a:lnTo>
                    <a:pt x="130" y="67"/>
                  </a:lnTo>
                  <a:lnTo>
                    <a:pt x="115" y="72"/>
                  </a:lnTo>
                  <a:lnTo>
                    <a:pt x="99" y="75"/>
                  </a:lnTo>
                  <a:lnTo>
                    <a:pt x="82" y="76"/>
                  </a:lnTo>
                  <a:lnTo>
                    <a:pt x="65" y="76"/>
                  </a:lnTo>
                  <a:lnTo>
                    <a:pt x="48" y="75"/>
                  </a:lnTo>
                  <a:lnTo>
                    <a:pt x="32" y="74"/>
                  </a:lnTo>
                  <a:lnTo>
                    <a:pt x="15" y="72"/>
                  </a:lnTo>
                  <a:lnTo>
                    <a:pt x="0" y="69"/>
                  </a:lnTo>
                  <a:lnTo>
                    <a:pt x="0" y="60"/>
                  </a:lnTo>
                  <a:close/>
                </a:path>
              </a:pathLst>
            </a:custGeom>
            <a:solidFill>
              <a:srgbClr val="000000"/>
            </a:solidFill>
            <a:ln w="9525">
              <a:noFill/>
              <a:round/>
              <a:headEnd/>
              <a:tailEnd/>
            </a:ln>
          </p:spPr>
          <p:txBody>
            <a:bodyPr/>
            <a:lstStyle/>
            <a:p>
              <a:endParaRPr lang="en-US"/>
            </a:p>
          </p:txBody>
        </p:sp>
        <p:sp>
          <p:nvSpPr>
            <p:cNvPr id="7258" name="Freeform 97"/>
            <p:cNvSpPr>
              <a:spLocks/>
            </p:cNvSpPr>
            <p:nvPr/>
          </p:nvSpPr>
          <p:spPr bwMode="auto">
            <a:xfrm>
              <a:off x="1450" y="2532"/>
              <a:ext cx="20" cy="57"/>
            </a:xfrm>
            <a:custGeom>
              <a:avLst/>
              <a:gdLst>
                <a:gd name="T0" fmla="*/ 3 w 39"/>
                <a:gd name="T1" fmla="*/ 0 h 113"/>
                <a:gd name="T2" fmla="*/ 7 w 39"/>
                <a:gd name="T3" fmla="*/ 3 h 113"/>
                <a:gd name="T4" fmla="*/ 10 w 39"/>
                <a:gd name="T5" fmla="*/ 9 h 113"/>
                <a:gd name="T6" fmla="*/ 12 w 39"/>
                <a:gd name="T7" fmla="*/ 15 h 113"/>
                <a:gd name="T8" fmla="*/ 14 w 39"/>
                <a:gd name="T9" fmla="*/ 20 h 113"/>
                <a:gd name="T10" fmla="*/ 14 w 39"/>
                <a:gd name="T11" fmla="*/ 30 h 113"/>
                <a:gd name="T12" fmla="*/ 16 w 39"/>
                <a:gd name="T13" fmla="*/ 38 h 113"/>
                <a:gd name="T14" fmla="*/ 18 w 39"/>
                <a:gd name="T15" fmla="*/ 48 h 113"/>
                <a:gd name="T16" fmla="*/ 20 w 39"/>
                <a:gd name="T17" fmla="*/ 56 h 113"/>
                <a:gd name="T18" fmla="*/ 19 w 39"/>
                <a:gd name="T19" fmla="*/ 56 h 113"/>
                <a:gd name="T20" fmla="*/ 18 w 39"/>
                <a:gd name="T21" fmla="*/ 57 h 113"/>
                <a:gd name="T22" fmla="*/ 17 w 39"/>
                <a:gd name="T23" fmla="*/ 57 h 113"/>
                <a:gd name="T24" fmla="*/ 15 w 39"/>
                <a:gd name="T25" fmla="*/ 57 h 113"/>
                <a:gd name="T26" fmla="*/ 11 w 39"/>
                <a:gd name="T27" fmla="*/ 43 h 113"/>
                <a:gd name="T28" fmla="*/ 9 w 39"/>
                <a:gd name="T29" fmla="*/ 29 h 113"/>
                <a:gd name="T30" fmla="*/ 6 w 39"/>
                <a:gd name="T31" fmla="*/ 15 h 113"/>
                <a:gd name="T32" fmla="*/ 0 w 39"/>
                <a:gd name="T33" fmla="*/ 3 h 113"/>
                <a:gd name="T34" fmla="*/ 3 w 39"/>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13"/>
                <a:gd name="T56" fmla="*/ 39 w 39"/>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13">
                  <a:moveTo>
                    <a:pt x="5" y="0"/>
                  </a:moveTo>
                  <a:lnTo>
                    <a:pt x="14" y="6"/>
                  </a:lnTo>
                  <a:lnTo>
                    <a:pt x="20" y="17"/>
                  </a:lnTo>
                  <a:lnTo>
                    <a:pt x="23" y="29"/>
                  </a:lnTo>
                  <a:lnTo>
                    <a:pt x="27" y="40"/>
                  </a:lnTo>
                  <a:lnTo>
                    <a:pt x="28" y="59"/>
                  </a:lnTo>
                  <a:lnTo>
                    <a:pt x="31" y="76"/>
                  </a:lnTo>
                  <a:lnTo>
                    <a:pt x="36" y="95"/>
                  </a:lnTo>
                  <a:lnTo>
                    <a:pt x="39" y="111"/>
                  </a:lnTo>
                  <a:lnTo>
                    <a:pt x="38" y="112"/>
                  </a:lnTo>
                  <a:lnTo>
                    <a:pt x="36" y="113"/>
                  </a:lnTo>
                  <a:lnTo>
                    <a:pt x="33" y="113"/>
                  </a:lnTo>
                  <a:lnTo>
                    <a:pt x="29" y="113"/>
                  </a:lnTo>
                  <a:lnTo>
                    <a:pt x="22" y="86"/>
                  </a:lnTo>
                  <a:lnTo>
                    <a:pt x="18" y="58"/>
                  </a:lnTo>
                  <a:lnTo>
                    <a:pt x="12" y="30"/>
                  </a:lnTo>
                  <a:lnTo>
                    <a:pt x="0" y="5"/>
                  </a:lnTo>
                  <a:lnTo>
                    <a:pt x="5" y="0"/>
                  </a:lnTo>
                  <a:close/>
                </a:path>
              </a:pathLst>
            </a:custGeom>
            <a:solidFill>
              <a:srgbClr val="000000"/>
            </a:solidFill>
            <a:ln w="9525">
              <a:noFill/>
              <a:round/>
              <a:headEnd/>
              <a:tailEnd/>
            </a:ln>
          </p:spPr>
          <p:txBody>
            <a:bodyPr/>
            <a:lstStyle/>
            <a:p>
              <a:endParaRPr lang="en-US"/>
            </a:p>
          </p:txBody>
        </p:sp>
        <p:sp>
          <p:nvSpPr>
            <p:cNvPr id="7259" name="Freeform 98"/>
            <p:cNvSpPr>
              <a:spLocks/>
            </p:cNvSpPr>
            <p:nvPr/>
          </p:nvSpPr>
          <p:spPr bwMode="auto">
            <a:xfrm>
              <a:off x="1463" y="2988"/>
              <a:ext cx="63" cy="124"/>
            </a:xfrm>
            <a:custGeom>
              <a:avLst/>
              <a:gdLst>
                <a:gd name="T0" fmla="*/ 59 w 125"/>
                <a:gd name="T1" fmla="*/ 0 h 249"/>
                <a:gd name="T2" fmla="*/ 62 w 125"/>
                <a:gd name="T3" fmla="*/ 0 h 249"/>
                <a:gd name="T4" fmla="*/ 63 w 125"/>
                <a:gd name="T5" fmla="*/ 2 h 249"/>
                <a:gd name="T6" fmla="*/ 63 w 125"/>
                <a:gd name="T7" fmla="*/ 3 h 249"/>
                <a:gd name="T8" fmla="*/ 63 w 125"/>
                <a:gd name="T9" fmla="*/ 5 h 249"/>
                <a:gd name="T10" fmla="*/ 55 w 125"/>
                <a:gd name="T11" fmla="*/ 20 h 249"/>
                <a:gd name="T12" fmla="*/ 49 w 125"/>
                <a:gd name="T13" fmla="*/ 35 h 249"/>
                <a:gd name="T14" fmla="*/ 41 w 125"/>
                <a:gd name="T15" fmla="*/ 51 h 249"/>
                <a:gd name="T16" fmla="*/ 34 w 125"/>
                <a:gd name="T17" fmla="*/ 67 h 249"/>
                <a:gd name="T18" fmla="*/ 25 w 125"/>
                <a:gd name="T19" fmla="*/ 83 h 249"/>
                <a:gd name="T20" fmla="*/ 17 w 125"/>
                <a:gd name="T21" fmla="*/ 98 h 249"/>
                <a:gd name="T22" fmla="*/ 9 w 125"/>
                <a:gd name="T23" fmla="*/ 112 h 249"/>
                <a:gd name="T24" fmla="*/ 0 w 125"/>
                <a:gd name="T25" fmla="*/ 124 h 249"/>
                <a:gd name="T26" fmla="*/ 2 w 125"/>
                <a:gd name="T27" fmla="*/ 104 h 249"/>
                <a:gd name="T28" fmla="*/ 11 w 125"/>
                <a:gd name="T29" fmla="*/ 92 h 249"/>
                <a:gd name="T30" fmla="*/ 18 w 125"/>
                <a:gd name="T31" fmla="*/ 80 h 249"/>
                <a:gd name="T32" fmla="*/ 25 w 125"/>
                <a:gd name="T33" fmla="*/ 67 h 249"/>
                <a:gd name="T34" fmla="*/ 32 w 125"/>
                <a:gd name="T35" fmla="*/ 54 h 249"/>
                <a:gd name="T36" fmla="*/ 39 w 125"/>
                <a:gd name="T37" fmla="*/ 40 h 249"/>
                <a:gd name="T38" fmla="*/ 46 w 125"/>
                <a:gd name="T39" fmla="*/ 26 h 249"/>
                <a:gd name="T40" fmla="*/ 52 w 125"/>
                <a:gd name="T41" fmla="*/ 13 h 249"/>
                <a:gd name="T42" fmla="*/ 59 w 125"/>
                <a:gd name="T43" fmla="*/ 0 h 2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249"/>
                <a:gd name="T68" fmla="*/ 125 w 125"/>
                <a:gd name="T69" fmla="*/ 249 h 2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249">
                  <a:moveTo>
                    <a:pt x="118" y="0"/>
                  </a:moveTo>
                  <a:lnTo>
                    <a:pt x="123" y="0"/>
                  </a:lnTo>
                  <a:lnTo>
                    <a:pt x="125" y="4"/>
                  </a:lnTo>
                  <a:lnTo>
                    <a:pt x="125" y="7"/>
                  </a:lnTo>
                  <a:lnTo>
                    <a:pt x="125" y="11"/>
                  </a:lnTo>
                  <a:lnTo>
                    <a:pt x="110" y="40"/>
                  </a:lnTo>
                  <a:lnTo>
                    <a:pt x="97" y="70"/>
                  </a:lnTo>
                  <a:lnTo>
                    <a:pt x="82" y="103"/>
                  </a:lnTo>
                  <a:lnTo>
                    <a:pt x="67" y="135"/>
                  </a:lnTo>
                  <a:lnTo>
                    <a:pt x="50" y="167"/>
                  </a:lnTo>
                  <a:lnTo>
                    <a:pt x="34" y="197"/>
                  </a:lnTo>
                  <a:lnTo>
                    <a:pt x="18" y="225"/>
                  </a:lnTo>
                  <a:lnTo>
                    <a:pt x="0" y="249"/>
                  </a:lnTo>
                  <a:lnTo>
                    <a:pt x="3" y="209"/>
                  </a:lnTo>
                  <a:lnTo>
                    <a:pt x="21" y="185"/>
                  </a:lnTo>
                  <a:lnTo>
                    <a:pt x="36" y="161"/>
                  </a:lnTo>
                  <a:lnTo>
                    <a:pt x="50" y="134"/>
                  </a:lnTo>
                  <a:lnTo>
                    <a:pt x="64" y="108"/>
                  </a:lnTo>
                  <a:lnTo>
                    <a:pt x="77" y="80"/>
                  </a:lnTo>
                  <a:lnTo>
                    <a:pt x="91" y="53"/>
                  </a:lnTo>
                  <a:lnTo>
                    <a:pt x="103" y="27"/>
                  </a:lnTo>
                  <a:lnTo>
                    <a:pt x="118" y="0"/>
                  </a:lnTo>
                  <a:close/>
                </a:path>
              </a:pathLst>
            </a:custGeom>
            <a:solidFill>
              <a:srgbClr val="000000"/>
            </a:solidFill>
            <a:ln w="9525">
              <a:noFill/>
              <a:round/>
              <a:headEnd/>
              <a:tailEnd/>
            </a:ln>
          </p:spPr>
          <p:txBody>
            <a:bodyPr/>
            <a:lstStyle/>
            <a:p>
              <a:endParaRPr lang="en-US"/>
            </a:p>
          </p:txBody>
        </p:sp>
        <p:sp>
          <p:nvSpPr>
            <p:cNvPr id="7260" name="Freeform 99"/>
            <p:cNvSpPr>
              <a:spLocks/>
            </p:cNvSpPr>
            <p:nvPr/>
          </p:nvSpPr>
          <p:spPr bwMode="auto">
            <a:xfrm>
              <a:off x="1467" y="2767"/>
              <a:ext cx="38" cy="12"/>
            </a:xfrm>
            <a:custGeom>
              <a:avLst/>
              <a:gdLst>
                <a:gd name="T0" fmla="*/ 0 w 75"/>
                <a:gd name="T1" fmla="*/ 8 h 24"/>
                <a:gd name="T2" fmla="*/ 5 w 75"/>
                <a:gd name="T3" fmla="*/ 7 h 24"/>
                <a:gd name="T4" fmla="*/ 9 w 75"/>
                <a:gd name="T5" fmla="*/ 6 h 24"/>
                <a:gd name="T6" fmla="*/ 14 w 75"/>
                <a:gd name="T7" fmla="*/ 4 h 24"/>
                <a:gd name="T8" fmla="*/ 19 w 75"/>
                <a:gd name="T9" fmla="*/ 3 h 24"/>
                <a:gd name="T10" fmla="*/ 23 w 75"/>
                <a:gd name="T11" fmla="*/ 1 h 24"/>
                <a:gd name="T12" fmla="*/ 28 w 75"/>
                <a:gd name="T13" fmla="*/ 1 h 24"/>
                <a:gd name="T14" fmla="*/ 33 w 75"/>
                <a:gd name="T15" fmla="*/ 0 h 24"/>
                <a:gd name="T16" fmla="*/ 38 w 75"/>
                <a:gd name="T17" fmla="*/ 1 h 24"/>
                <a:gd name="T18" fmla="*/ 38 w 75"/>
                <a:gd name="T19" fmla="*/ 6 h 24"/>
                <a:gd name="T20" fmla="*/ 32 w 75"/>
                <a:gd name="T21" fmla="*/ 6 h 24"/>
                <a:gd name="T22" fmla="*/ 28 w 75"/>
                <a:gd name="T23" fmla="*/ 6 h 24"/>
                <a:gd name="T24" fmla="*/ 23 w 75"/>
                <a:gd name="T25" fmla="*/ 7 h 24"/>
                <a:gd name="T26" fmla="*/ 19 w 75"/>
                <a:gd name="T27" fmla="*/ 9 h 24"/>
                <a:gd name="T28" fmla="*/ 14 w 75"/>
                <a:gd name="T29" fmla="*/ 11 h 24"/>
                <a:gd name="T30" fmla="*/ 9 w 75"/>
                <a:gd name="T31" fmla="*/ 12 h 24"/>
                <a:gd name="T32" fmla="*/ 5 w 75"/>
                <a:gd name="T33" fmla="*/ 12 h 24"/>
                <a:gd name="T34" fmla="*/ 0 w 75"/>
                <a:gd name="T35" fmla="*/ 12 h 24"/>
                <a:gd name="T36" fmla="*/ 0 w 75"/>
                <a:gd name="T37" fmla="*/ 8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4"/>
                <a:gd name="T59" fmla="*/ 75 w 7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4">
                  <a:moveTo>
                    <a:pt x="0" y="16"/>
                  </a:moveTo>
                  <a:lnTo>
                    <a:pt x="9" y="14"/>
                  </a:lnTo>
                  <a:lnTo>
                    <a:pt x="18" y="11"/>
                  </a:lnTo>
                  <a:lnTo>
                    <a:pt x="28" y="7"/>
                  </a:lnTo>
                  <a:lnTo>
                    <a:pt x="37" y="5"/>
                  </a:lnTo>
                  <a:lnTo>
                    <a:pt x="46" y="2"/>
                  </a:lnTo>
                  <a:lnTo>
                    <a:pt x="56" y="1"/>
                  </a:lnTo>
                  <a:lnTo>
                    <a:pt x="66" y="0"/>
                  </a:lnTo>
                  <a:lnTo>
                    <a:pt x="75" y="1"/>
                  </a:lnTo>
                  <a:lnTo>
                    <a:pt x="75" y="12"/>
                  </a:lnTo>
                  <a:lnTo>
                    <a:pt x="64" y="11"/>
                  </a:lnTo>
                  <a:lnTo>
                    <a:pt x="55" y="12"/>
                  </a:lnTo>
                  <a:lnTo>
                    <a:pt x="46" y="14"/>
                  </a:lnTo>
                  <a:lnTo>
                    <a:pt x="37" y="17"/>
                  </a:lnTo>
                  <a:lnTo>
                    <a:pt x="28" y="21"/>
                  </a:lnTo>
                  <a:lnTo>
                    <a:pt x="18" y="23"/>
                  </a:lnTo>
                  <a:lnTo>
                    <a:pt x="9" y="24"/>
                  </a:lnTo>
                  <a:lnTo>
                    <a:pt x="0" y="24"/>
                  </a:lnTo>
                  <a:lnTo>
                    <a:pt x="0" y="16"/>
                  </a:lnTo>
                  <a:close/>
                </a:path>
              </a:pathLst>
            </a:custGeom>
            <a:solidFill>
              <a:srgbClr val="000000"/>
            </a:solidFill>
            <a:ln w="9525">
              <a:noFill/>
              <a:round/>
              <a:headEnd/>
              <a:tailEnd/>
            </a:ln>
          </p:spPr>
          <p:txBody>
            <a:bodyPr/>
            <a:lstStyle/>
            <a:p>
              <a:endParaRPr lang="en-US"/>
            </a:p>
          </p:txBody>
        </p:sp>
        <p:sp>
          <p:nvSpPr>
            <p:cNvPr id="7261" name="Freeform 100"/>
            <p:cNvSpPr>
              <a:spLocks/>
            </p:cNvSpPr>
            <p:nvPr/>
          </p:nvSpPr>
          <p:spPr bwMode="auto">
            <a:xfrm>
              <a:off x="1469" y="2600"/>
              <a:ext cx="26" cy="140"/>
            </a:xfrm>
            <a:custGeom>
              <a:avLst/>
              <a:gdLst>
                <a:gd name="T0" fmla="*/ 4 w 52"/>
                <a:gd name="T1" fmla="*/ 0 h 279"/>
                <a:gd name="T2" fmla="*/ 7 w 52"/>
                <a:gd name="T3" fmla="*/ 2 h 279"/>
                <a:gd name="T4" fmla="*/ 10 w 52"/>
                <a:gd name="T5" fmla="*/ 3 h 279"/>
                <a:gd name="T6" fmla="*/ 13 w 52"/>
                <a:gd name="T7" fmla="*/ 5 h 279"/>
                <a:gd name="T8" fmla="*/ 15 w 52"/>
                <a:gd name="T9" fmla="*/ 8 h 279"/>
                <a:gd name="T10" fmla="*/ 17 w 52"/>
                <a:gd name="T11" fmla="*/ 11 h 279"/>
                <a:gd name="T12" fmla="*/ 18 w 52"/>
                <a:gd name="T13" fmla="*/ 14 h 279"/>
                <a:gd name="T14" fmla="*/ 20 w 52"/>
                <a:gd name="T15" fmla="*/ 17 h 279"/>
                <a:gd name="T16" fmla="*/ 22 w 52"/>
                <a:gd name="T17" fmla="*/ 20 h 279"/>
                <a:gd name="T18" fmla="*/ 25 w 52"/>
                <a:gd name="T19" fmla="*/ 35 h 279"/>
                <a:gd name="T20" fmla="*/ 26 w 52"/>
                <a:gd name="T21" fmla="*/ 50 h 279"/>
                <a:gd name="T22" fmla="*/ 26 w 52"/>
                <a:gd name="T23" fmla="*/ 66 h 279"/>
                <a:gd name="T24" fmla="*/ 25 w 52"/>
                <a:gd name="T25" fmla="*/ 82 h 279"/>
                <a:gd name="T26" fmla="*/ 22 w 52"/>
                <a:gd name="T27" fmla="*/ 97 h 279"/>
                <a:gd name="T28" fmla="*/ 18 w 52"/>
                <a:gd name="T29" fmla="*/ 112 h 279"/>
                <a:gd name="T30" fmla="*/ 13 w 52"/>
                <a:gd name="T31" fmla="*/ 127 h 279"/>
                <a:gd name="T32" fmla="*/ 6 w 52"/>
                <a:gd name="T33" fmla="*/ 140 h 279"/>
                <a:gd name="T34" fmla="*/ 4 w 52"/>
                <a:gd name="T35" fmla="*/ 140 h 279"/>
                <a:gd name="T36" fmla="*/ 3 w 52"/>
                <a:gd name="T37" fmla="*/ 139 h 279"/>
                <a:gd name="T38" fmla="*/ 2 w 52"/>
                <a:gd name="T39" fmla="*/ 138 h 279"/>
                <a:gd name="T40" fmla="*/ 0 w 52"/>
                <a:gd name="T41" fmla="*/ 136 h 279"/>
                <a:gd name="T42" fmla="*/ 7 w 52"/>
                <a:gd name="T43" fmla="*/ 121 h 279"/>
                <a:gd name="T44" fmla="*/ 13 w 52"/>
                <a:gd name="T45" fmla="*/ 104 h 279"/>
                <a:gd name="T46" fmla="*/ 15 w 52"/>
                <a:gd name="T47" fmla="*/ 87 h 279"/>
                <a:gd name="T48" fmla="*/ 17 w 52"/>
                <a:gd name="T49" fmla="*/ 69 h 279"/>
                <a:gd name="T50" fmla="*/ 17 w 52"/>
                <a:gd name="T51" fmla="*/ 51 h 279"/>
                <a:gd name="T52" fmla="*/ 14 w 52"/>
                <a:gd name="T53" fmla="*/ 33 h 279"/>
                <a:gd name="T54" fmla="*/ 10 w 52"/>
                <a:gd name="T55" fmla="*/ 16 h 279"/>
                <a:gd name="T56" fmla="*/ 4 w 52"/>
                <a:gd name="T57" fmla="*/ 0 h 2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279"/>
                <a:gd name="T89" fmla="*/ 52 w 52"/>
                <a:gd name="T90" fmla="*/ 279 h 2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279">
                  <a:moveTo>
                    <a:pt x="7" y="0"/>
                  </a:moveTo>
                  <a:lnTo>
                    <a:pt x="14" y="3"/>
                  </a:lnTo>
                  <a:lnTo>
                    <a:pt x="19" y="5"/>
                  </a:lnTo>
                  <a:lnTo>
                    <a:pt x="25" y="10"/>
                  </a:lnTo>
                  <a:lnTo>
                    <a:pt x="29" y="15"/>
                  </a:lnTo>
                  <a:lnTo>
                    <a:pt x="33" y="21"/>
                  </a:lnTo>
                  <a:lnTo>
                    <a:pt x="36" y="27"/>
                  </a:lnTo>
                  <a:lnTo>
                    <a:pt x="39" y="34"/>
                  </a:lnTo>
                  <a:lnTo>
                    <a:pt x="43" y="39"/>
                  </a:lnTo>
                  <a:lnTo>
                    <a:pt x="49" y="69"/>
                  </a:lnTo>
                  <a:lnTo>
                    <a:pt x="52" y="99"/>
                  </a:lnTo>
                  <a:lnTo>
                    <a:pt x="52" y="132"/>
                  </a:lnTo>
                  <a:lnTo>
                    <a:pt x="49" y="163"/>
                  </a:lnTo>
                  <a:lnTo>
                    <a:pt x="43" y="194"/>
                  </a:lnTo>
                  <a:lnTo>
                    <a:pt x="35" y="224"/>
                  </a:lnTo>
                  <a:lnTo>
                    <a:pt x="25" y="253"/>
                  </a:lnTo>
                  <a:lnTo>
                    <a:pt x="12" y="279"/>
                  </a:lnTo>
                  <a:lnTo>
                    <a:pt x="8" y="279"/>
                  </a:lnTo>
                  <a:lnTo>
                    <a:pt x="5" y="278"/>
                  </a:lnTo>
                  <a:lnTo>
                    <a:pt x="3" y="276"/>
                  </a:lnTo>
                  <a:lnTo>
                    <a:pt x="0" y="272"/>
                  </a:lnTo>
                  <a:lnTo>
                    <a:pt x="14" y="241"/>
                  </a:lnTo>
                  <a:lnTo>
                    <a:pt x="25" y="208"/>
                  </a:lnTo>
                  <a:lnTo>
                    <a:pt x="30" y="173"/>
                  </a:lnTo>
                  <a:lnTo>
                    <a:pt x="34" y="137"/>
                  </a:lnTo>
                  <a:lnTo>
                    <a:pt x="33" y="102"/>
                  </a:lnTo>
                  <a:lnTo>
                    <a:pt x="28" y="66"/>
                  </a:lnTo>
                  <a:lnTo>
                    <a:pt x="20" y="31"/>
                  </a:lnTo>
                  <a:lnTo>
                    <a:pt x="7" y="0"/>
                  </a:lnTo>
                  <a:close/>
                </a:path>
              </a:pathLst>
            </a:custGeom>
            <a:solidFill>
              <a:srgbClr val="000000"/>
            </a:solidFill>
            <a:ln w="9525">
              <a:noFill/>
              <a:round/>
              <a:headEnd/>
              <a:tailEnd/>
            </a:ln>
          </p:spPr>
          <p:txBody>
            <a:bodyPr/>
            <a:lstStyle/>
            <a:p>
              <a:endParaRPr lang="en-US"/>
            </a:p>
          </p:txBody>
        </p:sp>
        <p:sp>
          <p:nvSpPr>
            <p:cNvPr id="7262" name="Freeform 101"/>
            <p:cNvSpPr>
              <a:spLocks/>
            </p:cNvSpPr>
            <p:nvPr/>
          </p:nvSpPr>
          <p:spPr bwMode="auto">
            <a:xfrm>
              <a:off x="1492" y="3239"/>
              <a:ext cx="113" cy="54"/>
            </a:xfrm>
            <a:custGeom>
              <a:avLst/>
              <a:gdLst>
                <a:gd name="T0" fmla="*/ 0 w 227"/>
                <a:gd name="T1" fmla="*/ 49 h 107"/>
                <a:gd name="T2" fmla="*/ 9 w 227"/>
                <a:gd name="T3" fmla="*/ 47 h 107"/>
                <a:gd name="T4" fmla="*/ 18 w 227"/>
                <a:gd name="T5" fmla="*/ 46 h 107"/>
                <a:gd name="T6" fmla="*/ 26 w 227"/>
                <a:gd name="T7" fmla="*/ 44 h 107"/>
                <a:gd name="T8" fmla="*/ 34 w 227"/>
                <a:gd name="T9" fmla="*/ 41 h 107"/>
                <a:gd name="T10" fmla="*/ 42 w 227"/>
                <a:gd name="T11" fmla="*/ 38 h 107"/>
                <a:gd name="T12" fmla="*/ 51 w 227"/>
                <a:gd name="T13" fmla="*/ 35 h 107"/>
                <a:gd name="T14" fmla="*/ 58 w 227"/>
                <a:gd name="T15" fmla="*/ 31 h 107"/>
                <a:gd name="T16" fmla="*/ 66 w 227"/>
                <a:gd name="T17" fmla="*/ 26 h 107"/>
                <a:gd name="T18" fmla="*/ 67 w 227"/>
                <a:gd name="T19" fmla="*/ 25 h 107"/>
                <a:gd name="T20" fmla="*/ 70 w 227"/>
                <a:gd name="T21" fmla="*/ 24 h 107"/>
                <a:gd name="T22" fmla="*/ 72 w 227"/>
                <a:gd name="T23" fmla="*/ 23 h 107"/>
                <a:gd name="T24" fmla="*/ 74 w 227"/>
                <a:gd name="T25" fmla="*/ 23 h 107"/>
                <a:gd name="T26" fmla="*/ 76 w 227"/>
                <a:gd name="T27" fmla="*/ 21 h 107"/>
                <a:gd name="T28" fmla="*/ 79 w 227"/>
                <a:gd name="T29" fmla="*/ 20 h 107"/>
                <a:gd name="T30" fmla="*/ 81 w 227"/>
                <a:gd name="T31" fmla="*/ 19 h 107"/>
                <a:gd name="T32" fmla="*/ 83 w 227"/>
                <a:gd name="T33" fmla="*/ 18 h 107"/>
                <a:gd name="T34" fmla="*/ 86 w 227"/>
                <a:gd name="T35" fmla="*/ 15 h 107"/>
                <a:gd name="T36" fmla="*/ 90 w 227"/>
                <a:gd name="T37" fmla="*/ 13 h 107"/>
                <a:gd name="T38" fmla="*/ 93 w 227"/>
                <a:gd name="T39" fmla="*/ 11 h 107"/>
                <a:gd name="T40" fmla="*/ 97 w 227"/>
                <a:gd name="T41" fmla="*/ 9 h 107"/>
                <a:gd name="T42" fmla="*/ 101 w 227"/>
                <a:gd name="T43" fmla="*/ 6 h 107"/>
                <a:gd name="T44" fmla="*/ 105 w 227"/>
                <a:gd name="T45" fmla="*/ 5 h 107"/>
                <a:gd name="T46" fmla="*/ 109 w 227"/>
                <a:gd name="T47" fmla="*/ 2 h 107"/>
                <a:gd name="T48" fmla="*/ 112 w 227"/>
                <a:gd name="T49" fmla="*/ 0 h 107"/>
                <a:gd name="T50" fmla="*/ 113 w 227"/>
                <a:gd name="T51" fmla="*/ 1 h 107"/>
                <a:gd name="T52" fmla="*/ 113 w 227"/>
                <a:gd name="T53" fmla="*/ 2 h 107"/>
                <a:gd name="T54" fmla="*/ 113 w 227"/>
                <a:gd name="T55" fmla="*/ 4 h 107"/>
                <a:gd name="T56" fmla="*/ 113 w 227"/>
                <a:gd name="T57" fmla="*/ 5 h 107"/>
                <a:gd name="T58" fmla="*/ 106 w 227"/>
                <a:gd name="T59" fmla="*/ 9 h 107"/>
                <a:gd name="T60" fmla="*/ 100 w 227"/>
                <a:gd name="T61" fmla="*/ 13 h 107"/>
                <a:gd name="T62" fmla="*/ 93 w 227"/>
                <a:gd name="T63" fmla="*/ 17 h 107"/>
                <a:gd name="T64" fmla="*/ 87 w 227"/>
                <a:gd name="T65" fmla="*/ 21 h 107"/>
                <a:gd name="T66" fmla="*/ 80 w 227"/>
                <a:gd name="T67" fmla="*/ 25 h 107"/>
                <a:gd name="T68" fmla="*/ 74 w 227"/>
                <a:gd name="T69" fmla="*/ 28 h 107"/>
                <a:gd name="T70" fmla="*/ 67 w 227"/>
                <a:gd name="T71" fmla="*/ 32 h 107"/>
                <a:gd name="T72" fmla="*/ 60 w 227"/>
                <a:gd name="T73" fmla="*/ 36 h 107"/>
                <a:gd name="T74" fmla="*/ 53 w 227"/>
                <a:gd name="T75" fmla="*/ 39 h 107"/>
                <a:gd name="T76" fmla="*/ 46 w 227"/>
                <a:gd name="T77" fmla="*/ 42 h 107"/>
                <a:gd name="T78" fmla="*/ 39 w 227"/>
                <a:gd name="T79" fmla="*/ 45 h 107"/>
                <a:gd name="T80" fmla="*/ 32 w 227"/>
                <a:gd name="T81" fmla="*/ 48 h 107"/>
                <a:gd name="T82" fmla="*/ 25 w 227"/>
                <a:gd name="T83" fmla="*/ 50 h 107"/>
                <a:gd name="T84" fmla="*/ 17 w 227"/>
                <a:gd name="T85" fmla="*/ 51 h 107"/>
                <a:gd name="T86" fmla="*/ 10 w 227"/>
                <a:gd name="T87" fmla="*/ 53 h 107"/>
                <a:gd name="T88" fmla="*/ 2 w 227"/>
                <a:gd name="T89" fmla="*/ 54 h 107"/>
                <a:gd name="T90" fmla="*/ 1 w 227"/>
                <a:gd name="T91" fmla="*/ 53 h 107"/>
                <a:gd name="T92" fmla="*/ 0 w 227"/>
                <a:gd name="T93" fmla="*/ 51 h 107"/>
                <a:gd name="T94" fmla="*/ 0 w 227"/>
                <a:gd name="T95" fmla="*/ 50 h 107"/>
                <a:gd name="T96" fmla="*/ 0 w 227"/>
                <a:gd name="T97" fmla="*/ 49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107"/>
                <a:gd name="T149" fmla="*/ 227 w 227"/>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107">
                  <a:moveTo>
                    <a:pt x="0" y="97"/>
                  </a:moveTo>
                  <a:lnTo>
                    <a:pt x="19" y="94"/>
                  </a:lnTo>
                  <a:lnTo>
                    <a:pt x="36" y="92"/>
                  </a:lnTo>
                  <a:lnTo>
                    <a:pt x="53" y="87"/>
                  </a:lnTo>
                  <a:lnTo>
                    <a:pt x="69" y="82"/>
                  </a:lnTo>
                  <a:lnTo>
                    <a:pt x="85" y="76"/>
                  </a:lnTo>
                  <a:lnTo>
                    <a:pt x="102" y="69"/>
                  </a:lnTo>
                  <a:lnTo>
                    <a:pt x="117" y="61"/>
                  </a:lnTo>
                  <a:lnTo>
                    <a:pt x="132" y="52"/>
                  </a:lnTo>
                  <a:lnTo>
                    <a:pt x="135" y="49"/>
                  </a:lnTo>
                  <a:lnTo>
                    <a:pt x="140" y="48"/>
                  </a:lnTo>
                  <a:lnTo>
                    <a:pt x="144" y="46"/>
                  </a:lnTo>
                  <a:lnTo>
                    <a:pt x="149" y="45"/>
                  </a:lnTo>
                  <a:lnTo>
                    <a:pt x="153" y="42"/>
                  </a:lnTo>
                  <a:lnTo>
                    <a:pt x="158" y="40"/>
                  </a:lnTo>
                  <a:lnTo>
                    <a:pt x="162" y="38"/>
                  </a:lnTo>
                  <a:lnTo>
                    <a:pt x="166" y="36"/>
                  </a:lnTo>
                  <a:lnTo>
                    <a:pt x="173" y="30"/>
                  </a:lnTo>
                  <a:lnTo>
                    <a:pt x="180" y="25"/>
                  </a:lnTo>
                  <a:lnTo>
                    <a:pt x="187" y="21"/>
                  </a:lnTo>
                  <a:lnTo>
                    <a:pt x="195" y="17"/>
                  </a:lnTo>
                  <a:lnTo>
                    <a:pt x="202" y="12"/>
                  </a:lnTo>
                  <a:lnTo>
                    <a:pt x="210" y="9"/>
                  </a:lnTo>
                  <a:lnTo>
                    <a:pt x="218" y="4"/>
                  </a:lnTo>
                  <a:lnTo>
                    <a:pt x="225" y="0"/>
                  </a:lnTo>
                  <a:lnTo>
                    <a:pt x="227" y="2"/>
                  </a:lnTo>
                  <a:lnTo>
                    <a:pt x="227" y="4"/>
                  </a:lnTo>
                  <a:lnTo>
                    <a:pt x="227" y="8"/>
                  </a:lnTo>
                  <a:lnTo>
                    <a:pt x="227" y="10"/>
                  </a:lnTo>
                  <a:lnTo>
                    <a:pt x="213" y="17"/>
                  </a:lnTo>
                  <a:lnTo>
                    <a:pt x="201" y="25"/>
                  </a:lnTo>
                  <a:lnTo>
                    <a:pt x="187" y="33"/>
                  </a:lnTo>
                  <a:lnTo>
                    <a:pt x="174" y="41"/>
                  </a:lnTo>
                  <a:lnTo>
                    <a:pt x="160" y="49"/>
                  </a:lnTo>
                  <a:lnTo>
                    <a:pt x="148" y="56"/>
                  </a:lnTo>
                  <a:lnTo>
                    <a:pt x="134" y="64"/>
                  </a:lnTo>
                  <a:lnTo>
                    <a:pt x="120" y="71"/>
                  </a:lnTo>
                  <a:lnTo>
                    <a:pt x="106" y="78"/>
                  </a:lnTo>
                  <a:lnTo>
                    <a:pt x="92" y="84"/>
                  </a:lnTo>
                  <a:lnTo>
                    <a:pt x="79" y="90"/>
                  </a:lnTo>
                  <a:lnTo>
                    <a:pt x="65" y="95"/>
                  </a:lnTo>
                  <a:lnTo>
                    <a:pt x="50" y="99"/>
                  </a:lnTo>
                  <a:lnTo>
                    <a:pt x="35" y="102"/>
                  </a:lnTo>
                  <a:lnTo>
                    <a:pt x="20" y="106"/>
                  </a:lnTo>
                  <a:lnTo>
                    <a:pt x="5" y="107"/>
                  </a:lnTo>
                  <a:lnTo>
                    <a:pt x="3" y="105"/>
                  </a:lnTo>
                  <a:lnTo>
                    <a:pt x="0" y="102"/>
                  </a:lnTo>
                  <a:lnTo>
                    <a:pt x="0" y="99"/>
                  </a:lnTo>
                  <a:lnTo>
                    <a:pt x="0" y="97"/>
                  </a:lnTo>
                  <a:close/>
                </a:path>
              </a:pathLst>
            </a:custGeom>
            <a:solidFill>
              <a:srgbClr val="000000"/>
            </a:solidFill>
            <a:ln w="9525">
              <a:noFill/>
              <a:round/>
              <a:headEnd/>
              <a:tailEnd/>
            </a:ln>
          </p:spPr>
          <p:txBody>
            <a:bodyPr/>
            <a:lstStyle/>
            <a:p>
              <a:endParaRPr lang="en-US"/>
            </a:p>
          </p:txBody>
        </p:sp>
        <p:sp>
          <p:nvSpPr>
            <p:cNvPr id="7263" name="Freeform 102"/>
            <p:cNvSpPr>
              <a:spLocks/>
            </p:cNvSpPr>
            <p:nvPr/>
          </p:nvSpPr>
          <p:spPr bwMode="auto">
            <a:xfrm>
              <a:off x="1473" y="2561"/>
              <a:ext cx="23" cy="18"/>
            </a:xfrm>
            <a:custGeom>
              <a:avLst/>
              <a:gdLst>
                <a:gd name="T0" fmla="*/ 18 w 46"/>
                <a:gd name="T1" fmla="*/ 1 h 36"/>
                <a:gd name="T2" fmla="*/ 20 w 46"/>
                <a:gd name="T3" fmla="*/ 0 h 36"/>
                <a:gd name="T4" fmla="*/ 22 w 46"/>
                <a:gd name="T5" fmla="*/ 1 h 36"/>
                <a:gd name="T6" fmla="*/ 22 w 46"/>
                <a:gd name="T7" fmla="*/ 2 h 36"/>
                <a:gd name="T8" fmla="*/ 23 w 46"/>
                <a:gd name="T9" fmla="*/ 3 h 36"/>
                <a:gd name="T10" fmla="*/ 23 w 46"/>
                <a:gd name="T11" fmla="*/ 5 h 36"/>
                <a:gd name="T12" fmla="*/ 21 w 46"/>
                <a:gd name="T13" fmla="*/ 7 h 36"/>
                <a:gd name="T14" fmla="*/ 18 w 46"/>
                <a:gd name="T15" fmla="*/ 9 h 36"/>
                <a:gd name="T16" fmla="*/ 15 w 46"/>
                <a:gd name="T17" fmla="*/ 11 h 36"/>
                <a:gd name="T18" fmla="*/ 11 w 46"/>
                <a:gd name="T19" fmla="*/ 13 h 36"/>
                <a:gd name="T20" fmla="*/ 8 w 46"/>
                <a:gd name="T21" fmla="*/ 15 h 36"/>
                <a:gd name="T22" fmla="*/ 6 w 46"/>
                <a:gd name="T23" fmla="*/ 16 h 36"/>
                <a:gd name="T24" fmla="*/ 3 w 46"/>
                <a:gd name="T25" fmla="*/ 18 h 36"/>
                <a:gd name="T26" fmla="*/ 1 w 46"/>
                <a:gd name="T27" fmla="*/ 16 h 36"/>
                <a:gd name="T28" fmla="*/ 0 w 46"/>
                <a:gd name="T29" fmla="*/ 13 h 36"/>
                <a:gd name="T30" fmla="*/ 2 w 46"/>
                <a:gd name="T31" fmla="*/ 11 h 36"/>
                <a:gd name="T32" fmla="*/ 6 w 46"/>
                <a:gd name="T33" fmla="*/ 8 h 36"/>
                <a:gd name="T34" fmla="*/ 9 w 46"/>
                <a:gd name="T35" fmla="*/ 6 h 36"/>
                <a:gd name="T36" fmla="*/ 12 w 46"/>
                <a:gd name="T37" fmla="*/ 4 h 36"/>
                <a:gd name="T38" fmla="*/ 16 w 46"/>
                <a:gd name="T39" fmla="*/ 2 h 36"/>
                <a:gd name="T40" fmla="*/ 18 w 46"/>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6"/>
                <a:gd name="T65" fmla="*/ 46 w 4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6">
                  <a:moveTo>
                    <a:pt x="36" y="1"/>
                  </a:moveTo>
                  <a:lnTo>
                    <a:pt x="39" y="0"/>
                  </a:lnTo>
                  <a:lnTo>
                    <a:pt x="43" y="1"/>
                  </a:lnTo>
                  <a:lnTo>
                    <a:pt x="44" y="3"/>
                  </a:lnTo>
                  <a:lnTo>
                    <a:pt x="46" y="5"/>
                  </a:lnTo>
                  <a:lnTo>
                    <a:pt x="45" y="9"/>
                  </a:lnTo>
                  <a:lnTo>
                    <a:pt x="41" y="13"/>
                  </a:lnTo>
                  <a:lnTo>
                    <a:pt x="36" y="17"/>
                  </a:lnTo>
                  <a:lnTo>
                    <a:pt x="29" y="22"/>
                  </a:lnTo>
                  <a:lnTo>
                    <a:pt x="22" y="25"/>
                  </a:lnTo>
                  <a:lnTo>
                    <a:pt x="16" y="29"/>
                  </a:lnTo>
                  <a:lnTo>
                    <a:pt x="11" y="32"/>
                  </a:lnTo>
                  <a:lnTo>
                    <a:pt x="6" y="36"/>
                  </a:lnTo>
                  <a:lnTo>
                    <a:pt x="1" y="31"/>
                  </a:lnTo>
                  <a:lnTo>
                    <a:pt x="0" y="26"/>
                  </a:lnTo>
                  <a:lnTo>
                    <a:pt x="4" y="22"/>
                  </a:lnTo>
                  <a:lnTo>
                    <a:pt x="11" y="16"/>
                  </a:lnTo>
                  <a:lnTo>
                    <a:pt x="18" y="12"/>
                  </a:lnTo>
                  <a:lnTo>
                    <a:pt x="24" y="7"/>
                  </a:lnTo>
                  <a:lnTo>
                    <a:pt x="31" y="3"/>
                  </a:lnTo>
                  <a:lnTo>
                    <a:pt x="36" y="1"/>
                  </a:lnTo>
                  <a:close/>
                </a:path>
              </a:pathLst>
            </a:custGeom>
            <a:solidFill>
              <a:srgbClr val="000000"/>
            </a:solidFill>
            <a:ln w="9525">
              <a:noFill/>
              <a:round/>
              <a:headEnd/>
              <a:tailEnd/>
            </a:ln>
          </p:spPr>
          <p:txBody>
            <a:bodyPr/>
            <a:lstStyle/>
            <a:p>
              <a:endParaRPr lang="en-US"/>
            </a:p>
          </p:txBody>
        </p:sp>
        <p:sp>
          <p:nvSpPr>
            <p:cNvPr id="7264" name="Freeform 103"/>
            <p:cNvSpPr>
              <a:spLocks/>
            </p:cNvSpPr>
            <p:nvPr/>
          </p:nvSpPr>
          <p:spPr bwMode="auto">
            <a:xfrm>
              <a:off x="1493" y="3122"/>
              <a:ext cx="37" cy="13"/>
            </a:xfrm>
            <a:custGeom>
              <a:avLst/>
              <a:gdLst>
                <a:gd name="T0" fmla="*/ 17 w 73"/>
                <a:gd name="T1" fmla="*/ 3 h 25"/>
                <a:gd name="T2" fmla="*/ 20 w 73"/>
                <a:gd name="T3" fmla="*/ 4 h 25"/>
                <a:gd name="T4" fmla="*/ 22 w 73"/>
                <a:gd name="T5" fmla="*/ 4 h 25"/>
                <a:gd name="T6" fmla="*/ 25 w 73"/>
                <a:gd name="T7" fmla="*/ 4 h 25"/>
                <a:gd name="T8" fmla="*/ 28 w 73"/>
                <a:gd name="T9" fmla="*/ 5 h 25"/>
                <a:gd name="T10" fmla="*/ 31 w 73"/>
                <a:gd name="T11" fmla="*/ 5 h 25"/>
                <a:gd name="T12" fmla="*/ 33 w 73"/>
                <a:gd name="T13" fmla="*/ 6 h 25"/>
                <a:gd name="T14" fmla="*/ 35 w 73"/>
                <a:gd name="T15" fmla="*/ 8 h 25"/>
                <a:gd name="T16" fmla="*/ 37 w 73"/>
                <a:gd name="T17" fmla="*/ 10 h 25"/>
                <a:gd name="T18" fmla="*/ 35 w 73"/>
                <a:gd name="T19" fmla="*/ 13 h 25"/>
                <a:gd name="T20" fmla="*/ 33 w 73"/>
                <a:gd name="T21" fmla="*/ 12 h 25"/>
                <a:gd name="T22" fmla="*/ 30 w 73"/>
                <a:gd name="T23" fmla="*/ 11 h 25"/>
                <a:gd name="T24" fmla="*/ 27 w 73"/>
                <a:gd name="T25" fmla="*/ 9 h 25"/>
                <a:gd name="T26" fmla="*/ 24 w 73"/>
                <a:gd name="T27" fmla="*/ 9 h 25"/>
                <a:gd name="T28" fmla="*/ 20 w 73"/>
                <a:gd name="T29" fmla="*/ 9 h 25"/>
                <a:gd name="T30" fmla="*/ 17 w 73"/>
                <a:gd name="T31" fmla="*/ 8 h 25"/>
                <a:gd name="T32" fmla="*/ 13 w 73"/>
                <a:gd name="T33" fmla="*/ 8 h 25"/>
                <a:gd name="T34" fmla="*/ 9 w 73"/>
                <a:gd name="T35" fmla="*/ 7 h 25"/>
                <a:gd name="T36" fmla="*/ 6 w 73"/>
                <a:gd name="T37" fmla="*/ 6 h 25"/>
                <a:gd name="T38" fmla="*/ 3 w 73"/>
                <a:gd name="T39" fmla="*/ 5 h 25"/>
                <a:gd name="T40" fmla="*/ 0 w 73"/>
                <a:gd name="T41" fmla="*/ 4 h 25"/>
                <a:gd name="T42" fmla="*/ 1 w 73"/>
                <a:gd name="T43" fmla="*/ 1 h 25"/>
                <a:gd name="T44" fmla="*/ 3 w 73"/>
                <a:gd name="T45" fmla="*/ 1 h 25"/>
                <a:gd name="T46" fmla="*/ 5 w 73"/>
                <a:gd name="T47" fmla="*/ 0 h 25"/>
                <a:gd name="T48" fmla="*/ 8 w 73"/>
                <a:gd name="T49" fmla="*/ 0 h 25"/>
                <a:gd name="T50" fmla="*/ 10 w 73"/>
                <a:gd name="T51" fmla="*/ 1 h 25"/>
                <a:gd name="T52" fmla="*/ 13 w 73"/>
                <a:gd name="T53" fmla="*/ 2 h 25"/>
                <a:gd name="T54" fmla="*/ 15 w 73"/>
                <a:gd name="T55" fmla="*/ 3 h 25"/>
                <a:gd name="T56" fmla="*/ 17 w 73"/>
                <a:gd name="T57" fmla="*/ 3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25"/>
                <a:gd name="T89" fmla="*/ 73 w 73"/>
                <a:gd name="T90" fmla="*/ 25 h 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25">
                  <a:moveTo>
                    <a:pt x="34" y="5"/>
                  </a:moveTo>
                  <a:lnTo>
                    <a:pt x="39" y="7"/>
                  </a:lnTo>
                  <a:lnTo>
                    <a:pt x="44" y="8"/>
                  </a:lnTo>
                  <a:lnTo>
                    <a:pt x="50" y="8"/>
                  </a:lnTo>
                  <a:lnTo>
                    <a:pt x="56" y="9"/>
                  </a:lnTo>
                  <a:lnTo>
                    <a:pt x="62" y="10"/>
                  </a:lnTo>
                  <a:lnTo>
                    <a:pt x="66" y="12"/>
                  </a:lnTo>
                  <a:lnTo>
                    <a:pt x="70" y="15"/>
                  </a:lnTo>
                  <a:lnTo>
                    <a:pt x="73" y="20"/>
                  </a:lnTo>
                  <a:lnTo>
                    <a:pt x="69" y="25"/>
                  </a:lnTo>
                  <a:lnTo>
                    <a:pt x="65" y="24"/>
                  </a:lnTo>
                  <a:lnTo>
                    <a:pt x="59" y="21"/>
                  </a:lnTo>
                  <a:lnTo>
                    <a:pt x="54" y="18"/>
                  </a:lnTo>
                  <a:lnTo>
                    <a:pt x="47" y="18"/>
                  </a:lnTo>
                  <a:lnTo>
                    <a:pt x="40" y="17"/>
                  </a:lnTo>
                  <a:lnTo>
                    <a:pt x="33" y="16"/>
                  </a:lnTo>
                  <a:lnTo>
                    <a:pt x="25" y="15"/>
                  </a:lnTo>
                  <a:lnTo>
                    <a:pt x="18" y="14"/>
                  </a:lnTo>
                  <a:lnTo>
                    <a:pt x="12" y="12"/>
                  </a:lnTo>
                  <a:lnTo>
                    <a:pt x="5" y="9"/>
                  </a:lnTo>
                  <a:lnTo>
                    <a:pt x="0" y="7"/>
                  </a:lnTo>
                  <a:lnTo>
                    <a:pt x="2" y="2"/>
                  </a:lnTo>
                  <a:lnTo>
                    <a:pt x="5" y="1"/>
                  </a:lnTo>
                  <a:lnTo>
                    <a:pt x="10" y="0"/>
                  </a:lnTo>
                  <a:lnTo>
                    <a:pt x="15" y="0"/>
                  </a:lnTo>
                  <a:lnTo>
                    <a:pt x="19" y="1"/>
                  </a:lnTo>
                  <a:lnTo>
                    <a:pt x="25" y="3"/>
                  </a:lnTo>
                  <a:lnTo>
                    <a:pt x="29" y="5"/>
                  </a:lnTo>
                  <a:lnTo>
                    <a:pt x="34" y="5"/>
                  </a:lnTo>
                  <a:close/>
                </a:path>
              </a:pathLst>
            </a:custGeom>
            <a:solidFill>
              <a:srgbClr val="000000"/>
            </a:solidFill>
            <a:ln w="9525">
              <a:noFill/>
              <a:round/>
              <a:headEnd/>
              <a:tailEnd/>
            </a:ln>
          </p:spPr>
          <p:txBody>
            <a:bodyPr/>
            <a:lstStyle/>
            <a:p>
              <a:endParaRPr lang="en-US"/>
            </a:p>
          </p:txBody>
        </p:sp>
        <p:sp>
          <p:nvSpPr>
            <p:cNvPr id="7265" name="Freeform 104"/>
            <p:cNvSpPr>
              <a:spLocks/>
            </p:cNvSpPr>
            <p:nvPr/>
          </p:nvSpPr>
          <p:spPr bwMode="auto">
            <a:xfrm>
              <a:off x="1477" y="2576"/>
              <a:ext cx="23" cy="18"/>
            </a:xfrm>
            <a:custGeom>
              <a:avLst/>
              <a:gdLst>
                <a:gd name="T0" fmla="*/ 21 w 45"/>
                <a:gd name="T1" fmla="*/ 0 h 37"/>
                <a:gd name="T2" fmla="*/ 22 w 45"/>
                <a:gd name="T3" fmla="*/ 1 h 37"/>
                <a:gd name="T4" fmla="*/ 23 w 45"/>
                <a:gd name="T5" fmla="*/ 3 h 37"/>
                <a:gd name="T6" fmla="*/ 23 w 45"/>
                <a:gd name="T7" fmla="*/ 5 h 37"/>
                <a:gd name="T8" fmla="*/ 22 w 45"/>
                <a:gd name="T9" fmla="*/ 7 h 37"/>
                <a:gd name="T10" fmla="*/ 20 w 45"/>
                <a:gd name="T11" fmla="*/ 8 h 37"/>
                <a:gd name="T12" fmla="*/ 17 w 45"/>
                <a:gd name="T13" fmla="*/ 10 h 37"/>
                <a:gd name="T14" fmla="*/ 14 w 45"/>
                <a:gd name="T15" fmla="*/ 12 h 37"/>
                <a:gd name="T16" fmla="*/ 11 w 45"/>
                <a:gd name="T17" fmla="*/ 14 h 37"/>
                <a:gd name="T18" fmla="*/ 9 w 45"/>
                <a:gd name="T19" fmla="*/ 16 h 37"/>
                <a:gd name="T20" fmla="*/ 6 w 45"/>
                <a:gd name="T21" fmla="*/ 18 h 37"/>
                <a:gd name="T22" fmla="*/ 3 w 45"/>
                <a:gd name="T23" fmla="*/ 18 h 37"/>
                <a:gd name="T24" fmla="*/ 0 w 45"/>
                <a:gd name="T25" fmla="*/ 18 h 37"/>
                <a:gd name="T26" fmla="*/ 1 w 45"/>
                <a:gd name="T27" fmla="*/ 15 h 37"/>
                <a:gd name="T28" fmla="*/ 3 w 45"/>
                <a:gd name="T29" fmla="*/ 12 h 37"/>
                <a:gd name="T30" fmla="*/ 6 w 45"/>
                <a:gd name="T31" fmla="*/ 10 h 37"/>
                <a:gd name="T32" fmla="*/ 9 w 45"/>
                <a:gd name="T33" fmla="*/ 8 h 37"/>
                <a:gd name="T34" fmla="*/ 12 w 45"/>
                <a:gd name="T35" fmla="*/ 6 h 37"/>
                <a:gd name="T36" fmla="*/ 15 w 45"/>
                <a:gd name="T37" fmla="*/ 4 h 37"/>
                <a:gd name="T38" fmla="*/ 18 w 45"/>
                <a:gd name="T39" fmla="*/ 2 h 37"/>
                <a:gd name="T40" fmla="*/ 21 w 45"/>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37"/>
                <a:gd name="T65" fmla="*/ 45 w 45"/>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37">
                  <a:moveTo>
                    <a:pt x="41" y="0"/>
                  </a:moveTo>
                  <a:lnTo>
                    <a:pt x="44" y="3"/>
                  </a:lnTo>
                  <a:lnTo>
                    <a:pt x="45" y="7"/>
                  </a:lnTo>
                  <a:lnTo>
                    <a:pt x="45" y="10"/>
                  </a:lnTo>
                  <a:lnTo>
                    <a:pt x="44" y="14"/>
                  </a:lnTo>
                  <a:lnTo>
                    <a:pt x="40" y="16"/>
                  </a:lnTo>
                  <a:lnTo>
                    <a:pt x="34" y="20"/>
                  </a:lnTo>
                  <a:lnTo>
                    <a:pt x="28" y="24"/>
                  </a:lnTo>
                  <a:lnTo>
                    <a:pt x="22" y="29"/>
                  </a:lnTo>
                  <a:lnTo>
                    <a:pt x="17" y="32"/>
                  </a:lnTo>
                  <a:lnTo>
                    <a:pt x="11" y="36"/>
                  </a:lnTo>
                  <a:lnTo>
                    <a:pt x="5" y="37"/>
                  </a:lnTo>
                  <a:lnTo>
                    <a:pt x="0" y="37"/>
                  </a:lnTo>
                  <a:lnTo>
                    <a:pt x="2" y="31"/>
                  </a:lnTo>
                  <a:lnTo>
                    <a:pt x="5" y="25"/>
                  </a:lnTo>
                  <a:lnTo>
                    <a:pt x="11" y="21"/>
                  </a:lnTo>
                  <a:lnTo>
                    <a:pt x="18" y="16"/>
                  </a:lnTo>
                  <a:lnTo>
                    <a:pt x="23" y="13"/>
                  </a:lnTo>
                  <a:lnTo>
                    <a:pt x="30" y="8"/>
                  </a:lnTo>
                  <a:lnTo>
                    <a:pt x="36" y="5"/>
                  </a:lnTo>
                  <a:lnTo>
                    <a:pt x="41" y="0"/>
                  </a:lnTo>
                  <a:close/>
                </a:path>
              </a:pathLst>
            </a:custGeom>
            <a:solidFill>
              <a:srgbClr val="000000"/>
            </a:solidFill>
            <a:ln w="9525">
              <a:noFill/>
              <a:round/>
              <a:headEnd/>
              <a:tailEnd/>
            </a:ln>
          </p:spPr>
          <p:txBody>
            <a:bodyPr/>
            <a:lstStyle/>
            <a:p>
              <a:endParaRPr lang="en-US"/>
            </a:p>
          </p:txBody>
        </p:sp>
        <p:sp>
          <p:nvSpPr>
            <p:cNvPr id="7266" name="Freeform 105"/>
            <p:cNvSpPr>
              <a:spLocks/>
            </p:cNvSpPr>
            <p:nvPr/>
          </p:nvSpPr>
          <p:spPr bwMode="auto">
            <a:xfrm>
              <a:off x="1495" y="2588"/>
              <a:ext cx="29" cy="26"/>
            </a:xfrm>
            <a:custGeom>
              <a:avLst/>
              <a:gdLst>
                <a:gd name="T0" fmla="*/ 28 w 60"/>
                <a:gd name="T1" fmla="*/ 0 h 52"/>
                <a:gd name="T2" fmla="*/ 29 w 60"/>
                <a:gd name="T3" fmla="*/ 1 h 52"/>
                <a:gd name="T4" fmla="*/ 29 w 60"/>
                <a:gd name="T5" fmla="*/ 2 h 52"/>
                <a:gd name="T6" fmla="*/ 29 w 60"/>
                <a:gd name="T7" fmla="*/ 3 h 52"/>
                <a:gd name="T8" fmla="*/ 29 w 60"/>
                <a:gd name="T9" fmla="*/ 4 h 52"/>
                <a:gd name="T10" fmla="*/ 25 w 60"/>
                <a:gd name="T11" fmla="*/ 7 h 52"/>
                <a:gd name="T12" fmla="*/ 22 w 60"/>
                <a:gd name="T13" fmla="*/ 9 h 52"/>
                <a:gd name="T14" fmla="*/ 18 w 60"/>
                <a:gd name="T15" fmla="*/ 12 h 52"/>
                <a:gd name="T16" fmla="*/ 15 w 60"/>
                <a:gd name="T17" fmla="*/ 14 h 52"/>
                <a:gd name="T18" fmla="*/ 12 w 60"/>
                <a:gd name="T19" fmla="*/ 17 h 52"/>
                <a:gd name="T20" fmla="*/ 9 w 60"/>
                <a:gd name="T21" fmla="*/ 20 h 52"/>
                <a:gd name="T22" fmla="*/ 6 w 60"/>
                <a:gd name="T23" fmla="*/ 23 h 52"/>
                <a:gd name="T24" fmla="*/ 2 w 60"/>
                <a:gd name="T25" fmla="*/ 26 h 52"/>
                <a:gd name="T26" fmla="*/ 0 w 60"/>
                <a:gd name="T27" fmla="*/ 25 h 52"/>
                <a:gd name="T28" fmla="*/ 0 w 60"/>
                <a:gd name="T29" fmla="*/ 24 h 52"/>
                <a:gd name="T30" fmla="*/ 0 w 60"/>
                <a:gd name="T31" fmla="*/ 22 h 52"/>
                <a:gd name="T32" fmla="*/ 0 w 60"/>
                <a:gd name="T33" fmla="*/ 20 h 52"/>
                <a:gd name="T34" fmla="*/ 3 w 60"/>
                <a:gd name="T35" fmla="*/ 18 h 52"/>
                <a:gd name="T36" fmla="*/ 7 w 60"/>
                <a:gd name="T37" fmla="*/ 15 h 52"/>
                <a:gd name="T38" fmla="*/ 10 w 60"/>
                <a:gd name="T39" fmla="*/ 12 h 52"/>
                <a:gd name="T40" fmla="*/ 14 w 60"/>
                <a:gd name="T41" fmla="*/ 9 h 52"/>
                <a:gd name="T42" fmla="*/ 17 w 60"/>
                <a:gd name="T43" fmla="*/ 6 h 52"/>
                <a:gd name="T44" fmla="*/ 21 w 60"/>
                <a:gd name="T45" fmla="*/ 4 h 52"/>
                <a:gd name="T46" fmla="*/ 25 w 60"/>
                <a:gd name="T47" fmla="*/ 2 h 52"/>
                <a:gd name="T48" fmla="*/ 28 w 60"/>
                <a:gd name="T49" fmla="*/ 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2"/>
                <a:gd name="T77" fmla="*/ 60 w 6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2">
                  <a:moveTo>
                    <a:pt x="58" y="0"/>
                  </a:moveTo>
                  <a:lnTo>
                    <a:pt x="60" y="1"/>
                  </a:lnTo>
                  <a:lnTo>
                    <a:pt x="60" y="4"/>
                  </a:lnTo>
                  <a:lnTo>
                    <a:pt x="60" y="6"/>
                  </a:lnTo>
                  <a:lnTo>
                    <a:pt x="60" y="8"/>
                  </a:lnTo>
                  <a:lnTo>
                    <a:pt x="52" y="13"/>
                  </a:lnTo>
                  <a:lnTo>
                    <a:pt x="45" y="17"/>
                  </a:lnTo>
                  <a:lnTo>
                    <a:pt x="38" y="23"/>
                  </a:lnTo>
                  <a:lnTo>
                    <a:pt x="31" y="28"/>
                  </a:lnTo>
                  <a:lnTo>
                    <a:pt x="24" y="34"/>
                  </a:lnTo>
                  <a:lnTo>
                    <a:pt x="18" y="39"/>
                  </a:lnTo>
                  <a:lnTo>
                    <a:pt x="12" y="46"/>
                  </a:lnTo>
                  <a:lnTo>
                    <a:pt x="5" y="52"/>
                  </a:lnTo>
                  <a:lnTo>
                    <a:pt x="1" y="50"/>
                  </a:lnTo>
                  <a:lnTo>
                    <a:pt x="1" y="47"/>
                  </a:lnTo>
                  <a:lnTo>
                    <a:pt x="0" y="44"/>
                  </a:lnTo>
                  <a:lnTo>
                    <a:pt x="0" y="40"/>
                  </a:lnTo>
                  <a:lnTo>
                    <a:pt x="7" y="35"/>
                  </a:lnTo>
                  <a:lnTo>
                    <a:pt x="14" y="29"/>
                  </a:lnTo>
                  <a:lnTo>
                    <a:pt x="21" y="23"/>
                  </a:lnTo>
                  <a:lnTo>
                    <a:pt x="28" y="17"/>
                  </a:lnTo>
                  <a:lnTo>
                    <a:pt x="36" y="12"/>
                  </a:lnTo>
                  <a:lnTo>
                    <a:pt x="43" y="7"/>
                  </a:lnTo>
                  <a:lnTo>
                    <a:pt x="51" y="4"/>
                  </a:lnTo>
                  <a:lnTo>
                    <a:pt x="58" y="0"/>
                  </a:lnTo>
                  <a:close/>
                </a:path>
              </a:pathLst>
            </a:custGeom>
            <a:solidFill>
              <a:srgbClr val="000000"/>
            </a:solidFill>
            <a:ln w="9525">
              <a:noFill/>
              <a:round/>
              <a:headEnd/>
              <a:tailEnd/>
            </a:ln>
          </p:spPr>
          <p:txBody>
            <a:bodyPr/>
            <a:lstStyle/>
            <a:p>
              <a:endParaRPr lang="en-US"/>
            </a:p>
          </p:txBody>
        </p:sp>
        <p:sp>
          <p:nvSpPr>
            <p:cNvPr id="7267" name="Freeform 106"/>
            <p:cNvSpPr>
              <a:spLocks/>
            </p:cNvSpPr>
            <p:nvPr/>
          </p:nvSpPr>
          <p:spPr bwMode="auto">
            <a:xfrm>
              <a:off x="1508" y="3041"/>
              <a:ext cx="39" cy="64"/>
            </a:xfrm>
            <a:custGeom>
              <a:avLst/>
              <a:gdLst>
                <a:gd name="T0" fmla="*/ 3 w 80"/>
                <a:gd name="T1" fmla="*/ 0 h 126"/>
                <a:gd name="T2" fmla="*/ 7 w 80"/>
                <a:gd name="T3" fmla="*/ 4 h 126"/>
                <a:gd name="T4" fmla="*/ 7 w 80"/>
                <a:gd name="T5" fmla="*/ 10 h 126"/>
                <a:gd name="T6" fmla="*/ 7 w 80"/>
                <a:gd name="T7" fmla="*/ 17 h 126"/>
                <a:gd name="T8" fmla="*/ 9 w 80"/>
                <a:gd name="T9" fmla="*/ 23 h 126"/>
                <a:gd name="T10" fmla="*/ 12 w 80"/>
                <a:gd name="T11" fmla="*/ 28 h 126"/>
                <a:gd name="T12" fmla="*/ 16 w 80"/>
                <a:gd name="T13" fmla="*/ 33 h 126"/>
                <a:gd name="T14" fmla="*/ 19 w 80"/>
                <a:gd name="T15" fmla="*/ 38 h 126"/>
                <a:gd name="T16" fmla="*/ 23 w 80"/>
                <a:gd name="T17" fmla="*/ 42 h 126"/>
                <a:gd name="T18" fmla="*/ 27 w 80"/>
                <a:gd name="T19" fmla="*/ 46 h 126"/>
                <a:gd name="T20" fmla="*/ 31 w 80"/>
                <a:gd name="T21" fmla="*/ 50 h 126"/>
                <a:gd name="T22" fmla="*/ 35 w 80"/>
                <a:gd name="T23" fmla="*/ 55 h 126"/>
                <a:gd name="T24" fmla="*/ 39 w 80"/>
                <a:gd name="T25" fmla="*/ 59 h 126"/>
                <a:gd name="T26" fmla="*/ 39 w 80"/>
                <a:gd name="T27" fmla="*/ 61 h 126"/>
                <a:gd name="T28" fmla="*/ 39 w 80"/>
                <a:gd name="T29" fmla="*/ 62 h 126"/>
                <a:gd name="T30" fmla="*/ 38 w 80"/>
                <a:gd name="T31" fmla="*/ 63 h 126"/>
                <a:gd name="T32" fmla="*/ 36 w 80"/>
                <a:gd name="T33" fmla="*/ 64 h 126"/>
                <a:gd name="T34" fmla="*/ 25 w 80"/>
                <a:gd name="T35" fmla="*/ 58 h 126"/>
                <a:gd name="T36" fmla="*/ 18 w 80"/>
                <a:gd name="T37" fmla="*/ 52 h 126"/>
                <a:gd name="T38" fmla="*/ 12 w 80"/>
                <a:gd name="T39" fmla="*/ 45 h 126"/>
                <a:gd name="T40" fmla="*/ 7 w 80"/>
                <a:gd name="T41" fmla="*/ 37 h 126"/>
                <a:gd name="T42" fmla="*/ 4 w 80"/>
                <a:gd name="T43" fmla="*/ 29 h 126"/>
                <a:gd name="T44" fmla="*/ 2 w 80"/>
                <a:gd name="T45" fmla="*/ 20 h 126"/>
                <a:gd name="T46" fmla="*/ 1 w 80"/>
                <a:gd name="T47" fmla="*/ 12 h 126"/>
                <a:gd name="T48" fmla="*/ 0 w 80"/>
                <a:gd name="T49" fmla="*/ 2 h 126"/>
                <a:gd name="T50" fmla="*/ 3 w 80"/>
                <a:gd name="T51" fmla="*/ 0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126"/>
                <a:gd name="T80" fmla="*/ 80 w 80"/>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126">
                  <a:moveTo>
                    <a:pt x="6" y="0"/>
                  </a:moveTo>
                  <a:lnTo>
                    <a:pt x="14" y="8"/>
                  </a:lnTo>
                  <a:lnTo>
                    <a:pt x="15" y="19"/>
                  </a:lnTo>
                  <a:lnTo>
                    <a:pt x="15" y="33"/>
                  </a:lnTo>
                  <a:lnTo>
                    <a:pt x="18" y="46"/>
                  </a:lnTo>
                  <a:lnTo>
                    <a:pt x="25" y="56"/>
                  </a:lnTo>
                  <a:lnTo>
                    <a:pt x="32" y="65"/>
                  </a:lnTo>
                  <a:lnTo>
                    <a:pt x="39" y="74"/>
                  </a:lnTo>
                  <a:lnTo>
                    <a:pt x="47" y="83"/>
                  </a:lnTo>
                  <a:lnTo>
                    <a:pt x="55" y="91"/>
                  </a:lnTo>
                  <a:lnTo>
                    <a:pt x="63" y="99"/>
                  </a:lnTo>
                  <a:lnTo>
                    <a:pt x="72" y="108"/>
                  </a:lnTo>
                  <a:lnTo>
                    <a:pt x="80" y="116"/>
                  </a:lnTo>
                  <a:lnTo>
                    <a:pt x="80" y="121"/>
                  </a:lnTo>
                  <a:lnTo>
                    <a:pt x="79" y="123"/>
                  </a:lnTo>
                  <a:lnTo>
                    <a:pt x="77" y="125"/>
                  </a:lnTo>
                  <a:lnTo>
                    <a:pt x="73" y="126"/>
                  </a:lnTo>
                  <a:lnTo>
                    <a:pt x="52" y="115"/>
                  </a:lnTo>
                  <a:lnTo>
                    <a:pt x="36" y="102"/>
                  </a:lnTo>
                  <a:lnTo>
                    <a:pt x="24" y="88"/>
                  </a:lnTo>
                  <a:lnTo>
                    <a:pt x="14" y="73"/>
                  </a:lnTo>
                  <a:lnTo>
                    <a:pt x="9" y="57"/>
                  </a:lnTo>
                  <a:lnTo>
                    <a:pt x="5" y="40"/>
                  </a:lnTo>
                  <a:lnTo>
                    <a:pt x="2" y="23"/>
                  </a:lnTo>
                  <a:lnTo>
                    <a:pt x="0" y="3"/>
                  </a:lnTo>
                  <a:lnTo>
                    <a:pt x="6" y="0"/>
                  </a:lnTo>
                  <a:close/>
                </a:path>
              </a:pathLst>
            </a:custGeom>
            <a:solidFill>
              <a:srgbClr val="000000"/>
            </a:solidFill>
            <a:ln w="9525">
              <a:noFill/>
              <a:round/>
              <a:headEnd/>
              <a:tailEnd/>
            </a:ln>
          </p:spPr>
          <p:txBody>
            <a:bodyPr/>
            <a:lstStyle/>
            <a:p>
              <a:endParaRPr lang="en-US"/>
            </a:p>
          </p:txBody>
        </p:sp>
        <p:sp>
          <p:nvSpPr>
            <p:cNvPr id="7268" name="Freeform 107"/>
            <p:cNvSpPr>
              <a:spLocks/>
            </p:cNvSpPr>
            <p:nvPr/>
          </p:nvSpPr>
          <p:spPr bwMode="auto">
            <a:xfrm>
              <a:off x="1503" y="2653"/>
              <a:ext cx="16" cy="18"/>
            </a:xfrm>
            <a:custGeom>
              <a:avLst/>
              <a:gdLst>
                <a:gd name="T0" fmla="*/ 0 w 34"/>
                <a:gd name="T1" fmla="*/ 0 h 36"/>
                <a:gd name="T2" fmla="*/ 5 w 34"/>
                <a:gd name="T3" fmla="*/ 3 h 36"/>
                <a:gd name="T4" fmla="*/ 9 w 34"/>
                <a:gd name="T5" fmla="*/ 7 h 36"/>
                <a:gd name="T6" fmla="*/ 13 w 34"/>
                <a:gd name="T7" fmla="*/ 11 h 36"/>
                <a:gd name="T8" fmla="*/ 16 w 34"/>
                <a:gd name="T9" fmla="*/ 16 h 36"/>
                <a:gd name="T10" fmla="*/ 15 w 34"/>
                <a:gd name="T11" fmla="*/ 18 h 36"/>
                <a:gd name="T12" fmla="*/ 13 w 34"/>
                <a:gd name="T13" fmla="*/ 18 h 36"/>
                <a:gd name="T14" fmla="*/ 11 w 34"/>
                <a:gd name="T15" fmla="*/ 18 h 36"/>
                <a:gd name="T16" fmla="*/ 10 w 34"/>
                <a:gd name="T17" fmla="*/ 18 h 36"/>
                <a:gd name="T18" fmla="*/ 8 w 34"/>
                <a:gd name="T19" fmla="*/ 13 h 36"/>
                <a:gd name="T20" fmla="*/ 4 w 34"/>
                <a:gd name="T21" fmla="*/ 9 h 36"/>
                <a:gd name="T22" fmla="*/ 0 w 34"/>
                <a:gd name="T23" fmla="*/ 6 h 36"/>
                <a:gd name="T24" fmla="*/ 0 w 34"/>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6"/>
                <a:gd name="T41" fmla="*/ 34 w 34"/>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6">
                  <a:moveTo>
                    <a:pt x="0" y="0"/>
                  </a:moveTo>
                  <a:lnTo>
                    <a:pt x="10" y="5"/>
                  </a:lnTo>
                  <a:lnTo>
                    <a:pt x="20" y="13"/>
                  </a:lnTo>
                  <a:lnTo>
                    <a:pt x="28" y="22"/>
                  </a:lnTo>
                  <a:lnTo>
                    <a:pt x="34" y="31"/>
                  </a:lnTo>
                  <a:lnTo>
                    <a:pt x="31" y="35"/>
                  </a:lnTo>
                  <a:lnTo>
                    <a:pt x="28" y="36"/>
                  </a:lnTo>
                  <a:lnTo>
                    <a:pt x="24" y="36"/>
                  </a:lnTo>
                  <a:lnTo>
                    <a:pt x="21" y="35"/>
                  </a:lnTo>
                  <a:lnTo>
                    <a:pt x="17" y="26"/>
                  </a:lnTo>
                  <a:lnTo>
                    <a:pt x="9" y="18"/>
                  </a:lnTo>
                  <a:lnTo>
                    <a:pt x="1" y="11"/>
                  </a:lnTo>
                  <a:lnTo>
                    <a:pt x="0" y="0"/>
                  </a:lnTo>
                  <a:close/>
                </a:path>
              </a:pathLst>
            </a:custGeom>
            <a:solidFill>
              <a:srgbClr val="000000"/>
            </a:solidFill>
            <a:ln w="9525">
              <a:noFill/>
              <a:round/>
              <a:headEnd/>
              <a:tailEnd/>
            </a:ln>
          </p:spPr>
          <p:txBody>
            <a:bodyPr/>
            <a:lstStyle/>
            <a:p>
              <a:endParaRPr lang="en-US"/>
            </a:p>
          </p:txBody>
        </p:sp>
        <p:sp>
          <p:nvSpPr>
            <p:cNvPr id="7269" name="Freeform 108"/>
            <p:cNvSpPr>
              <a:spLocks/>
            </p:cNvSpPr>
            <p:nvPr/>
          </p:nvSpPr>
          <p:spPr bwMode="auto">
            <a:xfrm>
              <a:off x="1509" y="2619"/>
              <a:ext cx="13" cy="14"/>
            </a:xfrm>
            <a:custGeom>
              <a:avLst/>
              <a:gdLst>
                <a:gd name="T0" fmla="*/ 12 w 25"/>
                <a:gd name="T1" fmla="*/ 0 h 29"/>
                <a:gd name="T2" fmla="*/ 13 w 25"/>
                <a:gd name="T3" fmla="*/ 4 h 29"/>
                <a:gd name="T4" fmla="*/ 11 w 25"/>
                <a:gd name="T5" fmla="*/ 7 h 29"/>
                <a:gd name="T6" fmla="*/ 7 w 25"/>
                <a:gd name="T7" fmla="*/ 10 h 29"/>
                <a:gd name="T8" fmla="*/ 4 w 25"/>
                <a:gd name="T9" fmla="*/ 14 h 29"/>
                <a:gd name="T10" fmla="*/ 0 w 25"/>
                <a:gd name="T11" fmla="*/ 14 h 29"/>
                <a:gd name="T12" fmla="*/ 1 w 25"/>
                <a:gd name="T13" fmla="*/ 9 h 29"/>
                <a:gd name="T14" fmla="*/ 4 w 25"/>
                <a:gd name="T15" fmla="*/ 5 h 29"/>
                <a:gd name="T16" fmla="*/ 8 w 25"/>
                <a:gd name="T17" fmla="*/ 2 h 29"/>
                <a:gd name="T18" fmla="*/ 12 w 2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9"/>
                <a:gd name="T32" fmla="*/ 25 w 2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9">
                  <a:moveTo>
                    <a:pt x="24" y="0"/>
                  </a:moveTo>
                  <a:lnTo>
                    <a:pt x="25" y="8"/>
                  </a:lnTo>
                  <a:lnTo>
                    <a:pt x="21" y="15"/>
                  </a:lnTo>
                  <a:lnTo>
                    <a:pt x="14" y="21"/>
                  </a:lnTo>
                  <a:lnTo>
                    <a:pt x="8" y="29"/>
                  </a:lnTo>
                  <a:lnTo>
                    <a:pt x="0" y="29"/>
                  </a:lnTo>
                  <a:lnTo>
                    <a:pt x="1" y="19"/>
                  </a:lnTo>
                  <a:lnTo>
                    <a:pt x="7" y="11"/>
                  </a:lnTo>
                  <a:lnTo>
                    <a:pt x="16" y="5"/>
                  </a:lnTo>
                  <a:lnTo>
                    <a:pt x="24" y="0"/>
                  </a:lnTo>
                  <a:close/>
                </a:path>
              </a:pathLst>
            </a:custGeom>
            <a:solidFill>
              <a:srgbClr val="000000"/>
            </a:solidFill>
            <a:ln w="9525">
              <a:noFill/>
              <a:round/>
              <a:headEnd/>
              <a:tailEnd/>
            </a:ln>
          </p:spPr>
          <p:txBody>
            <a:bodyPr/>
            <a:lstStyle/>
            <a:p>
              <a:endParaRPr lang="en-US"/>
            </a:p>
          </p:txBody>
        </p:sp>
        <p:sp>
          <p:nvSpPr>
            <p:cNvPr id="7270" name="Freeform 109"/>
            <p:cNvSpPr>
              <a:spLocks/>
            </p:cNvSpPr>
            <p:nvPr/>
          </p:nvSpPr>
          <p:spPr bwMode="auto">
            <a:xfrm>
              <a:off x="1508" y="2526"/>
              <a:ext cx="8" cy="57"/>
            </a:xfrm>
            <a:custGeom>
              <a:avLst/>
              <a:gdLst>
                <a:gd name="T0" fmla="*/ 6 w 16"/>
                <a:gd name="T1" fmla="*/ 0 h 114"/>
                <a:gd name="T2" fmla="*/ 8 w 16"/>
                <a:gd name="T3" fmla="*/ 0 h 114"/>
                <a:gd name="T4" fmla="*/ 8 w 16"/>
                <a:gd name="T5" fmla="*/ 14 h 114"/>
                <a:gd name="T6" fmla="*/ 8 w 16"/>
                <a:gd name="T7" fmla="*/ 29 h 114"/>
                <a:gd name="T8" fmla="*/ 8 w 16"/>
                <a:gd name="T9" fmla="*/ 44 h 114"/>
                <a:gd name="T10" fmla="*/ 6 w 16"/>
                <a:gd name="T11" fmla="*/ 57 h 114"/>
                <a:gd name="T12" fmla="*/ 5 w 16"/>
                <a:gd name="T13" fmla="*/ 57 h 114"/>
                <a:gd name="T14" fmla="*/ 3 w 16"/>
                <a:gd name="T15" fmla="*/ 55 h 114"/>
                <a:gd name="T16" fmla="*/ 1 w 16"/>
                <a:gd name="T17" fmla="*/ 53 h 114"/>
                <a:gd name="T18" fmla="*/ 0 w 16"/>
                <a:gd name="T19" fmla="*/ 51 h 114"/>
                <a:gd name="T20" fmla="*/ 1 w 16"/>
                <a:gd name="T21" fmla="*/ 38 h 114"/>
                <a:gd name="T22" fmla="*/ 1 w 16"/>
                <a:gd name="T23" fmla="*/ 25 h 114"/>
                <a:gd name="T24" fmla="*/ 2 w 16"/>
                <a:gd name="T25" fmla="*/ 12 h 114"/>
                <a:gd name="T26" fmla="*/ 6 w 16"/>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14"/>
                <a:gd name="T44" fmla="*/ 16 w 16"/>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14">
                  <a:moveTo>
                    <a:pt x="11" y="0"/>
                  </a:moveTo>
                  <a:lnTo>
                    <a:pt x="16" y="0"/>
                  </a:lnTo>
                  <a:lnTo>
                    <a:pt x="16" y="27"/>
                  </a:lnTo>
                  <a:lnTo>
                    <a:pt x="16" y="57"/>
                  </a:lnTo>
                  <a:lnTo>
                    <a:pt x="15" y="87"/>
                  </a:lnTo>
                  <a:lnTo>
                    <a:pt x="12" y="114"/>
                  </a:lnTo>
                  <a:lnTo>
                    <a:pt x="9" y="113"/>
                  </a:lnTo>
                  <a:lnTo>
                    <a:pt x="5" y="109"/>
                  </a:lnTo>
                  <a:lnTo>
                    <a:pt x="2" y="106"/>
                  </a:lnTo>
                  <a:lnTo>
                    <a:pt x="0" y="102"/>
                  </a:lnTo>
                  <a:lnTo>
                    <a:pt x="1" y="76"/>
                  </a:lnTo>
                  <a:lnTo>
                    <a:pt x="1" y="49"/>
                  </a:lnTo>
                  <a:lnTo>
                    <a:pt x="3" y="24"/>
                  </a:lnTo>
                  <a:lnTo>
                    <a:pt x="11" y="0"/>
                  </a:lnTo>
                  <a:close/>
                </a:path>
              </a:pathLst>
            </a:custGeom>
            <a:solidFill>
              <a:srgbClr val="000000"/>
            </a:solidFill>
            <a:ln w="9525">
              <a:noFill/>
              <a:round/>
              <a:headEnd/>
              <a:tailEnd/>
            </a:ln>
          </p:spPr>
          <p:txBody>
            <a:bodyPr/>
            <a:lstStyle/>
            <a:p>
              <a:endParaRPr lang="en-US"/>
            </a:p>
          </p:txBody>
        </p:sp>
        <p:sp>
          <p:nvSpPr>
            <p:cNvPr id="7271" name="Freeform 110"/>
            <p:cNvSpPr>
              <a:spLocks/>
            </p:cNvSpPr>
            <p:nvPr/>
          </p:nvSpPr>
          <p:spPr bwMode="auto">
            <a:xfrm>
              <a:off x="1512" y="2673"/>
              <a:ext cx="18" cy="99"/>
            </a:xfrm>
            <a:custGeom>
              <a:avLst/>
              <a:gdLst>
                <a:gd name="T0" fmla="*/ 14 w 35"/>
                <a:gd name="T1" fmla="*/ 0 h 197"/>
                <a:gd name="T2" fmla="*/ 18 w 35"/>
                <a:gd name="T3" fmla="*/ 0 h 197"/>
                <a:gd name="T4" fmla="*/ 17 w 35"/>
                <a:gd name="T5" fmla="*/ 6 h 197"/>
                <a:gd name="T6" fmla="*/ 14 w 35"/>
                <a:gd name="T7" fmla="*/ 11 h 197"/>
                <a:gd name="T8" fmla="*/ 12 w 35"/>
                <a:gd name="T9" fmla="*/ 17 h 197"/>
                <a:gd name="T10" fmla="*/ 9 w 35"/>
                <a:gd name="T11" fmla="*/ 22 h 197"/>
                <a:gd name="T12" fmla="*/ 6 w 35"/>
                <a:gd name="T13" fmla="*/ 32 h 197"/>
                <a:gd name="T14" fmla="*/ 5 w 35"/>
                <a:gd name="T15" fmla="*/ 42 h 197"/>
                <a:gd name="T16" fmla="*/ 6 w 35"/>
                <a:gd name="T17" fmla="*/ 51 h 197"/>
                <a:gd name="T18" fmla="*/ 7 w 35"/>
                <a:gd name="T19" fmla="*/ 62 h 197"/>
                <a:gd name="T20" fmla="*/ 9 w 35"/>
                <a:gd name="T21" fmla="*/ 71 h 197"/>
                <a:gd name="T22" fmla="*/ 12 w 35"/>
                <a:gd name="T23" fmla="*/ 81 h 197"/>
                <a:gd name="T24" fmla="*/ 14 w 35"/>
                <a:gd name="T25" fmla="*/ 90 h 197"/>
                <a:gd name="T26" fmla="*/ 17 w 35"/>
                <a:gd name="T27" fmla="*/ 99 h 197"/>
                <a:gd name="T28" fmla="*/ 13 w 35"/>
                <a:gd name="T29" fmla="*/ 96 h 197"/>
                <a:gd name="T30" fmla="*/ 10 w 35"/>
                <a:gd name="T31" fmla="*/ 92 h 197"/>
                <a:gd name="T32" fmla="*/ 9 w 35"/>
                <a:gd name="T33" fmla="*/ 87 h 197"/>
                <a:gd name="T34" fmla="*/ 6 w 35"/>
                <a:gd name="T35" fmla="*/ 82 h 197"/>
                <a:gd name="T36" fmla="*/ 3 w 35"/>
                <a:gd name="T37" fmla="*/ 72 h 197"/>
                <a:gd name="T38" fmla="*/ 1 w 35"/>
                <a:gd name="T39" fmla="*/ 62 h 197"/>
                <a:gd name="T40" fmla="*/ 0 w 35"/>
                <a:gd name="T41" fmla="*/ 51 h 197"/>
                <a:gd name="T42" fmla="*/ 0 w 35"/>
                <a:gd name="T43" fmla="*/ 40 h 197"/>
                <a:gd name="T44" fmla="*/ 2 w 35"/>
                <a:gd name="T45" fmla="*/ 29 h 197"/>
                <a:gd name="T46" fmla="*/ 4 w 35"/>
                <a:gd name="T47" fmla="*/ 18 h 197"/>
                <a:gd name="T48" fmla="*/ 8 w 35"/>
                <a:gd name="T49" fmla="*/ 9 h 197"/>
                <a:gd name="T50" fmla="*/ 14 w 35"/>
                <a:gd name="T51" fmla="*/ 0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197"/>
                <a:gd name="T80" fmla="*/ 35 w 35"/>
                <a:gd name="T81" fmla="*/ 197 h 1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197">
                  <a:moveTo>
                    <a:pt x="27" y="0"/>
                  </a:moveTo>
                  <a:lnTo>
                    <a:pt x="35" y="0"/>
                  </a:lnTo>
                  <a:lnTo>
                    <a:pt x="33" y="11"/>
                  </a:lnTo>
                  <a:lnTo>
                    <a:pt x="28" y="21"/>
                  </a:lnTo>
                  <a:lnTo>
                    <a:pt x="23" y="33"/>
                  </a:lnTo>
                  <a:lnTo>
                    <a:pt x="18" y="43"/>
                  </a:lnTo>
                  <a:lnTo>
                    <a:pt x="12" y="63"/>
                  </a:lnTo>
                  <a:lnTo>
                    <a:pt x="10" y="83"/>
                  </a:lnTo>
                  <a:lnTo>
                    <a:pt x="11" y="102"/>
                  </a:lnTo>
                  <a:lnTo>
                    <a:pt x="13" y="123"/>
                  </a:lnTo>
                  <a:lnTo>
                    <a:pt x="17" y="142"/>
                  </a:lnTo>
                  <a:lnTo>
                    <a:pt x="23" y="161"/>
                  </a:lnTo>
                  <a:lnTo>
                    <a:pt x="28" y="179"/>
                  </a:lnTo>
                  <a:lnTo>
                    <a:pt x="34" y="197"/>
                  </a:lnTo>
                  <a:lnTo>
                    <a:pt x="25" y="192"/>
                  </a:lnTo>
                  <a:lnTo>
                    <a:pt x="20" y="184"/>
                  </a:lnTo>
                  <a:lnTo>
                    <a:pt x="17" y="174"/>
                  </a:lnTo>
                  <a:lnTo>
                    <a:pt x="12" y="164"/>
                  </a:lnTo>
                  <a:lnTo>
                    <a:pt x="5" y="144"/>
                  </a:lnTo>
                  <a:lnTo>
                    <a:pt x="2" y="123"/>
                  </a:lnTo>
                  <a:lnTo>
                    <a:pt x="0" y="101"/>
                  </a:lnTo>
                  <a:lnTo>
                    <a:pt x="0" y="79"/>
                  </a:lnTo>
                  <a:lnTo>
                    <a:pt x="3" y="57"/>
                  </a:lnTo>
                  <a:lnTo>
                    <a:pt x="8" y="36"/>
                  </a:lnTo>
                  <a:lnTo>
                    <a:pt x="16" y="17"/>
                  </a:lnTo>
                  <a:lnTo>
                    <a:pt x="27" y="0"/>
                  </a:lnTo>
                  <a:close/>
                </a:path>
              </a:pathLst>
            </a:custGeom>
            <a:solidFill>
              <a:srgbClr val="000000"/>
            </a:solidFill>
            <a:ln w="9525">
              <a:noFill/>
              <a:round/>
              <a:headEnd/>
              <a:tailEnd/>
            </a:ln>
          </p:spPr>
          <p:txBody>
            <a:bodyPr/>
            <a:lstStyle/>
            <a:p>
              <a:endParaRPr lang="en-US"/>
            </a:p>
          </p:txBody>
        </p:sp>
        <p:sp>
          <p:nvSpPr>
            <p:cNvPr id="7272" name="Freeform 111"/>
            <p:cNvSpPr>
              <a:spLocks/>
            </p:cNvSpPr>
            <p:nvPr/>
          </p:nvSpPr>
          <p:spPr bwMode="auto">
            <a:xfrm>
              <a:off x="1514" y="2488"/>
              <a:ext cx="28" cy="30"/>
            </a:xfrm>
            <a:custGeom>
              <a:avLst/>
              <a:gdLst>
                <a:gd name="T0" fmla="*/ 18 w 58"/>
                <a:gd name="T1" fmla="*/ 0 h 61"/>
                <a:gd name="T2" fmla="*/ 22 w 58"/>
                <a:gd name="T3" fmla="*/ 0 h 61"/>
                <a:gd name="T4" fmla="*/ 23 w 58"/>
                <a:gd name="T5" fmla="*/ 7 h 61"/>
                <a:gd name="T6" fmla="*/ 26 w 58"/>
                <a:gd name="T7" fmla="*/ 16 h 61"/>
                <a:gd name="T8" fmla="*/ 28 w 58"/>
                <a:gd name="T9" fmla="*/ 24 h 61"/>
                <a:gd name="T10" fmla="*/ 27 w 58"/>
                <a:gd name="T11" fmla="*/ 30 h 61"/>
                <a:gd name="T12" fmla="*/ 22 w 58"/>
                <a:gd name="T13" fmla="*/ 25 h 61"/>
                <a:gd name="T14" fmla="*/ 22 w 58"/>
                <a:gd name="T15" fmla="*/ 23 h 61"/>
                <a:gd name="T16" fmla="*/ 21 w 58"/>
                <a:gd name="T17" fmla="*/ 19 h 61"/>
                <a:gd name="T18" fmla="*/ 19 w 58"/>
                <a:gd name="T19" fmla="*/ 16 h 61"/>
                <a:gd name="T20" fmla="*/ 18 w 58"/>
                <a:gd name="T21" fmla="*/ 15 h 61"/>
                <a:gd name="T22" fmla="*/ 17 w 58"/>
                <a:gd name="T23" fmla="*/ 17 h 61"/>
                <a:gd name="T24" fmla="*/ 15 w 58"/>
                <a:gd name="T25" fmla="*/ 19 h 61"/>
                <a:gd name="T26" fmla="*/ 13 w 58"/>
                <a:gd name="T27" fmla="*/ 22 h 61"/>
                <a:gd name="T28" fmla="*/ 11 w 58"/>
                <a:gd name="T29" fmla="*/ 25 h 61"/>
                <a:gd name="T30" fmla="*/ 8 w 58"/>
                <a:gd name="T31" fmla="*/ 27 h 61"/>
                <a:gd name="T32" fmla="*/ 6 w 58"/>
                <a:gd name="T33" fmla="*/ 28 h 61"/>
                <a:gd name="T34" fmla="*/ 3 w 58"/>
                <a:gd name="T35" fmla="*/ 30 h 61"/>
                <a:gd name="T36" fmla="*/ 0 w 58"/>
                <a:gd name="T37" fmla="*/ 29 h 61"/>
                <a:gd name="T38" fmla="*/ 3 w 58"/>
                <a:gd name="T39" fmla="*/ 26 h 61"/>
                <a:gd name="T40" fmla="*/ 6 w 58"/>
                <a:gd name="T41" fmla="*/ 22 h 61"/>
                <a:gd name="T42" fmla="*/ 8 w 58"/>
                <a:gd name="T43" fmla="*/ 19 h 61"/>
                <a:gd name="T44" fmla="*/ 11 w 58"/>
                <a:gd name="T45" fmla="*/ 15 h 61"/>
                <a:gd name="T46" fmla="*/ 12 w 58"/>
                <a:gd name="T47" fmla="*/ 12 h 61"/>
                <a:gd name="T48" fmla="*/ 14 w 58"/>
                <a:gd name="T49" fmla="*/ 8 h 61"/>
                <a:gd name="T50" fmla="*/ 16 w 58"/>
                <a:gd name="T51" fmla="*/ 4 h 61"/>
                <a:gd name="T52" fmla="*/ 18 w 58"/>
                <a:gd name="T53" fmla="*/ 0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61"/>
                <a:gd name="T83" fmla="*/ 58 w 5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61">
                  <a:moveTo>
                    <a:pt x="37" y="0"/>
                  </a:moveTo>
                  <a:lnTo>
                    <a:pt x="46" y="0"/>
                  </a:lnTo>
                  <a:lnTo>
                    <a:pt x="48" y="14"/>
                  </a:lnTo>
                  <a:lnTo>
                    <a:pt x="53" y="32"/>
                  </a:lnTo>
                  <a:lnTo>
                    <a:pt x="58" y="49"/>
                  </a:lnTo>
                  <a:lnTo>
                    <a:pt x="56" y="61"/>
                  </a:lnTo>
                  <a:lnTo>
                    <a:pt x="46" y="50"/>
                  </a:lnTo>
                  <a:lnTo>
                    <a:pt x="45" y="46"/>
                  </a:lnTo>
                  <a:lnTo>
                    <a:pt x="44" y="39"/>
                  </a:lnTo>
                  <a:lnTo>
                    <a:pt x="40" y="33"/>
                  </a:lnTo>
                  <a:lnTo>
                    <a:pt x="38" y="30"/>
                  </a:lnTo>
                  <a:lnTo>
                    <a:pt x="35" y="34"/>
                  </a:lnTo>
                  <a:lnTo>
                    <a:pt x="31" y="39"/>
                  </a:lnTo>
                  <a:lnTo>
                    <a:pt x="27" y="45"/>
                  </a:lnTo>
                  <a:lnTo>
                    <a:pt x="22" y="50"/>
                  </a:lnTo>
                  <a:lnTo>
                    <a:pt x="17" y="55"/>
                  </a:lnTo>
                  <a:lnTo>
                    <a:pt x="12" y="57"/>
                  </a:lnTo>
                  <a:lnTo>
                    <a:pt x="6" y="60"/>
                  </a:lnTo>
                  <a:lnTo>
                    <a:pt x="0" y="58"/>
                  </a:lnTo>
                  <a:lnTo>
                    <a:pt x="6" y="52"/>
                  </a:lnTo>
                  <a:lnTo>
                    <a:pt x="12" y="45"/>
                  </a:lnTo>
                  <a:lnTo>
                    <a:pt x="17" y="38"/>
                  </a:lnTo>
                  <a:lnTo>
                    <a:pt x="22" y="31"/>
                  </a:lnTo>
                  <a:lnTo>
                    <a:pt x="25" y="24"/>
                  </a:lnTo>
                  <a:lnTo>
                    <a:pt x="30" y="16"/>
                  </a:lnTo>
                  <a:lnTo>
                    <a:pt x="33" y="8"/>
                  </a:lnTo>
                  <a:lnTo>
                    <a:pt x="37" y="0"/>
                  </a:lnTo>
                  <a:close/>
                </a:path>
              </a:pathLst>
            </a:custGeom>
            <a:solidFill>
              <a:srgbClr val="000000"/>
            </a:solidFill>
            <a:ln w="9525">
              <a:noFill/>
              <a:round/>
              <a:headEnd/>
              <a:tailEnd/>
            </a:ln>
          </p:spPr>
          <p:txBody>
            <a:bodyPr/>
            <a:lstStyle/>
            <a:p>
              <a:endParaRPr lang="en-US"/>
            </a:p>
          </p:txBody>
        </p:sp>
        <p:sp>
          <p:nvSpPr>
            <p:cNvPr id="7273" name="Freeform 112"/>
            <p:cNvSpPr>
              <a:spLocks/>
            </p:cNvSpPr>
            <p:nvPr/>
          </p:nvSpPr>
          <p:spPr bwMode="auto">
            <a:xfrm>
              <a:off x="1526" y="2780"/>
              <a:ext cx="21" cy="20"/>
            </a:xfrm>
            <a:custGeom>
              <a:avLst/>
              <a:gdLst>
                <a:gd name="T0" fmla="*/ 2 w 44"/>
                <a:gd name="T1" fmla="*/ 0 h 40"/>
                <a:gd name="T2" fmla="*/ 4 w 44"/>
                <a:gd name="T3" fmla="*/ 1 h 40"/>
                <a:gd name="T4" fmla="*/ 6 w 44"/>
                <a:gd name="T5" fmla="*/ 2 h 40"/>
                <a:gd name="T6" fmla="*/ 7 w 44"/>
                <a:gd name="T7" fmla="*/ 5 h 40"/>
                <a:gd name="T8" fmla="*/ 7 w 44"/>
                <a:gd name="T9" fmla="*/ 6 h 40"/>
                <a:gd name="T10" fmla="*/ 11 w 44"/>
                <a:gd name="T11" fmla="*/ 10 h 40"/>
                <a:gd name="T12" fmla="*/ 15 w 44"/>
                <a:gd name="T13" fmla="*/ 13 h 40"/>
                <a:gd name="T14" fmla="*/ 20 w 44"/>
                <a:gd name="T15" fmla="*/ 16 h 40"/>
                <a:gd name="T16" fmla="*/ 21 w 44"/>
                <a:gd name="T17" fmla="*/ 20 h 40"/>
                <a:gd name="T18" fmla="*/ 18 w 44"/>
                <a:gd name="T19" fmla="*/ 20 h 40"/>
                <a:gd name="T20" fmla="*/ 14 w 44"/>
                <a:gd name="T21" fmla="*/ 19 h 40"/>
                <a:gd name="T22" fmla="*/ 11 w 44"/>
                <a:gd name="T23" fmla="*/ 18 h 40"/>
                <a:gd name="T24" fmla="*/ 9 w 44"/>
                <a:gd name="T25" fmla="*/ 16 h 40"/>
                <a:gd name="T26" fmla="*/ 6 w 44"/>
                <a:gd name="T27" fmla="*/ 13 h 40"/>
                <a:gd name="T28" fmla="*/ 4 w 44"/>
                <a:gd name="T29" fmla="*/ 10 h 40"/>
                <a:gd name="T30" fmla="*/ 2 w 44"/>
                <a:gd name="T31" fmla="*/ 8 h 40"/>
                <a:gd name="T32" fmla="*/ 0 w 44"/>
                <a:gd name="T33" fmla="*/ 5 h 40"/>
                <a:gd name="T34" fmla="*/ 0 w 44"/>
                <a:gd name="T35" fmla="*/ 4 h 40"/>
                <a:gd name="T36" fmla="*/ 0 w 44"/>
                <a:gd name="T37" fmla="*/ 2 h 40"/>
                <a:gd name="T38" fmla="*/ 1 w 44"/>
                <a:gd name="T39" fmla="*/ 1 h 40"/>
                <a:gd name="T40" fmla="*/ 2 w 44"/>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0"/>
                <a:gd name="T65" fmla="*/ 44 w 44"/>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0">
                  <a:moveTo>
                    <a:pt x="5" y="0"/>
                  </a:moveTo>
                  <a:lnTo>
                    <a:pt x="9" y="1"/>
                  </a:lnTo>
                  <a:lnTo>
                    <a:pt x="12" y="4"/>
                  </a:lnTo>
                  <a:lnTo>
                    <a:pt x="14" y="9"/>
                  </a:lnTo>
                  <a:lnTo>
                    <a:pt x="15" y="12"/>
                  </a:lnTo>
                  <a:lnTo>
                    <a:pt x="22" y="20"/>
                  </a:lnTo>
                  <a:lnTo>
                    <a:pt x="31" y="26"/>
                  </a:lnTo>
                  <a:lnTo>
                    <a:pt x="41" y="32"/>
                  </a:lnTo>
                  <a:lnTo>
                    <a:pt x="44" y="40"/>
                  </a:lnTo>
                  <a:lnTo>
                    <a:pt x="37" y="40"/>
                  </a:lnTo>
                  <a:lnTo>
                    <a:pt x="30" y="38"/>
                  </a:lnTo>
                  <a:lnTo>
                    <a:pt x="24" y="35"/>
                  </a:lnTo>
                  <a:lnTo>
                    <a:pt x="19" y="31"/>
                  </a:lnTo>
                  <a:lnTo>
                    <a:pt x="13" y="26"/>
                  </a:lnTo>
                  <a:lnTo>
                    <a:pt x="8" y="20"/>
                  </a:lnTo>
                  <a:lnTo>
                    <a:pt x="4" y="15"/>
                  </a:lnTo>
                  <a:lnTo>
                    <a:pt x="0" y="9"/>
                  </a:lnTo>
                  <a:lnTo>
                    <a:pt x="0" y="7"/>
                  </a:lnTo>
                  <a:lnTo>
                    <a:pt x="1" y="4"/>
                  </a:lnTo>
                  <a:lnTo>
                    <a:pt x="3" y="2"/>
                  </a:lnTo>
                  <a:lnTo>
                    <a:pt x="5" y="0"/>
                  </a:lnTo>
                  <a:close/>
                </a:path>
              </a:pathLst>
            </a:custGeom>
            <a:solidFill>
              <a:srgbClr val="000000"/>
            </a:solidFill>
            <a:ln w="9525">
              <a:noFill/>
              <a:round/>
              <a:headEnd/>
              <a:tailEnd/>
            </a:ln>
          </p:spPr>
          <p:txBody>
            <a:bodyPr/>
            <a:lstStyle/>
            <a:p>
              <a:endParaRPr lang="en-US"/>
            </a:p>
          </p:txBody>
        </p:sp>
        <p:sp>
          <p:nvSpPr>
            <p:cNvPr id="7274" name="Freeform 113"/>
            <p:cNvSpPr>
              <a:spLocks/>
            </p:cNvSpPr>
            <p:nvPr/>
          </p:nvSpPr>
          <p:spPr bwMode="auto">
            <a:xfrm>
              <a:off x="1525" y="2626"/>
              <a:ext cx="14" cy="37"/>
            </a:xfrm>
            <a:custGeom>
              <a:avLst/>
              <a:gdLst>
                <a:gd name="T0" fmla="*/ 1 w 29"/>
                <a:gd name="T1" fmla="*/ 0 h 75"/>
                <a:gd name="T2" fmla="*/ 5 w 29"/>
                <a:gd name="T3" fmla="*/ 1 h 75"/>
                <a:gd name="T4" fmla="*/ 8 w 29"/>
                <a:gd name="T5" fmla="*/ 4 h 75"/>
                <a:gd name="T6" fmla="*/ 11 w 29"/>
                <a:gd name="T7" fmla="*/ 7 h 75"/>
                <a:gd name="T8" fmla="*/ 14 w 29"/>
                <a:gd name="T9" fmla="*/ 11 h 75"/>
                <a:gd name="T10" fmla="*/ 12 w 29"/>
                <a:gd name="T11" fmla="*/ 17 h 75"/>
                <a:gd name="T12" fmla="*/ 11 w 29"/>
                <a:gd name="T13" fmla="*/ 24 h 75"/>
                <a:gd name="T14" fmla="*/ 10 w 29"/>
                <a:gd name="T15" fmla="*/ 30 h 75"/>
                <a:gd name="T16" fmla="*/ 7 w 29"/>
                <a:gd name="T17" fmla="*/ 37 h 75"/>
                <a:gd name="T18" fmla="*/ 4 w 29"/>
                <a:gd name="T19" fmla="*/ 37 h 75"/>
                <a:gd name="T20" fmla="*/ 4 w 29"/>
                <a:gd name="T21" fmla="*/ 33 h 75"/>
                <a:gd name="T22" fmla="*/ 4 w 29"/>
                <a:gd name="T23" fmla="*/ 28 h 75"/>
                <a:gd name="T24" fmla="*/ 6 w 29"/>
                <a:gd name="T25" fmla="*/ 23 h 75"/>
                <a:gd name="T26" fmla="*/ 8 w 29"/>
                <a:gd name="T27" fmla="*/ 18 h 75"/>
                <a:gd name="T28" fmla="*/ 8 w 29"/>
                <a:gd name="T29" fmla="*/ 14 h 75"/>
                <a:gd name="T30" fmla="*/ 8 w 29"/>
                <a:gd name="T31" fmla="*/ 10 h 75"/>
                <a:gd name="T32" fmla="*/ 6 w 29"/>
                <a:gd name="T33" fmla="*/ 6 h 75"/>
                <a:gd name="T34" fmla="*/ 0 w 29"/>
                <a:gd name="T35" fmla="*/ 2 h 75"/>
                <a:gd name="T36" fmla="*/ 0 w 29"/>
                <a:gd name="T37" fmla="*/ 1 h 75"/>
                <a:gd name="T38" fmla="*/ 0 w 29"/>
                <a:gd name="T39" fmla="*/ 1 h 75"/>
                <a:gd name="T40" fmla="*/ 0 w 29"/>
                <a:gd name="T41" fmla="*/ 0 h 75"/>
                <a:gd name="T42" fmla="*/ 1 w 29"/>
                <a:gd name="T43" fmla="*/ 0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5"/>
                <a:gd name="T68" fmla="*/ 29 w 29"/>
                <a:gd name="T69" fmla="*/ 75 h 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5">
                  <a:moveTo>
                    <a:pt x="2" y="0"/>
                  </a:moveTo>
                  <a:lnTo>
                    <a:pt x="10" y="3"/>
                  </a:lnTo>
                  <a:lnTo>
                    <a:pt x="16" y="8"/>
                  </a:lnTo>
                  <a:lnTo>
                    <a:pt x="22" y="15"/>
                  </a:lnTo>
                  <a:lnTo>
                    <a:pt x="29" y="22"/>
                  </a:lnTo>
                  <a:lnTo>
                    <a:pt x="25" y="35"/>
                  </a:lnTo>
                  <a:lnTo>
                    <a:pt x="22" y="48"/>
                  </a:lnTo>
                  <a:lnTo>
                    <a:pt x="20" y="61"/>
                  </a:lnTo>
                  <a:lnTo>
                    <a:pt x="15" y="74"/>
                  </a:lnTo>
                  <a:lnTo>
                    <a:pt x="8" y="75"/>
                  </a:lnTo>
                  <a:lnTo>
                    <a:pt x="8" y="66"/>
                  </a:lnTo>
                  <a:lnTo>
                    <a:pt x="9" y="56"/>
                  </a:lnTo>
                  <a:lnTo>
                    <a:pt x="13" y="47"/>
                  </a:lnTo>
                  <a:lnTo>
                    <a:pt x="16" y="37"/>
                  </a:lnTo>
                  <a:lnTo>
                    <a:pt x="17" y="28"/>
                  </a:lnTo>
                  <a:lnTo>
                    <a:pt x="16" y="20"/>
                  </a:lnTo>
                  <a:lnTo>
                    <a:pt x="12" y="12"/>
                  </a:lnTo>
                  <a:lnTo>
                    <a:pt x="0" y="5"/>
                  </a:lnTo>
                  <a:lnTo>
                    <a:pt x="0" y="3"/>
                  </a:lnTo>
                  <a:lnTo>
                    <a:pt x="0" y="2"/>
                  </a:lnTo>
                  <a:lnTo>
                    <a:pt x="1" y="1"/>
                  </a:lnTo>
                  <a:lnTo>
                    <a:pt x="2" y="0"/>
                  </a:lnTo>
                  <a:close/>
                </a:path>
              </a:pathLst>
            </a:custGeom>
            <a:solidFill>
              <a:srgbClr val="000000"/>
            </a:solidFill>
            <a:ln w="9525">
              <a:noFill/>
              <a:round/>
              <a:headEnd/>
              <a:tailEnd/>
            </a:ln>
          </p:spPr>
          <p:txBody>
            <a:bodyPr/>
            <a:lstStyle/>
            <a:p>
              <a:endParaRPr lang="en-US"/>
            </a:p>
          </p:txBody>
        </p:sp>
        <p:sp>
          <p:nvSpPr>
            <p:cNvPr id="7275" name="Freeform 114"/>
            <p:cNvSpPr>
              <a:spLocks/>
            </p:cNvSpPr>
            <p:nvPr/>
          </p:nvSpPr>
          <p:spPr bwMode="auto">
            <a:xfrm>
              <a:off x="1542" y="3194"/>
              <a:ext cx="34" cy="13"/>
            </a:xfrm>
            <a:custGeom>
              <a:avLst/>
              <a:gdLst>
                <a:gd name="T0" fmla="*/ 21 w 70"/>
                <a:gd name="T1" fmla="*/ 2 h 25"/>
                <a:gd name="T2" fmla="*/ 24 w 70"/>
                <a:gd name="T3" fmla="*/ 1 h 25"/>
                <a:gd name="T4" fmla="*/ 28 w 70"/>
                <a:gd name="T5" fmla="*/ 0 h 25"/>
                <a:gd name="T6" fmla="*/ 31 w 70"/>
                <a:gd name="T7" fmla="*/ 0 h 25"/>
                <a:gd name="T8" fmla="*/ 34 w 70"/>
                <a:gd name="T9" fmla="*/ 2 h 25"/>
                <a:gd name="T10" fmla="*/ 33 w 70"/>
                <a:gd name="T11" fmla="*/ 5 h 25"/>
                <a:gd name="T12" fmla="*/ 29 w 70"/>
                <a:gd name="T13" fmla="*/ 6 h 25"/>
                <a:gd name="T14" fmla="*/ 25 w 70"/>
                <a:gd name="T15" fmla="*/ 6 h 25"/>
                <a:gd name="T16" fmla="*/ 21 w 70"/>
                <a:gd name="T17" fmla="*/ 7 h 25"/>
                <a:gd name="T18" fmla="*/ 19 w 70"/>
                <a:gd name="T19" fmla="*/ 8 h 25"/>
                <a:gd name="T20" fmla="*/ 17 w 70"/>
                <a:gd name="T21" fmla="*/ 9 h 25"/>
                <a:gd name="T22" fmla="*/ 14 w 70"/>
                <a:gd name="T23" fmla="*/ 11 h 25"/>
                <a:gd name="T24" fmla="*/ 12 w 70"/>
                <a:gd name="T25" fmla="*/ 12 h 25"/>
                <a:gd name="T26" fmla="*/ 9 w 70"/>
                <a:gd name="T27" fmla="*/ 12 h 25"/>
                <a:gd name="T28" fmla="*/ 6 w 70"/>
                <a:gd name="T29" fmla="*/ 13 h 25"/>
                <a:gd name="T30" fmla="*/ 3 w 70"/>
                <a:gd name="T31" fmla="*/ 13 h 25"/>
                <a:gd name="T32" fmla="*/ 0 w 70"/>
                <a:gd name="T33" fmla="*/ 13 h 25"/>
                <a:gd name="T34" fmla="*/ 1 w 70"/>
                <a:gd name="T35" fmla="*/ 10 h 25"/>
                <a:gd name="T36" fmla="*/ 3 w 70"/>
                <a:gd name="T37" fmla="*/ 8 h 25"/>
                <a:gd name="T38" fmla="*/ 6 w 70"/>
                <a:gd name="T39" fmla="*/ 7 h 25"/>
                <a:gd name="T40" fmla="*/ 9 w 70"/>
                <a:gd name="T41" fmla="*/ 6 h 25"/>
                <a:gd name="T42" fmla="*/ 12 w 70"/>
                <a:gd name="T43" fmla="*/ 5 h 25"/>
                <a:gd name="T44" fmla="*/ 15 w 70"/>
                <a:gd name="T45" fmla="*/ 4 h 25"/>
                <a:gd name="T46" fmla="*/ 18 w 70"/>
                <a:gd name="T47" fmla="*/ 3 h 25"/>
                <a:gd name="T48" fmla="*/ 21 w 70"/>
                <a:gd name="T49" fmla="*/ 2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25"/>
                <a:gd name="T77" fmla="*/ 70 w 70"/>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25">
                  <a:moveTo>
                    <a:pt x="43" y="3"/>
                  </a:moveTo>
                  <a:lnTo>
                    <a:pt x="50" y="2"/>
                  </a:lnTo>
                  <a:lnTo>
                    <a:pt x="57" y="0"/>
                  </a:lnTo>
                  <a:lnTo>
                    <a:pt x="64" y="0"/>
                  </a:lnTo>
                  <a:lnTo>
                    <a:pt x="70" y="3"/>
                  </a:lnTo>
                  <a:lnTo>
                    <a:pt x="67" y="10"/>
                  </a:lnTo>
                  <a:lnTo>
                    <a:pt x="60" y="11"/>
                  </a:lnTo>
                  <a:lnTo>
                    <a:pt x="51" y="11"/>
                  </a:lnTo>
                  <a:lnTo>
                    <a:pt x="44" y="14"/>
                  </a:lnTo>
                  <a:lnTo>
                    <a:pt x="40" y="16"/>
                  </a:lnTo>
                  <a:lnTo>
                    <a:pt x="34" y="18"/>
                  </a:lnTo>
                  <a:lnTo>
                    <a:pt x="29" y="21"/>
                  </a:lnTo>
                  <a:lnTo>
                    <a:pt x="24" y="23"/>
                  </a:lnTo>
                  <a:lnTo>
                    <a:pt x="18" y="24"/>
                  </a:lnTo>
                  <a:lnTo>
                    <a:pt x="12" y="25"/>
                  </a:lnTo>
                  <a:lnTo>
                    <a:pt x="6" y="25"/>
                  </a:lnTo>
                  <a:lnTo>
                    <a:pt x="0" y="25"/>
                  </a:lnTo>
                  <a:lnTo>
                    <a:pt x="3" y="19"/>
                  </a:lnTo>
                  <a:lnTo>
                    <a:pt x="7" y="16"/>
                  </a:lnTo>
                  <a:lnTo>
                    <a:pt x="12" y="14"/>
                  </a:lnTo>
                  <a:lnTo>
                    <a:pt x="19" y="11"/>
                  </a:lnTo>
                  <a:lnTo>
                    <a:pt x="25" y="9"/>
                  </a:lnTo>
                  <a:lnTo>
                    <a:pt x="30" y="8"/>
                  </a:lnTo>
                  <a:lnTo>
                    <a:pt x="37" y="6"/>
                  </a:lnTo>
                  <a:lnTo>
                    <a:pt x="43" y="3"/>
                  </a:lnTo>
                  <a:close/>
                </a:path>
              </a:pathLst>
            </a:custGeom>
            <a:solidFill>
              <a:srgbClr val="000000"/>
            </a:solidFill>
            <a:ln w="9525">
              <a:noFill/>
              <a:round/>
              <a:headEnd/>
              <a:tailEnd/>
            </a:ln>
          </p:spPr>
          <p:txBody>
            <a:bodyPr/>
            <a:lstStyle/>
            <a:p>
              <a:endParaRPr lang="en-US"/>
            </a:p>
          </p:txBody>
        </p:sp>
        <p:sp>
          <p:nvSpPr>
            <p:cNvPr id="7276" name="Freeform 115"/>
            <p:cNvSpPr>
              <a:spLocks/>
            </p:cNvSpPr>
            <p:nvPr/>
          </p:nvSpPr>
          <p:spPr bwMode="auto">
            <a:xfrm>
              <a:off x="1540" y="3124"/>
              <a:ext cx="83" cy="22"/>
            </a:xfrm>
            <a:custGeom>
              <a:avLst/>
              <a:gdLst>
                <a:gd name="T0" fmla="*/ 3 w 166"/>
                <a:gd name="T1" fmla="*/ 0 h 44"/>
                <a:gd name="T2" fmla="*/ 14 w 166"/>
                <a:gd name="T3" fmla="*/ 1 h 44"/>
                <a:gd name="T4" fmla="*/ 24 w 166"/>
                <a:gd name="T5" fmla="*/ 3 h 44"/>
                <a:gd name="T6" fmla="*/ 34 w 166"/>
                <a:gd name="T7" fmla="*/ 5 h 44"/>
                <a:gd name="T8" fmla="*/ 45 w 166"/>
                <a:gd name="T9" fmla="*/ 7 h 44"/>
                <a:gd name="T10" fmla="*/ 54 w 166"/>
                <a:gd name="T11" fmla="*/ 10 h 44"/>
                <a:gd name="T12" fmla="*/ 64 w 166"/>
                <a:gd name="T13" fmla="*/ 13 h 44"/>
                <a:gd name="T14" fmla="*/ 73 w 166"/>
                <a:gd name="T15" fmla="*/ 15 h 44"/>
                <a:gd name="T16" fmla="*/ 83 w 166"/>
                <a:gd name="T17" fmla="*/ 18 h 44"/>
                <a:gd name="T18" fmla="*/ 83 w 166"/>
                <a:gd name="T19" fmla="*/ 22 h 44"/>
                <a:gd name="T20" fmla="*/ 78 w 166"/>
                <a:gd name="T21" fmla="*/ 22 h 44"/>
                <a:gd name="T22" fmla="*/ 73 w 166"/>
                <a:gd name="T23" fmla="*/ 21 h 44"/>
                <a:gd name="T24" fmla="*/ 68 w 166"/>
                <a:gd name="T25" fmla="*/ 19 h 44"/>
                <a:gd name="T26" fmla="*/ 64 w 166"/>
                <a:gd name="T27" fmla="*/ 18 h 44"/>
                <a:gd name="T28" fmla="*/ 59 w 166"/>
                <a:gd name="T29" fmla="*/ 16 h 44"/>
                <a:gd name="T30" fmla="*/ 54 w 166"/>
                <a:gd name="T31" fmla="*/ 14 h 44"/>
                <a:gd name="T32" fmla="*/ 49 w 166"/>
                <a:gd name="T33" fmla="*/ 13 h 44"/>
                <a:gd name="T34" fmla="*/ 43 w 166"/>
                <a:gd name="T35" fmla="*/ 13 h 44"/>
                <a:gd name="T36" fmla="*/ 38 w 166"/>
                <a:gd name="T37" fmla="*/ 11 h 44"/>
                <a:gd name="T38" fmla="*/ 33 w 166"/>
                <a:gd name="T39" fmla="*/ 10 h 44"/>
                <a:gd name="T40" fmla="*/ 28 w 166"/>
                <a:gd name="T41" fmla="*/ 9 h 44"/>
                <a:gd name="T42" fmla="*/ 22 w 166"/>
                <a:gd name="T43" fmla="*/ 9 h 44"/>
                <a:gd name="T44" fmla="*/ 16 w 166"/>
                <a:gd name="T45" fmla="*/ 8 h 44"/>
                <a:gd name="T46" fmla="*/ 11 w 166"/>
                <a:gd name="T47" fmla="*/ 7 h 44"/>
                <a:gd name="T48" fmla="*/ 6 w 166"/>
                <a:gd name="T49" fmla="*/ 6 h 44"/>
                <a:gd name="T50" fmla="*/ 1 w 166"/>
                <a:gd name="T51" fmla="*/ 5 h 44"/>
                <a:gd name="T52" fmla="*/ 0 w 166"/>
                <a:gd name="T53" fmla="*/ 3 h 44"/>
                <a:gd name="T54" fmla="*/ 1 w 166"/>
                <a:gd name="T55" fmla="*/ 2 h 44"/>
                <a:gd name="T56" fmla="*/ 3 w 166"/>
                <a:gd name="T57" fmla="*/ 1 h 44"/>
                <a:gd name="T58" fmla="*/ 3 w 166"/>
                <a:gd name="T59" fmla="*/ 0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44"/>
                <a:gd name="T92" fmla="*/ 166 w 166"/>
                <a:gd name="T93" fmla="*/ 44 h 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44">
                  <a:moveTo>
                    <a:pt x="6" y="0"/>
                  </a:moveTo>
                  <a:lnTo>
                    <a:pt x="28" y="2"/>
                  </a:lnTo>
                  <a:lnTo>
                    <a:pt x="48" y="5"/>
                  </a:lnTo>
                  <a:lnTo>
                    <a:pt x="68" y="9"/>
                  </a:lnTo>
                  <a:lnTo>
                    <a:pt x="89" y="14"/>
                  </a:lnTo>
                  <a:lnTo>
                    <a:pt x="108" y="19"/>
                  </a:lnTo>
                  <a:lnTo>
                    <a:pt x="128" y="25"/>
                  </a:lnTo>
                  <a:lnTo>
                    <a:pt x="146" y="30"/>
                  </a:lnTo>
                  <a:lnTo>
                    <a:pt x="166" y="35"/>
                  </a:lnTo>
                  <a:lnTo>
                    <a:pt x="166" y="44"/>
                  </a:lnTo>
                  <a:lnTo>
                    <a:pt x="156" y="44"/>
                  </a:lnTo>
                  <a:lnTo>
                    <a:pt x="146" y="42"/>
                  </a:lnTo>
                  <a:lnTo>
                    <a:pt x="136" y="38"/>
                  </a:lnTo>
                  <a:lnTo>
                    <a:pt x="127" y="35"/>
                  </a:lnTo>
                  <a:lnTo>
                    <a:pt x="118" y="32"/>
                  </a:lnTo>
                  <a:lnTo>
                    <a:pt x="107" y="28"/>
                  </a:lnTo>
                  <a:lnTo>
                    <a:pt x="97" y="26"/>
                  </a:lnTo>
                  <a:lnTo>
                    <a:pt x="86" y="26"/>
                  </a:lnTo>
                  <a:lnTo>
                    <a:pt x="76" y="22"/>
                  </a:lnTo>
                  <a:lnTo>
                    <a:pt x="66" y="20"/>
                  </a:lnTo>
                  <a:lnTo>
                    <a:pt x="55" y="18"/>
                  </a:lnTo>
                  <a:lnTo>
                    <a:pt x="44" y="17"/>
                  </a:lnTo>
                  <a:lnTo>
                    <a:pt x="32" y="15"/>
                  </a:lnTo>
                  <a:lnTo>
                    <a:pt x="22" y="13"/>
                  </a:lnTo>
                  <a:lnTo>
                    <a:pt x="12" y="12"/>
                  </a:lnTo>
                  <a:lnTo>
                    <a:pt x="1" y="9"/>
                  </a:lnTo>
                  <a:lnTo>
                    <a:pt x="0" y="5"/>
                  </a:lnTo>
                  <a:lnTo>
                    <a:pt x="2" y="3"/>
                  </a:lnTo>
                  <a:lnTo>
                    <a:pt x="5" y="2"/>
                  </a:lnTo>
                  <a:lnTo>
                    <a:pt x="6" y="0"/>
                  </a:lnTo>
                  <a:close/>
                </a:path>
              </a:pathLst>
            </a:custGeom>
            <a:solidFill>
              <a:srgbClr val="000000"/>
            </a:solidFill>
            <a:ln w="9525">
              <a:noFill/>
              <a:round/>
              <a:headEnd/>
              <a:tailEnd/>
            </a:ln>
          </p:spPr>
          <p:txBody>
            <a:bodyPr/>
            <a:lstStyle/>
            <a:p>
              <a:endParaRPr lang="en-US"/>
            </a:p>
          </p:txBody>
        </p:sp>
        <p:sp>
          <p:nvSpPr>
            <p:cNvPr id="7277" name="Freeform 116"/>
            <p:cNvSpPr>
              <a:spLocks/>
            </p:cNvSpPr>
            <p:nvPr/>
          </p:nvSpPr>
          <p:spPr bwMode="auto">
            <a:xfrm>
              <a:off x="1548" y="3265"/>
              <a:ext cx="110" cy="59"/>
            </a:xfrm>
            <a:custGeom>
              <a:avLst/>
              <a:gdLst>
                <a:gd name="T0" fmla="*/ 15 w 219"/>
                <a:gd name="T1" fmla="*/ 50 h 117"/>
                <a:gd name="T2" fmla="*/ 26 w 219"/>
                <a:gd name="T3" fmla="*/ 48 h 117"/>
                <a:gd name="T4" fmla="*/ 37 w 219"/>
                <a:gd name="T5" fmla="*/ 44 h 117"/>
                <a:gd name="T6" fmla="*/ 46 w 219"/>
                <a:gd name="T7" fmla="*/ 39 h 117"/>
                <a:gd name="T8" fmla="*/ 55 w 219"/>
                <a:gd name="T9" fmla="*/ 33 h 117"/>
                <a:gd name="T10" fmla="*/ 64 w 219"/>
                <a:gd name="T11" fmla="*/ 27 h 117"/>
                <a:gd name="T12" fmla="*/ 73 w 219"/>
                <a:gd name="T13" fmla="*/ 20 h 117"/>
                <a:gd name="T14" fmla="*/ 82 w 219"/>
                <a:gd name="T15" fmla="*/ 14 h 117"/>
                <a:gd name="T16" fmla="*/ 92 w 219"/>
                <a:gd name="T17" fmla="*/ 9 h 117"/>
                <a:gd name="T18" fmla="*/ 94 w 219"/>
                <a:gd name="T19" fmla="*/ 8 h 117"/>
                <a:gd name="T20" fmla="*/ 97 w 219"/>
                <a:gd name="T21" fmla="*/ 6 h 117"/>
                <a:gd name="T22" fmla="*/ 99 w 219"/>
                <a:gd name="T23" fmla="*/ 4 h 117"/>
                <a:gd name="T24" fmla="*/ 101 w 219"/>
                <a:gd name="T25" fmla="*/ 2 h 117"/>
                <a:gd name="T26" fmla="*/ 103 w 219"/>
                <a:gd name="T27" fmla="*/ 1 h 117"/>
                <a:gd name="T28" fmla="*/ 105 w 219"/>
                <a:gd name="T29" fmla="*/ 0 h 117"/>
                <a:gd name="T30" fmla="*/ 107 w 219"/>
                <a:gd name="T31" fmla="*/ 0 h 117"/>
                <a:gd name="T32" fmla="*/ 110 w 219"/>
                <a:gd name="T33" fmla="*/ 0 h 117"/>
                <a:gd name="T34" fmla="*/ 108 w 219"/>
                <a:gd name="T35" fmla="*/ 4 h 117"/>
                <a:gd name="T36" fmla="*/ 106 w 219"/>
                <a:gd name="T37" fmla="*/ 6 h 117"/>
                <a:gd name="T38" fmla="*/ 103 w 219"/>
                <a:gd name="T39" fmla="*/ 8 h 117"/>
                <a:gd name="T40" fmla="*/ 100 w 219"/>
                <a:gd name="T41" fmla="*/ 10 h 117"/>
                <a:gd name="T42" fmla="*/ 97 w 219"/>
                <a:gd name="T43" fmla="*/ 12 h 117"/>
                <a:gd name="T44" fmla="*/ 93 w 219"/>
                <a:gd name="T45" fmla="*/ 14 h 117"/>
                <a:gd name="T46" fmla="*/ 90 w 219"/>
                <a:gd name="T47" fmla="*/ 16 h 117"/>
                <a:gd name="T48" fmla="*/ 87 w 219"/>
                <a:gd name="T49" fmla="*/ 18 h 117"/>
                <a:gd name="T50" fmla="*/ 77 w 219"/>
                <a:gd name="T51" fmla="*/ 25 h 117"/>
                <a:gd name="T52" fmla="*/ 67 w 219"/>
                <a:gd name="T53" fmla="*/ 32 h 117"/>
                <a:gd name="T54" fmla="*/ 57 w 219"/>
                <a:gd name="T55" fmla="*/ 38 h 117"/>
                <a:gd name="T56" fmla="*/ 46 w 219"/>
                <a:gd name="T57" fmla="*/ 44 h 117"/>
                <a:gd name="T58" fmla="*/ 35 w 219"/>
                <a:gd name="T59" fmla="*/ 49 h 117"/>
                <a:gd name="T60" fmla="*/ 25 w 219"/>
                <a:gd name="T61" fmla="*/ 54 h 117"/>
                <a:gd name="T62" fmla="*/ 12 w 219"/>
                <a:gd name="T63" fmla="*/ 57 h 117"/>
                <a:gd name="T64" fmla="*/ 0 w 219"/>
                <a:gd name="T65" fmla="*/ 59 h 117"/>
                <a:gd name="T66" fmla="*/ 2 w 219"/>
                <a:gd name="T67" fmla="*/ 55 h 117"/>
                <a:gd name="T68" fmla="*/ 6 w 219"/>
                <a:gd name="T69" fmla="*/ 53 h 117"/>
                <a:gd name="T70" fmla="*/ 11 w 219"/>
                <a:gd name="T71" fmla="*/ 52 h 117"/>
                <a:gd name="T72" fmla="*/ 15 w 219"/>
                <a:gd name="T73" fmla="*/ 50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9"/>
                <a:gd name="T112" fmla="*/ 0 h 117"/>
                <a:gd name="T113" fmla="*/ 219 w 219"/>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9" h="117">
                  <a:moveTo>
                    <a:pt x="29" y="100"/>
                  </a:moveTo>
                  <a:lnTo>
                    <a:pt x="52" y="95"/>
                  </a:lnTo>
                  <a:lnTo>
                    <a:pt x="73" y="87"/>
                  </a:lnTo>
                  <a:lnTo>
                    <a:pt x="92" y="77"/>
                  </a:lnTo>
                  <a:lnTo>
                    <a:pt x="110" y="65"/>
                  </a:lnTo>
                  <a:lnTo>
                    <a:pt x="127" y="53"/>
                  </a:lnTo>
                  <a:lnTo>
                    <a:pt x="145" y="40"/>
                  </a:lnTo>
                  <a:lnTo>
                    <a:pt x="164" y="28"/>
                  </a:lnTo>
                  <a:lnTo>
                    <a:pt x="184" y="18"/>
                  </a:lnTo>
                  <a:lnTo>
                    <a:pt x="188" y="15"/>
                  </a:lnTo>
                  <a:lnTo>
                    <a:pt x="193" y="11"/>
                  </a:lnTo>
                  <a:lnTo>
                    <a:pt x="197" y="8"/>
                  </a:lnTo>
                  <a:lnTo>
                    <a:pt x="202" y="4"/>
                  </a:lnTo>
                  <a:lnTo>
                    <a:pt x="205" y="2"/>
                  </a:lnTo>
                  <a:lnTo>
                    <a:pt x="210" y="0"/>
                  </a:lnTo>
                  <a:lnTo>
                    <a:pt x="214" y="0"/>
                  </a:lnTo>
                  <a:lnTo>
                    <a:pt x="219" y="0"/>
                  </a:lnTo>
                  <a:lnTo>
                    <a:pt x="216" y="7"/>
                  </a:lnTo>
                  <a:lnTo>
                    <a:pt x="211" y="11"/>
                  </a:lnTo>
                  <a:lnTo>
                    <a:pt x="205" y="16"/>
                  </a:lnTo>
                  <a:lnTo>
                    <a:pt x="199" y="20"/>
                  </a:lnTo>
                  <a:lnTo>
                    <a:pt x="193" y="24"/>
                  </a:lnTo>
                  <a:lnTo>
                    <a:pt x="186" y="28"/>
                  </a:lnTo>
                  <a:lnTo>
                    <a:pt x="180" y="32"/>
                  </a:lnTo>
                  <a:lnTo>
                    <a:pt x="174" y="36"/>
                  </a:lnTo>
                  <a:lnTo>
                    <a:pt x="153" y="49"/>
                  </a:lnTo>
                  <a:lnTo>
                    <a:pt x="133" y="63"/>
                  </a:lnTo>
                  <a:lnTo>
                    <a:pt x="113" y="76"/>
                  </a:lnTo>
                  <a:lnTo>
                    <a:pt x="92" y="87"/>
                  </a:lnTo>
                  <a:lnTo>
                    <a:pt x="70" y="98"/>
                  </a:lnTo>
                  <a:lnTo>
                    <a:pt x="49" y="107"/>
                  </a:lnTo>
                  <a:lnTo>
                    <a:pt x="24" y="113"/>
                  </a:lnTo>
                  <a:lnTo>
                    <a:pt x="0" y="117"/>
                  </a:lnTo>
                  <a:lnTo>
                    <a:pt x="4" y="109"/>
                  </a:lnTo>
                  <a:lnTo>
                    <a:pt x="12" y="106"/>
                  </a:lnTo>
                  <a:lnTo>
                    <a:pt x="21" y="103"/>
                  </a:lnTo>
                  <a:lnTo>
                    <a:pt x="29" y="100"/>
                  </a:lnTo>
                  <a:close/>
                </a:path>
              </a:pathLst>
            </a:custGeom>
            <a:solidFill>
              <a:srgbClr val="000000"/>
            </a:solidFill>
            <a:ln w="9525">
              <a:noFill/>
              <a:round/>
              <a:headEnd/>
              <a:tailEnd/>
            </a:ln>
          </p:spPr>
          <p:txBody>
            <a:bodyPr/>
            <a:lstStyle/>
            <a:p>
              <a:endParaRPr lang="en-US"/>
            </a:p>
          </p:txBody>
        </p:sp>
        <p:sp>
          <p:nvSpPr>
            <p:cNvPr id="7278" name="Freeform 117"/>
            <p:cNvSpPr>
              <a:spLocks/>
            </p:cNvSpPr>
            <p:nvPr/>
          </p:nvSpPr>
          <p:spPr bwMode="auto">
            <a:xfrm>
              <a:off x="1535" y="2524"/>
              <a:ext cx="7" cy="45"/>
            </a:xfrm>
            <a:custGeom>
              <a:avLst/>
              <a:gdLst>
                <a:gd name="T0" fmla="*/ 1 w 13"/>
                <a:gd name="T1" fmla="*/ 0 h 90"/>
                <a:gd name="T2" fmla="*/ 4 w 13"/>
                <a:gd name="T3" fmla="*/ 0 h 90"/>
                <a:gd name="T4" fmla="*/ 5 w 13"/>
                <a:gd name="T5" fmla="*/ 2 h 90"/>
                <a:gd name="T6" fmla="*/ 6 w 13"/>
                <a:gd name="T7" fmla="*/ 4 h 90"/>
                <a:gd name="T8" fmla="*/ 7 w 13"/>
                <a:gd name="T9" fmla="*/ 7 h 90"/>
                <a:gd name="T10" fmla="*/ 5 w 13"/>
                <a:gd name="T11" fmla="*/ 45 h 90"/>
                <a:gd name="T12" fmla="*/ 0 w 13"/>
                <a:gd name="T13" fmla="*/ 45 h 90"/>
                <a:gd name="T14" fmla="*/ 1 w 13"/>
                <a:gd name="T15" fmla="*/ 34 h 90"/>
                <a:gd name="T16" fmla="*/ 2 w 13"/>
                <a:gd name="T17" fmla="*/ 23 h 90"/>
                <a:gd name="T18" fmla="*/ 2 w 13"/>
                <a:gd name="T19" fmla="*/ 11 h 90"/>
                <a:gd name="T20" fmla="*/ 1 w 13"/>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0"/>
                <a:gd name="T35" fmla="*/ 13 w 13"/>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0">
                  <a:moveTo>
                    <a:pt x="2" y="0"/>
                  </a:moveTo>
                  <a:lnTo>
                    <a:pt x="8" y="0"/>
                  </a:lnTo>
                  <a:lnTo>
                    <a:pt x="10" y="4"/>
                  </a:lnTo>
                  <a:lnTo>
                    <a:pt x="11" y="8"/>
                  </a:lnTo>
                  <a:lnTo>
                    <a:pt x="13" y="13"/>
                  </a:lnTo>
                  <a:lnTo>
                    <a:pt x="10" y="90"/>
                  </a:lnTo>
                  <a:lnTo>
                    <a:pt x="0" y="90"/>
                  </a:lnTo>
                  <a:lnTo>
                    <a:pt x="1" y="67"/>
                  </a:lnTo>
                  <a:lnTo>
                    <a:pt x="3" y="45"/>
                  </a:lnTo>
                  <a:lnTo>
                    <a:pt x="3" y="22"/>
                  </a:lnTo>
                  <a:lnTo>
                    <a:pt x="2" y="0"/>
                  </a:lnTo>
                  <a:close/>
                </a:path>
              </a:pathLst>
            </a:custGeom>
            <a:solidFill>
              <a:srgbClr val="000000"/>
            </a:solidFill>
            <a:ln w="9525">
              <a:noFill/>
              <a:round/>
              <a:headEnd/>
              <a:tailEnd/>
            </a:ln>
          </p:spPr>
          <p:txBody>
            <a:bodyPr/>
            <a:lstStyle/>
            <a:p>
              <a:endParaRPr lang="en-US"/>
            </a:p>
          </p:txBody>
        </p:sp>
        <p:sp>
          <p:nvSpPr>
            <p:cNvPr id="7279" name="Freeform 118"/>
            <p:cNvSpPr>
              <a:spLocks/>
            </p:cNvSpPr>
            <p:nvPr/>
          </p:nvSpPr>
          <p:spPr bwMode="auto">
            <a:xfrm>
              <a:off x="1540" y="2821"/>
              <a:ext cx="9" cy="117"/>
            </a:xfrm>
            <a:custGeom>
              <a:avLst/>
              <a:gdLst>
                <a:gd name="T0" fmla="*/ 1 w 18"/>
                <a:gd name="T1" fmla="*/ 1 h 233"/>
                <a:gd name="T2" fmla="*/ 3 w 18"/>
                <a:gd name="T3" fmla="*/ 0 h 233"/>
                <a:gd name="T4" fmla="*/ 4 w 18"/>
                <a:gd name="T5" fmla="*/ 0 h 233"/>
                <a:gd name="T6" fmla="*/ 5 w 18"/>
                <a:gd name="T7" fmla="*/ 0 h 233"/>
                <a:gd name="T8" fmla="*/ 7 w 18"/>
                <a:gd name="T9" fmla="*/ 1 h 233"/>
                <a:gd name="T10" fmla="*/ 9 w 18"/>
                <a:gd name="T11" fmla="*/ 41 h 233"/>
                <a:gd name="T12" fmla="*/ 8 w 18"/>
                <a:gd name="T13" fmla="*/ 108 h 233"/>
                <a:gd name="T14" fmla="*/ 9 w 18"/>
                <a:gd name="T15" fmla="*/ 109 h 233"/>
                <a:gd name="T16" fmla="*/ 9 w 18"/>
                <a:gd name="T17" fmla="*/ 110 h 233"/>
                <a:gd name="T18" fmla="*/ 9 w 18"/>
                <a:gd name="T19" fmla="*/ 112 h 233"/>
                <a:gd name="T20" fmla="*/ 9 w 18"/>
                <a:gd name="T21" fmla="*/ 113 h 233"/>
                <a:gd name="T22" fmla="*/ 8 w 18"/>
                <a:gd name="T23" fmla="*/ 114 h 233"/>
                <a:gd name="T24" fmla="*/ 5 w 18"/>
                <a:gd name="T25" fmla="*/ 116 h 233"/>
                <a:gd name="T26" fmla="*/ 3 w 18"/>
                <a:gd name="T27" fmla="*/ 116 h 233"/>
                <a:gd name="T28" fmla="*/ 1 w 18"/>
                <a:gd name="T29" fmla="*/ 117 h 233"/>
                <a:gd name="T30" fmla="*/ 0 w 18"/>
                <a:gd name="T31" fmla="*/ 89 h 233"/>
                <a:gd name="T32" fmla="*/ 3 w 18"/>
                <a:gd name="T33" fmla="*/ 59 h 233"/>
                <a:gd name="T34" fmla="*/ 4 w 18"/>
                <a:gd name="T35" fmla="*/ 30 h 233"/>
                <a:gd name="T36" fmla="*/ 1 w 18"/>
                <a:gd name="T37" fmla="*/ 1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33"/>
                <a:gd name="T59" fmla="*/ 18 w 18"/>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33">
                  <a:moveTo>
                    <a:pt x="1" y="2"/>
                  </a:moveTo>
                  <a:lnTo>
                    <a:pt x="5" y="0"/>
                  </a:lnTo>
                  <a:lnTo>
                    <a:pt x="7" y="0"/>
                  </a:lnTo>
                  <a:lnTo>
                    <a:pt x="9" y="0"/>
                  </a:lnTo>
                  <a:lnTo>
                    <a:pt x="13" y="2"/>
                  </a:lnTo>
                  <a:lnTo>
                    <a:pt x="18" y="81"/>
                  </a:lnTo>
                  <a:lnTo>
                    <a:pt x="15" y="215"/>
                  </a:lnTo>
                  <a:lnTo>
                    <a:pt x="17" y="217"/>
                  </a:lnTo>
                  <a:lnTo>
                    <a:pt x="18" y="220"/>
                  </a:lnTo>
                  <a:lnTo>
                    <a:pt x="17" y="223"/>
                  </a:lnTo>
                  <a:lnTo>
                    <a:pt x="17" y="225"/>
                  </a:lnTo>
                  <a:lnTo>
                    <a:pt x="15" y="228"/>
                  </a:lnTo>
                  <a:lnTo>
                    <a:pt x="10" y="231"/>
                  </a:lnTo>
                  <a:lnTo>
                    <a:pt x="6" y="232"/>
                  </a:lnTo>
                  <a:lnTo>
                    <a:pt x="2" y="233"/>
                  </a:lnTo>
                  <a:lnTo>
                    <a:pt x="0" y="177"/>
                  </a:lnTo>
                  <a:lnTo>
                    <a:pt x="5" y="118"/>
                  </a:lnTo>
                  <a:lnTo>
                    <a:pt x="8" y="60"/>
                  </a:lnTo>
                  <a:lnTo>
                    <a:pt x="1" y="2"/>
                  </a:lnTo>
                  <a:close/>
                </a:path>
              </a:pathLst>
            </a:custGeom>
            <a:solidFill>
              <a:srgbClr val="000000"/>
            </a:solidFill>
            <a:ln w="9525">
              <a:noFill/>
              <a:round/>
              <a:headEnd/>
              <a:tailEnd/>
            </a:ln>
          </p:spPr>
          <p:txBody>
            <a:bodyPr/>
            <a:lstStyle/>
            <a:p>
              <a:endParaRPr lang="en-US"/>
            </a:p>
          </p:txBody>
        </p:sp>
        <p:sp>
          <p:nvSpPr>
            <p:cNvPr id="7280" name="Freeform 119"/>
            <p:cNvSpPr>
              <a:spLocks/>
            </p:cNvSpPr>
            <p:nvPr/>
          </p:nvSpPr>
          <p:spPr bwMode="auto">
            <a:xfrm>
              <a:off x="1543" y="2955"/>
              <a:ext cx="45" cy="139"/>
            </a:xfrm>
            <a:custGeom>
              <a:avLst/>
              <a:gdLst>
                <a:gd name="T0" fmla="*/ 3 w 89"/>
                <a:gd name="T1" fmla="*/ 0 h 278"/>
                <a:gd name="T2" fmla="*/ 5 w 89"/>
                <a:gd name="T3" fmla="*/ 0 h 278"/>
                <a:gd name="T4" fmla="*/ 8 w 89"/>
                <a:gd name="T5" fmla="*/ 18 h 278"/>
                <a:gd name="T6" fmla="*/ 11 w 89"/>
                <a:gd name="T7" fmla="*/ 37 h 278"/>
                <a:gd name="T8" fmla="*/ 14 w 89"/>
                <a:gd name="T9" fmla="*/ 54 h 278"/>
                <a:gd name="T10" fmla="*/ 17 w 89"/>
                <a:gd name="T11" fmla="*/ 72 h 278"/>
                <a:gd name="T12" fmla="*/ 22 w 89"/>
                <a:gd name="T13" fmla="*/ 89 h 278"/>
                <a:gd name="T14" fmla="*/ 27 w 89"/>
                <a:gd name="T15" fmla="*/ 106 h 278"/>
                <a:gd name="T16" fmla="*/ 35 w 89"/>
                <a:gd name="T17" fmla="*/ 122 h 278"/>
                <a:gd name="T18" fmla="*/ 45 w 89"/>
                <a:gd name="T19" fmla="*/ 137 h 278"/>
                <a:gd name="T20" fmla="*/ 43 w 89"/>
                <a:gd name="T21" fmla="*/ 138 h 278"/>
                <a:gd name="T22" fmla="*/ 42 w 89"/>
                <a:gd name="T23" fmla="*/ 138 h 278"/>
                <a:gd name="T24" fmla="*/ 41 w 89"/>
                <a:gd name="T25" fmla="*/ 139 h 278"/>
                <a:gd name="T26" fmla="*/ 39 w 89"/>
                <a:gd name="T27" fmla="*/ 139 h 278"/>
                <a:gd name="T28" fmla="*/ 35 w 89"/>
                <a:gd name="T29" fmla="*/ 133 h 278"/>
                <a:gd name="T30" fmla="*/ 30 w 89"/>
                <a:gd name="T31" fmla="*/ 128 h 278"/>
                <a:gd name="T32" fmla="*/ 26 w 89"/>
                <a:gd name="T33" fmla="*/ 122 h 278"/>
                <a:gd name="T34" fmla="*/ 23 w 89"/>
                <a:gd name="T35" fmla="*/ 116 h 278"/>
                <a:gd name="T36" fmla="*/ 19 w 89"/>
                <a:gd name="T37" fmla="*/ 110 h 278"/>
                <a:gd name="T38" fmla="*/ 16 w 89"/>
                <a:gd name="T39" fmla="*/ 103 h 278"/>
                <a:gd name="T40" fmla="*/ 13 w 89"/>
                <a:gd name="T41" fmla="*/ 97 h 278"/>
                <a:gd name="T42" fmla="*/ 11 w 89"/>
                <a:gd name="T43" fmla="*/ 90 h 278"/>
                <a:gd name="T44" fmla="*/ 0 w 89"/>
                <a:gd name="T45" fmla="*/ 9 h 278"/>
                <a:gd name="T46" fmla="*/ 0 w 89"/>
                <a:gd name="T47" fmla="*/ 7 h 278"/>
                <a:gd name="T48" fmla="*/ 0 w 89"/>
                <a:gd name="T49" fmla="*/ 4 h 278"/>
                <a:gd name="T50" fmla="*/ 1 w 89"/>
                <a:gd name="T51" fmla="*/ 1 h 278"/>
                <a:gd name="T52" fmla="*/ 3 w 89"/>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278"/>
                <a:gd name="T83" fmla="*/ 89 w 89"/>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278">
                  <a:moveTo>
                    <a:pt x="5" y="0"/>
                  </a:moveTo>
                  <a:lnTo>
                    <a:pt x="10" y="0"/>
                  </a:lnTo>
                  <a:lnTo>
                    <a:pt x="16" y="36"/>
                  </a:lnTo>
                  <a:lnTo>
                    <a:pt x="22" y="73"/>
                  </a:lnTo>
                  <a:lnTo>
                    <a:pt x="28" y="108"/>
                  </a:lnTo>
                  <a:lnTo>
                    <a:pt x="34" y="143"/>
                  </a:lnTo>
                  <a:lnTo>
                    <a:pt x="43" y="177"/>
                  </a:lnTo>
                  <a:lnTo>
                    <a:pt x="54" y="211"/>
                  </a:lnTo>
                  <a:lnTo>
                    <a:pt x="69" y="243"/>
                  </a:lnTo>
                  <a:lnTo>
                    <a:pt x="89" y="273"/>
                  </a:lnTo>
                  <a:lnTo>
                    <a:pt x="86" y="275"/>
                  </a:lnTo>
                  <a:lnTo>
                    <a:pt x="84" y="276"/>
                  </a:lnTo>
                  <a:lnTo>
                    <a:pt x="82" y="278"/>
                  </a:lnTo>
                  <a:lnTo>
                    <a:pt x="78" y="278"/>
                  </a:lnTo>
                  <a:lnTo>
                    <a:pt x="69" y="266"/>
                  </a:lnTo>
                  <a:lnTo>
                    <a:pt x="60" y="255"/>
                  </a:lnTo>
                  <a:lnTo>
                    <a:pt x="52" y="243"/>
                  </a:lnTo>
                  <a:lnTo>
                    <a:pt x="45" y="231"/>
                  </a:lnTo>
                  <a:lnTo>
                    <a:pt x="38" y="219"/>
                  </a:lnTo>
                  <a:lnTo>
                    <a:pt x="31" y="206"/>
                  </a:lnTo>
                  <a:lnTo>
                    <a:pt x="26" y="193"/>
                  </a:lnTo>
                  <a:lnTo>
                    <a:pt x="22" y="180"/>
                  </a:lnTo>
                  <a:lnTo>
                    <a:pt x="0" y="17"/>
                  </a:lnTo>
                  <a:lnTo>
                    <a:pt x="0" y="13"/>
                  </a:lnTo>
                  <a:lnTo>
                    <a:pt x="0" y="7"/>
                  </a:lnTo>
                  <a:lnTo>
                    <a:pt x="1" y="2"/>
                  </a:lnTo>
                  <a:lnTo>
                    <a:pt x="5" y="0"/>
                  </a:lnTo>
                  <a:close/>
                </a:path>
              </a:pathLst>
            </a:custGeom>
            <a:solidFill>
              <a:srgbClr val="000000"/>
            </a:solidFill>
            <a:ln w="9525">
              <a:noFill/>
              <a:round/>
              <a:headEnd/>
              <a:tailEnd/>
            </a:ln>
          </p:spPr>
          <p:txBody>
            <a:bodyPr/>
            <a:lstStyle/>
            <a:p>
              <a:endParaRPr lang="en-US"/>
            </a:p>
          </p:txBody>
        </p:sp>
        <p:sp>
          <p:nvSpPr>
            <p:cNvPr id="7281" name="Freeform 120"/>
            <p:cNvSpPr>
              <a:spLocks/>
            </p:cNvSpPr>
            <p:nvPr/>
          </p:nvSpPr>
          <p:spPr bwMode="auto">
            <a:xfrm>
              <a:off x="1538" y="2571"/>
              <a:ext cx="63" cy="57"/>
            </a:xfrm>
            <a:custGeom>
              <a:avLst/>
              <a:gdLst>
                <a:gd name="T0" fmla="*/ 6 w 127"/>
                <a:gd name="T1" fmla="*/ 2 h 113"/>
                <a:gd name="T2" fmla="*/ 12 w 127"/>
                <a:gd name="T3" fmla="*/ 0 h 113"/>
                <a:gd name="T4" fmla="*/ 17 w 127"/>
                <a:gd name="T5" fmla="*/ 1 h 113"/>
                <a:gd name="T6" fmla="*/ 22 w 127"/>
                <a:gd name="T7" fmla="*/ 4 h 113"/>
                <a:gd name="T8" fmla="*/ 26 w 127"/>
                <a:gd name="T9" fmla="*/ 7 h 113"/>
                <a:gd name="T10" fmla="*/ 30 w 127"/>
                <a:gd name="T11" fmla="*/ 12 h 113"/>
                <a:gd name="T12" fmla="*/ 33 w 127"/>
                <a:gd name="T13" fmla="*/ 16 h 113"/>
                <a:gd name="T14" fmla="*/ 37 w 127"/>
                <a:gd name="T15" fmla="*/ 20 h 113"/>
                <a:gd name="T16" fmla="*/ 41 w 127"/>
                <a:gd name="T17" fmla="*/ 23 h 113"/>
                <a:gd name="T18" fmla="*/ 45 w 127"/>
                <a:gd name="T19" fmla="*/ 28 h 113"/>
                <a:gd name="T20" fmla="*/ 49 w 127"/>
                <a:gd name="T21" fmla="*/ 32 h 113"/>
                <a:gd name="T22" fmla="*/ 52 w 127"/>
                <a:gd name="T23" fmla="*/ 36 h 113"/>
                <a:gd name="T24" fmla="*/ 55 w 127"/>
                <a:gd name="T25" fmla="*/ 39 h 113"/>
                <a:gd name="T26" fmla="*/ 57 w 127"/>
                <a:gd name="T27" fmla="*/ 43 h 113"/>
                <a:gd name="T28" fmla="*/ 59 w 127"/>
                <a:gd name="T29" fmla="*/ 46 h 113"/>
                <a:gd name="T30" fmla="*/ 61 w 127"/>
                <a:gd name="T31" fmla="*/ 50 h 113"/>
                <a:gd name="T32" fmla="*/ 63 w 127"/>
                <a:gd name="T33" fmla="*/ 55 h 113"/>
                <a:gd name="T34" fmla="*/ 62 w 127"/>
                <a:gd name="T35" fmla="*/ 56 h 113"/>
                <a:gd name="T36" fmla="*/ 61 w 127"/>
                <a:gd name="T37" fmla="*/ 57 h 113"/>
                <a:gd name="T38" fmla="*/ 60 w 127"/>
                <a:gd name="T39" fmla="*/ 57 h 113"/>
                <a:gd name="T40" fmla="*/ 58 w 127"/>
                <a:gd name="T41" fmla="*/ 57 h 113"/>
                <a:gd name="T42" fmla="*/ 54 w 127"/>
                <a:gd name="T43" fmla="*/ 50 h 113"/>
                <a:gd name="T44" fmla="*/ 49 w 127"/>
                <a:gd name="T45" fmla="*/ 44 h 113"/>
                <a:gd name="T46" fmla="*/ 44 w 127"/>
                <a:gd name="T47" fmla="*/ 38 h 113"/>
                <a:gd name="T48" fmla="*/ 39 w 127"/>
                <a:gd name="T49" fmla="*/ 31 h 113"/>
                <a:gd name="T50" fmla="*/ 34 w 127"/>
                <a:gd name="T51" fmla="*/ 25 h 113"/>
                <a:gd name="T52" fmla="*/ 29 w 127"/>
                <a:gd name="T53" fmla="*/ 19 h 113"/>
                <a:gd name="T54" fmla="*/ 23 w 127"/>
                <a:gd name="T55" fmla="*/ 12 h 113"/>
                <a:gd name="T56" fmla="*/ 17 w 127"/>
                <a:gd name="T57" fmla="*/ 6 h 113"/>
                <a:gd name="T58" fmla="*/ 1 w 127"/>
                <a:gd name="T59" fmla="*/ 12 h 113"/>
                <a:gd name="T60" fmla="*/ 0 w 127"/>
                <a:gd name="T61" fmla="*/ 9 h 113"/>
                <a:gd name="T62" fmla="*/ 2 w 127"/>
                <a:gd name="T63" fmla="*/ 6 h 113"/>
                <a:gd name="T64" fmla="*/ 4 w 127"/>
                <a:gd name="T65" fmla="*/ 4 h 113"/>
                <a:gd name="T66" fmla="*/ 6 w 127"/>
                <a:gd name="T67" fmla="*/ 2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113"/>
                <a:gd name="T104" fmla="*/ 127 w 127"/>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113">
                  <a:moveTo>
                    <a:pt x="13" y="4"/>
                  </a:moveTo>
                  <a:lnTo>
                    <a:pt x="25" y="0"/>
                  </a:lnTo>
                  <a:lnTo>
                    <a:pt x="35" y="1"/>
                  </a:lnTo>
                  <a:lnTo>
                    <a:pt x="44" y="7"/>
                  </a:lnTo>
                  <a:lnTo>
                    <a:pt x="52" y="14"/>
                  </a:lnTo>
                  <a:lnTo>
                    <a:pt x="60" y="23"/>
                  </a:lnTo>
                  <a:lnTo>
                    <a:pt x="67" y="32"/>
                  </a:lnTo>
                  <a:lnTo>
                    <a:pt x="75" y="40"/>
                  </a:lnTo>
                  <a:lnTo>
                    <a:pt x="83" y="46"/>
                  </a:lnTo>
                  <a:lnTo>
                    <a:pt x="91" y="55"/>
                  </a:lnTo>
                  <a:lnTo>
                    <a:pt x="98" y="63"/>
                  </a:lnTo>
                  <a:lnTo>
                    <a:pt x="105" y="71"/>
                  </a:lnTo>
                  <a:lnTo>
                    <a:pt x="110" y="78"/>
                  </a:lnTo>
                  <a:lnTo>
                    <a:pt x="114" y="85"/>
                  </a:lnTo>
                  <a:lnTo>
                    <a:pt x="119" y="92"/>
                  </a:lnTo>
                  <a:lnTo>
                    <a:pt x="123" y="100"/>
                  </a:lnTo>
                  <a:lnTo>
                    <a:pt x="127" y="109"/>
                  </a:lnTo>
                  <a:lnTo>
                    <a:pt x="125" y="111"/>
                  </a:lnTo>
                  <a:lnTo>
                    <a:pt x="123" y="113"/>
                  </a:lnTo>
                  <a:lnTo>
                    <a:pt x="120" y="113"/>
                  </a:lnTo>
                  <a:lnTo>
                    <a:pt x="117" y="113"/>
                  </a:lnTo>
                  <a:lnTo>
                    <a:pt x="108" y="100"/>
                  </a:lnTo>
                  <a:lnTo>
                    <a:pt x="98" y="87"/>
                  </a:lnTo>
                  <a:lnTo>
                    <a:pt x="89" y="75"/>
                  </a:lnTo>
                  <a:lnTo>
                    <a:pt x="79" y="62"/>
                  </a:lnTo>
                  <a:lnTo>
                    <a:pt x="68" y="49"/>
                  </a:lnTo>
                  <a:lnTo>
                    <a:pt x="58" y="37"/>
                  </a:lnTo>
                  <a:lnTo>
                    <a:pt x="46" y="24"/>
                  </a:lnTo>
                  <a:lnTo>
                    <a:pt x="34" y="11"/>
                  </a:lnTo>
                  <a:lnTo>
                    <a:pt x="2" y="23"/>
                  </a:lnTo>
                  <a:lnTo>
                    <a:pt x="0" y="17"/>
                  </a:lnTo>
                  <a:lnTo>
                    <a:pt x="4" y="11"/>
                  </a:lnTo>
                  <a:lnTo>
                    <a:pt x="8" y="8"/>
                  </a:lnTo>
                  <a:lnTo>
                    <a:pt x="13" y="4"/>
                  </a:lnTo>
                  <a:close/>
                </a:path>
              </a:pathLst>
            </a:custGeom>
            <a:solidFill>
              <a:srgbClr val="000000"/>
            </a:solidFill>
            <a:ln w="9525">
              <a:noFill/>
              <a:round/>
              <a:headEnd/>
              <a:tailEnd/>
            </a:ln>
          </p:spPr>
          <p:txBody>
            <a:bodyPr/>
            <a:lstStyle/>
            <a:p>
              <a:endParaRPr lang="en-US"/>
            </a:p>
          </p:txBody>
        </p:sp>
        <p:sp>
          <p:nvSpPr>
            <p:cNvPr id="7282" name="Freeform 121"/>
            <p:cNvSpPr>
              <a:spLocks/>
            </p:cNvSpPr>
            <p:nvPr/>
          </p:nvSpPr>
          <p:spPr bwMode="auto">
            <a:xfrm>
              <a:off x="1557" y="3112"/>
              <a:ext cx="29" cy="16"/>
            </a:xfrm>
            <a:custGeom>
              <a:avLst/>
              <a:gdLst>
                <a:gd name="T0" fmla="*/ 3 w 58"/>
                <a:gd name="T1" fmla="*/ 0 h 31"/>
                <a:gd name="T2" fmla="*/ 6 w 58"/>
                <a:gd name="T3" fmla="*/ 2 h 31"/>
                <a:gd name="T4" fmla="*/ 9 w 58"/>
                <a:gd name="T5" fmla="*/ 3 h 31"/>
                <a:gd name="T6" fmla="*/ 13 w 58"/>
                <a:gd name="T7" fmla="*/ 5 h 31"/>
                <a:gd name="T8" fmla="*/ 15 w 58"/>
                <a:gd name="T9" fmla="*/ 6 h 31"/>
                <a:gd name="T10" fmla="*/ 19 w 58"/>
                <a:gd name="T11" fmla="*/ 8 h 31"/>
                <a:gd name="T12" fmla="*/ 22 w 58"/>
                <a:gd name="T13" fmla="*/ 10 h 31"/>
                <a:gd name="T14" fmla="*/ 25 w 58"/>
                <a:gd name="T15" fmla="*/ 11 h 31"/>
                <a:gd name="T16" fmla="*/ 29 w 58"/>
                <a:gd name="T17" fmla="*/ 12 h 31"/>
                <a:gd name="T18" fmla="*/ 29 w 58"/>
                <a:gd name="T19" fmla="*/ 13 h 31"/>
                <a:gd name="T20" fmla="*/ 29 w 58"/>
                <a:gd name="T21" fmla="*/ 14 h 31"/>
                <a:gd name="T22" fmla="*/ 28 w 58"/>
                <a:gd name="T23" fmla="*/ 15 h 31"/>
                <a:gd name="T24" fmla="*/ 27 w 58"/>
                <a:gd name="T25" fmla="*/ 16 h 31"/>
                <a:gd name="T26" fmla="*/ 24 w 58"/>
                <a:gd name="T27" fmla="*/ 15 h 31"/>
                <a:gd name="T28" fmla="*/ 19 w 58"/>
                <a:gd name="T29" fmla="*/ 14 h 31"/>
                <a:gd name="T30" fmla="*/ 15 w 58"/>
                <a:gd name="T31" fmla="*/ 13 h 31"/>
                <a:gd name="T32" fmla="*/ 12 w 58"/>
                <a:gd name="T33" fmla="*/ 12 h 31"/>
                <a:gd name="T34" fmla="*/ 9 w 58"/>
                <a:gd name="T35" fmla="*/ 10 h 31"/>
                <a:gd name="T36" fmla="*/ 6 w 58"/>
                <a:gd name="T37" fmla="*/ 8 h 31"/>
                <a:gd name="T38" fmla="*/ 3 w 58"/>
                <a:gd name="T39" fmla="*/ 6 h 31"/>
                <a:gd name="T40" fmla="*/ 0 w 58"/>
                <a:gd name="T41" fmla="*/ 2 h 31"/>
                <a:gd name="T42" fmla="*/ 3 w 58"/>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31"/>
                <a:gd name="T68" fmla="*/ 58 w 58"/>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31">
                  <a:moveTo>
                    <a:pt x="5" y="0"/>
                  </a:moveTo>
                  <a:lnTo>
                    <a:pt x="12" y="3"/>
                  </a:lnTo>
                  <a:lnTo>
                    <a:pt x="18" y="6"/>
                  </a:lnTo>
                  <a:lnTo>
                    <a:pt x="25" y="9"/>
                  </a:lnTo>
                  <a:lnTo>
                    <a:pt x="30" y="12"/>
                  </a:lnTo>
                  <a:lnTo>
                    <a:pt x="37" y="15"/>
                  </a:lnTo>
                  <a:lnTo>
                    <a:pt x="43" y="19"/>
                  </a:lnTo>
                  <a:lnTo>
                    <a:pt x="50" y="21"/>
                  </a:lnTo>
                  <a:lnTo>
                    <a:pt x="57" y="23"/>
                  </a:lnTo>
                  <a:lnTo>
                    <a:pt x="58" y="26"/>
                  </a:lnTo>
                  <a:lnTo>
                    <a:pt x="57" y="27"/>
                  </a:lnTo>
                  <a:lnTo>
                    <a:pt x="55" y="29"/>
                  </a:lnTo>
                  <a:lnTo>
                    <a:pt x="53" y="31"/>
                  </a:lnTo>
                  <a:lnTo>
                    <a:pt x="47" y="30"/>
                  </a:lnTo>
                  <a:lnTo>
                    <a:pt x="38" y="28"/>
                  </a:lnTo>
                  <a:lnTo>
                    <a:pt x="30" y="26"/>
                  </a:lnTo>
                  <a:lnTo>
                    <a:pt x="23" y="23"/>
                  </a:lnTo>
                  <a:lnTo>
                    <a:pt x="17" y="20"/>
                  </a:lnTo>
                  <a:lnTo>
                    <a:pt x="11" y="15"/>
                  </a:lnTo>
                  <a:lnTo>
                    <a:pt x="5" y="11"/>
                  </a:lnTo>
                  <a:lnTo>
                    <a:pt x="0" y="4"/>
                  </a:lnTo>
                  <a:lnTo>
                    <a:pt x="5" y="0"/>
                  </a:lnTo>
                  <a:close/>
                </a:path>
              </a:pathLst>
            </a:custGeom>
            <a:solidFill>
              <a:srgbClr val="000000"/>
            </a:solidFill>
            <a:ln w="9525">
              <a:noFill/>
              <a:round/>
              <a:headEnd/>
              <a:tailEnd/>
            </a:ln>
          </p:spPr>
          <p:txBody>
            <a:bodyPr/>
            <a:lstStyle/>
            <a:p>
              <a:endParaRPr lang="en-US"/>
            </a:p>
          </p:txBody>
        </p:sp>
        <p:sp>
          <p:nvSpPr>
            <p:cNvPr id="7283" name="Freeform 122"/>
            <p:cNvSpPr>
              <a:spLocks/>
            </p:cNvSpPr>
            <p:nvPr/>
          </p:nvSpPr>
          <p:spPr bwMode="auto">
            <a:xfrm>
              <a:off x="1575" y="3213"/>
              <a:ext cx="13" cy="7"/>
            </a:xfrm>
            <a:custGeom>
              <a:avLst/>
              <a:gdLst>
                <a:gd name="T0" fmla="*/ 7 w 26"/>
                <a:gd name="T1" fmla="*/ 0 h 15"/>
                <a:gd name="T2" fmla="*/ 9 w 26"/>
                <a:gd name="T3" fmla="*/ 1 h 15"/>
                <a:gd name="T4" fmla="*/ 10 w 26"/>
                <a:gd name="T5" fmla="*/ 1 h 15"/>
                <a:gd name="T6" fmla="*/ 11 w 26"/>
                <a:gd name="T7" fmla="*/ 2 h 15"/>
                <a:gd name="T8" fmla="*/ 12 w 26"/>
                <a:gd name="T9" fmla="*/ 2 h 15"/>
                <a:gd name="T10" fmla="*/ 13 w 26"/>
                <a:gd name="T11" fmla="*/ 4 h 15"/>
                <a:gd name="T12" fmla="*/ 12 w 26"/>
                <a:gd name="T13" fmla="*/ 5 h 15"/>
                <a:gd name="T14" fmla="*/ 11 w 26"/>
                <a:gd name="T15" fmla="*/ 7 h 15"/>
                <a:gd name="T16" fmla="*/ 10 w 26"/>
                <a:gd name="T17" fmla="*/ 7 h 15"/>
                <a:gd name="T18" fmla="*/ 7 w 26"/>
                <a:gd name="T19" fmla="*/ 5 h 15"/>
                <a:gd name="T20" fmla="*/ 3 w 26"/>
                <a:gd name="T21" fmla="*/ 5 h 15"/>
                <a:gd name="T22" fmla="*/ 0 w 26"/>
                <a:gd name="T23" fmla="*/ 4 h 15"/>
                <a:gd name="T24" fmla="*/ 2 w 26"/>
                <a:gd name="T25" fmla="*/ 0 h 15"/>
                <a:gd name="T26" fmla="*/ 7 w 2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5"/>
                <a:gd name="T44" fmla="*/ 26 w 2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5">
                  <a:moveTo>
                    <a:pt x="14" y="0"/>
                  </a:moveTo>
                  <a:lnTo>
                    <a:pt x="18" y="2"/>
                  </a:lnTo>
                  <a:lnTo>
                    <a:pt x="20" y="3"/>
                  </a:lnTo>
                  <a:lnTo>
                    <a:pt x="22" y="4"/>
                  </a:lnTo>
                  <a:lnTo>
                    <a:pt x="24" y="4"/>
                  </a:lnTo>
                  <a:lnTo>
                    <a:pt x="26" y="8"/>
                  </a:lnTo>
                  <a:lnTo>
                    <a:pt x="24" y="11"/>
                  </a:lnTo>
                  <a:lnTo>
                    <a:pt x="22" y="14"/>
                  </a:lnTo>
                  <a:lnTo>
                    <a:pt x="20" y="15"/>
                  </a:lnTo>
                  <a:lnTo>
                    <a:pt x="13" y="11"/>
                  </a:lnTo>
                  <a:lnTo>
                    <a:pt x="5" y="11"/>
                  </a:lnTo>
                  <a:lnTo>
                    <a:pt x="0" y="9"/>
                  </a:lnTo>
                  <a:lnTo>
                    <a:pt x="3" y="1"/>
                  </a:lnTo>
                  <a:lnTo>
                    <a:pt x="14" y="0"/>
                  </a:lnTo>
                  <a:close/>
                </a:path>
              </a:pathLst>
            </a:custGeom>
            <a:solidFill>
              <a:srgbClr val="000000"/>
            </a:solidFill>
            <a:ln w="9525">
              <a:noFill/>
              <a:round/>
              <a:headEnd/>
              <a:tailEnd/>
            </a:ln>
          </p:spPr>
          <p:txBody>
            <a:bodyPr/>
            <a:lstStyle/>
            <a:p>
              <a:endParaRPr lang="en-US"/>
            </a:p>
          </p:txBody>
        </p:sp>
        <p:sp>
          <p:nvSpPr>
            <p:cNvPr id="7284" name="Freeform 123"/>
            <p:cNvSpPr>
              <a:spLocks/>
            </p:cNvSpPr>
            <p:nvPr/>
          </p:nvSpPr>
          <p:spPr bwMode="auto">
            <a:xfrm>
              <a:off x="1586" y="2650"/>
              <a:ext cx="13" cy="72"/>
            </a:xfrm>
            <a:custGeom>
              <a:avLst/>
              <a:gdLst>
                <a:gd name="T0" fmla="*/ 7 w 28"/>
                <a:gd name="T1" fmla="*/ 0 h 146"/>
                <a:gd name="T2" fmla="*/ 9 w 28"/>
                <a:gd name="T3" fmla="*/ 0 h 146"/>
                <a:gd name="T4" fmla="*/ 11 w 28"/>
                <a:gd name="T5" fmla="*/ 0 h 146"/>
                <a:gd name="T6" fmla="*/ 12 w 28"/>
                <a:gd name="T7" fmla="*/ 1 h 146"/>
                <a:gd name="T8" fmla="*/ 13 w 28"/>
                <a:gd name="T9" fmla="*/ 2 h 146"/>
                <a:gd name="T10" fmla="*/ 10 w 28"/>
                <a:gd name="T11" fmla="*/ 19 h 146"/>
                <a:gd name="T12" fmla="*/ 7 w 28"/>
                <a:gd name="T13" fmla="*/ 36 h 146"/>
                <a:gd name="T14" fmla="*/ 6 w 28"/>
                <a:gd name="T15" fmla="*/ 52 h 146"/>
                <a:gd name="T16" fmla="*/ 7 w 28"/>
                <a:gd name="T17" fmla="*/ 70 h 146"/>
                <a:gd name="T18" fmla="*/ 5 w 28"/>
                <a:gd name="T19" fmla="*/ 71 h 146"/>
                <a:gd name="T20" fmla="*/ 3 w 28"/>
                <a:gd name="T21" fmla="*/ 72 h 146"/>
                <a:gd name="T22" fmla="*/ 1 w 28"/>
                <a:gd name="T23" fmla="*/ 72 h 146"/>
                <a:gd name="T24" fmla="*/ 0 w 28"/>
                <a:gd name="T25" fmla="*/ 71 h 146"/>
                <a:gd name="T26" fmla="*/ 0 w 28"/>
                <a:gd name="T27" fmla="*/ 52 h 146"/>
                <a:gd name="T28" fmla="*/ 2 w 28"/>
                <a:gd name="T29" fmla="*/ 35 h 146"/>
                <a:gd name="T30" fmla="*/ 6 w 28"/>
                <a:gd name="T31" fmla="*/ 18 h 146"/>
                <a:gd name="T32" fmla="*/ 7 w 28"/>
                <a:gd name="T33" fmla="*/ 0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46"/>
                <a:gd name="T53" fmla="*/ 28 w 28"/>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46">
                  <a:moveTo>
                    <a:pt x="16" y="0"/>
                  </a:moveTo>
                  <a:lnTo>
                    <a:pt x="20" y="0"/>
                  </a:lnTo>
                  <a:lnTo>
                    <a:pt x="23" y="0"/>
                  </a:lnTo>
                  <a:lnTo>
                    <a:pt x="25" y="2"/>
                  </a:lnTo>
                  <a:lnTo>
                    <a:pt x="28" y="4"/>
                  </a:lnTo>
                  <a:lnTo>
                    <a:pt x="22" y="38"/>
                  </a:lnTo>
                  <a:lnTo>
                    <a:pt x="16" y="72"/>
                  </a:lnTo>
                  <a:lnTo>
                    <a:pt x="12" y="106"/>
                  </a:lnTo>
                  <a:lnTo>
                    <a:pt x="14" y="142"/>
                  </a:lnTo>
                  <a:lnTo>
                    <a:pt x="10" y="144"/>
                  </a:lnTo>
                  <a:lnTo>
                    <a:pt x="7" y="146"/>
                  </a:lnTo>
                  <a:lnTo>
                    <a:pt x="3" y="146"/>
                  </a:lnTo>
                  <a:lnTo>
                    <a:pt x="0" y="143"/>
                  </a:lnTo>
                  <a:lnTo>
                    <a:pt x="0" y="106"/>
                  </a:lnTo>
                  <a:lnTo>
                    <a:pt x="5" y="71"/>
                  </a:lnTo>
                  <a:lnTo>
                    <a:pt x="12" y="36"/>
                  </a:lnTo>
                  <a:lnTo>
                    <a:pt x="16" y="0"/>
                  </a:lnTo>
                  <a:close/>
                </a:path>
              </a:pathLst>
            </a:custGeom>
            <a:solidFill>
              <a:srgbClr val="000000"/>
            </a:solidFill>
            <a:ln w="9525">
              <a:noFill/>
              <a:round/>
              <a:headEnd/>
              <a:tailEnd/>
            </a:ln>
          </p:spPr>
          <p:txBody>
            <a:bodyPr/>
            <a:lstStyle/>
            <a:p>
              <a:endParaRPr lang="en-US"/>
            </a:p>
          </p:txBody>
        </p:sp>
        <p:sp>
          <p:nvSpPr>
            <p:cNvPr id="7285" name="Freeform 124"/>
            <p:cNvSpPr>
              <a:spLocks/>
            </p:cNvSpPr>
            <p:nvPr/>
          </p:nvSpPr>
          <p:spPr bwMode="auto">
            <a:xfrm>
              <a:off x="1594" y="2741"/>
              <a:ext cx="29" cy="103"/>
            </a:xfrm>
            <a:custGeom>
              <a:avLst/>
              <a:gdLst>
                <a:gd name="T0" fmla="*/ 0 w 59"/>
                <a:gd name="T1" fmla="*/ 0 h 206"/>
                <a:gd name="T2" fmla="*/ 5 w 59"/>
                <a:gd name="T3" fmla="*/ 3 h 206"/>
                <a:gd name="T4" fmla="*/ 7 w 59"/>
                <a:gd name="T5" fmla="*/ 10 h 206"/>
                <a:gd name="T6" fmla="*/ 8 w 59"/>
                <a:gd name="T7" fmla="*/ 18 h 206"/>
                <a:gd name="T8" fmla="*/ 10 w 59"/>
                <a:gd name="T9" fmla="*/ 25 h 206"/>
                <a:gd name="T10" fmla="*/ 14 w 59"/>
                <a:gd name="T11" fmla="*/ 34 h 206"/>
                <a:gd name="T12" fmla="*/ 16 w 59"/>
                <a:gd name="T13" fmla="*/ 44 h 206"/>
                <a:gd name="T14" fmla="*/ 19 w 59"/>
                <a:gd name="T15" fmla="*/ 54 h 206"/>
                <a:gd name="T16" fmla="*/ 21 w 59"/>
                <a:gd name="T17" fmla="*/ 63 h 206"/>
                <a:gd name="T18" fmla="*/ 23 w 59"/>
                <a:gd name="T19" fmla="*/ 73 h 206"/>
                <a:gd name="T20" fmla="*/ 25 w 59"/>
                <a:gd name="T21" fmla="*/ 83 h 206"/>
                <a:gd name="T22" fmla="*/ 27 w 59"/>
                <a:gd name="T23" fmla="*/ 93 h 206"/>
                <a:gd name="T24" fmla="*/ 29 w 59"/>
                <a:gd name="T25" fmla="*/ 103 h 206"/>
                <a:gd name="T26" fmla="*/ 26 w 59"/>
                <a:gd name="T27" fmla="*/ 103 h 206"/>
                <a:gd name="T28" fmla="*/ 25 w 59"/>
                <a:gd name="T29" fmla="*/ 101 h 206"/>
                <a:gd name="T30" fmla="*/ 23 w 59"/>
                <a:gd name="T31" fmla="*/ 97 h 206"/>
                <a:gd name="T32" fmla="*/ 22 w 59"/>
                <a:gd name="T33" fmla="*/ 94 h 206"/>
                <a:gd name="T34" fmla="*/ 19 w 59"/>
                <a:gd name="T35" fmla="*/ 82 h 206"/>
                <a:gd name="T36" fmla="*/ 17 w 59"/>
                <a:gd name="T37" fmla="*/ 70 h 206"/>
                <a:gd name="T38" fmla="*/ 14 w 59"/>
                <a:gd name="T39" fmla="*/ 59 h 206"/>
                <a:gd name="T40" fmla="*/ 11 w 59"/>
                <a:gd name="T41" fmla="*/ 47 h 206"/>
                <a:gd name="T42" fmla="*/ 8 w 59"/>
                <a:gd name="T43" fmla="*/ 36 h 206"/>
                <a:gd name="T44" fmla="*/ 5 w 59"/>
                <a:gd name="T45" fmla="*/ 24 h 206"/>
                <a:gd name="T46" fmla="*/ 2 w 59"/>
                <a:gd name="T47" fmla="*/ 12 h 206"/>
                <a:gd name="T48" fmla="*/ 0 w 59"/>
                <a:gd name="T49" fmla="*/ 0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206"/>
                <a:gd name="T77" fmla="*/ 59 w 59"/>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206">
                  <a:moveTo>
                    <a:pt x="0" y="0"/>
                  </a:moveTo>
                  <a:lnTo>
                    <a:pt x="11" y="6"/>
                  </a:lnTo>
                  <a:lnTo>
                    <a:pt x="14" y="19"/>
                  </a:lnTo>
                  <a:lnTo>
                    <a:pt x="16" y="35"/>
                  </a:lnTo>
                  <a:lnTo>
                    <a:pt x="21" y="49"/>
                  </a:lnTo>
                  <a:lnTo>
                    <a:pt x="28" y="67"/>
                  </a:lnTo>
                  <a:lnTo>
                    <a:pt x="32" y="87"/>
                  </a:lnTo>
                  <a:lnTo>
                    <a:pt x="38" y="107"/>
                  </a:lnTo>
                  <a:lnTo>
                    <a:pt x="42" y="126"/>
                  </a:lnTo>
                  <a:lnTo>
                    <a:pt x="46" y="146"/>
                  </a:lnTo>
                  <a:lnTo>
                    <a:pt x="50" y="165"/>
                  </a:lnTo>
                  <a:lnTo>
                    <a:pt x="54" y="185"/>
                  </a:lnTo>
                  <a:lnTo>
                    <a:pt x="59" y="205"/>
                  </a:lnTo>
                  <a:lnTo>
                    <a:pt x="52" y="206"/>
                  </a:lnTo>
                  <a:lnTo>
                    <a:pt x="50" y="201"/>
                  </a:lnTo>
                  <a:lnTo>
                    <a:pt x="47" y="193"/>
                  </a:lnTo>
                  <a:lnTo>
                    <a:pt x="44" y="187"/>
                  </a:lnTo>
                  <a:lnTo>
                    <a:pt x="38" y="164"/>
                  </a:lnTo>
                  <a:lnTo>
                    <a:pt x="34" y="140"/>
                  </a:lnTo>
                  <a:lnTo>
                    <a:pt x="28" y="117"/>
                  </a:lnTo>
                  <a:lnTo>
                    <a:pt x="22" y="94"/>
                  </a:lnTo>
                  <a:lnTo>
                    <a:pt x="16" y="71"/>
                  </a:lnTo>
                  <a:lnTo>
                    <a:pt x="11" y="47"/>
                  </a:lnTo>
                  <a:lnTo>
                    <a:pt x="5" y="24"/>
                  </a:lnTo>
                  <a:lnTo>
                    <a:pt x="0" y="0"/>
                  </a:lnTo>
                  <a:close/>
                </a:path>
              </a:pathLst>
            </a:custGeom>
            <a:solidFill>
              <a:srgbClr val="000000"/>
            </a:solidFill>
            <a:ln w="9525">
              <a:noFill/>
              <a:round/>
              <a:headEnd/>
              <a:tailEnd/>
            </a:ln>
          </p:spPr>
          <p:txBody>
            <a:bodyPr/>
            <a:lstStyle/>
            <a:p>
              <a:endParaRPr lang="en-US"/>
            </a:p>
          </p:txBody>
        </p:sp>
        <p:sp>
          <p:nvSpPr>
            <p:cNvPr id="7286" name="Freeform 125"/>
            <p:cNvSpPr>
              <a:spLocks/>
            </p:cNvSpPr>
            <p:nvPr/>
          </p:nvSpPr>
          <p:spPr bwMode="auto">
            <a:xfrm>
              <a:off x="1587" y="3197"/>
              <a:ext cx="244" cy="98"/>
            </a:xfrm>
            <a:custGeom>
              <a:avLst/>
              <a:gdLst>
                <a:gd name="T0" fmla="*/ 37 w 489"/>
                <a:gd name="T1" fmla="*/ 12 h 194"/>
                <a:gd name="T2" fmla="*/ 58 w 489"/>
                <a:gd name="T3" fmla="*/ 23 h 194"/>
                <a:gd name="T4" fmla="*/ 78 w 489"/>
                <a:gd name="T5" fmla="*/ 35 h 194"/>
                <a:gd name="T6" fmla="*/ 98 w 489"/>
                <a:gd name="T7" fmla="*/ 46 h 194"/>
                <a:gd name="T8" fmla="*/ 114 w 489"/>
                <a:gd name="T9" fmla="*/ 52 h 194"/>
                <a:gd name="T10" fmla="*/ 125 w 489"/>
                <a:gd name="T11" fmla="*/ 57 h 194"/>
                <a:gd name="T12" fmla="*/ 137 w 489"/>
                <a:gd name="T13" fmla="*/ 62 h 194"/>
                <a:gd name="T14" fmla="*/ 149 w 489"/>
                <a:gd name="T15" fmla="*/ 68 h 194"/>
                <a:gd name="T16" fmla="*/ 164 w 489"/>
                <a:gd name="T17" fmla="*/ 74 h 194"/>
                <a:gd name="T18" fmla="*/ 186 w 489"/>
                <a:gd name="T19" fmla="*/ 81 h 194"/>
                <a:gd name="T20" fmla="*/ 210 w 489"/>
                <a:gd name="T21" fmla="*/ 88 h 194"/>
                <a:gd name="T22" fmla="*/ 234 w 489"/>
                <a:gd name="T23" fmla="*/ 93 h 194"/>
                <a:gd name="T24" fmla="*/ 237 w 489"/>
                <a:gd name="T25" fmla="*/ 98 h 194"/>
                <a:gd name="T26" fmla="*/ 225 w 489"/>
                <a:gd name="T27" fmla="*/ 97 h 194"/>
                <a:gd name="T28" fmla="*/ 215 w 489"/>
                <a:gd name="T29" fmla="*/ 96 h 194"/>
                <a:gd name="T30" fmla="*/ 207 w 489"/>
                <a:gd name="T31" fmla="*/ 95 h 194"/>
                <a:gd name="T32" fmla="*/ 200 w 489"/>
                <a:gd name="T33" fmla="*/ 94 h 194"/>
                <a:gd name="T34" fmla="*/ 187 w 489"/>
                <a:gd name="T35" fmla="*/ 90 h 194"/>
                <a:gd name="T36" fmla="*/ 174 w 489"/>
                <a:gd name="T37" fmla="*/ 85 h 194"/>
                <a:gd name="T38" fmla="*/ 161 w 489"/>
                <a:gd name="T39" fmla="*/ 80 h 194"/>
                <a:gd name="T40" fmla="*/ 149 w 489"/>
                <a:gd name="T41" fmla="*/ 73 h 194"/>
                <a:gd name="T42" fmla="*/ 136 w 489"/>
                <a:gd name="T43" fmla="*/ 67 h 194"/>
                <a:gd name="T44" fmla="*/ 124 w 489"/>
                <a:gd name="T45" fmla="*/ 62 h 194"/>
                <a:gd name="T46" fmla="*/ 111 w 489"/>
                <a:gd name="T47" fmla="*/ 56 h 194"/>
                <a:gd name="T48" fmla="*/ 97 w 489"/>
                <a:gd name="T49" fmla="*/ 52 h 194"/>
                <a:gd name="T50" fmla="*/ 86 w 489"/>
                <a:gd name="T51" fmla="*/ 46 h 194"/>
                <a:gd name="T52" fmla="*/ 74 w 489"/>
                <a:gd name="T53" fmla="*/ 40 h 194"/>
                <a:gd name="T54" fmla="*/ 62 w 489"/>
                <a:gd name="T55" fmla="*/ 34 h 194"/>
                <a:gd name="T56" fmla="*/ 48 w 489"/>
                <a:gd name="T57" fmla="*/ 26 h 194"/>
                <a:gd name="T58" fmla="*/ 35 w 489"/>
                <a:gd name="T59" fmla="*/ 19 h 194"/>
                <a:gd name="T60" fmla="*/ 22 w 489"/>
                <a:gd name="T61" fmla="*/ 12 h 194"/>
                <a:gd name="T62" fmla="*/ 11 w 489"/>
                <a:gd name="T63" fmla="*/ 6 h 194"/>
                <a:gd name="T64" fmla="*/ 0 w 489"/>
                <a:gd name="T65" fmla="*/ 2 h 194"/>
                <a:gd name="T66" fmla="*/ 3 w 489"/>
                <a:gd name="T67" fmla="*/ 0 h 194"/>
                <a:gd name="T68" fmla="*/ 11 w 489"/>
                <a:gd name="T69" fmla="*/ 2 h 194"/>
                <a:gd name="T70" fmla="*/ 21 w 489"/>
                <a:gd name="T71" fmla="*/ 6 h 194"/>
                <a:gd name="T72" fmla="*/ 26 w 489"/>
                <a:gd name="T73" fmla="*/ 6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9"/>
                <a:gd name="T112" fmla="*/ 0 h 194"/>
                <a:gd name="T113" fmla="*/ 489 w 489"/>
                <a:gd name="T114" fmla="*/ 194 h 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9" h="194">
                  <a:moveTo>
                    <a:pt x="53" y="12"/>
                  </a:moveTo>
                  <a:lnTo>
                    <a:pt x="75" y="23"/>
                  </a:lnTo>
                  <a:lnTo>
                    <a:pt x="96" y="34"/>
                  </a:lnTo>
                  <a:lnTo>
                    <a:pt x="116" y="46"/>
                  </a:lnTo>
                  <a:lnTo>
                    <a:pt x="135" y="58"/>
                  </a:lnTo>
                  <a:lnTo>
                    <a:pt x="156" y="70"/>
                  </a:lnTo>
                  <a:lnTo>
                    <a:pt x="175" y="82"/>
                  </a:lnTo>
                  <a:lnTo>
                    <a:pt x="196" y="92"/>
                  </a:lnTo>
                  <a:lnTo>
                    <a:pt x="217" y="100"/>
                  </a:lnTo>
                  <a:lnTo>
                    <a:pt x="228" y="103"/>
                  </a:lnTo>
                  <a:lnTo>
                    <a:pt x="241" y="108"/>
                  </a:lnTo>
                  <a:lnTo>
                    <a:pt x="251" y="113"/>
                  </a:lnTo>
                  <a:lnTo>
                    <a:pt x="263" y="117"/>
                  </a:lnTo>
                  <a:lnTo>
                    <a:pt x="275" y="123"/>
                  </a:lnTo>
                  <a:lnTo>
                    <a:pt x="286" y="129"/>
                  </a:lnTo>
                  <a:lnTo>
                    <a:pt x="298" y="134"/>
                  </a:lnTo>
                  <a:lnTo>
                    <a:pt x="309" y="139"/>
                  </a:lnTo>
                  <a:lnTo>
                    <a:pt x="329" y="146"/>
                  </a:lnTo>
                  <a:lnTo>
                    <a:pt x="349" y="153"/>
                  </a:lnTo>
                  <a:lnTo>
                    <a:pt x="372" y="160"/>
                  </a:lnTo>
                  <a:lnTo>
                    <a:pt x="397" y="168"/>
                  </a:lnTo>
                  <a:lnTo>
                    <a:pt x="421" y="175"/>
                  </a:lnTo>
                  <a:lnTo>
                    <a:pt x="445" y="181"/>
                  </a:lnTo>
                  <a:lnTo>
                    <a:pt x="468" y="185"/>
                  </a:lnTo>
                  <a:lnTo>
                    <a:pt x="489" y="187"/>
                  </a:lnTo>
                  <a:lnTo>
                    <a:pt x="475" y="194"/>
                  </a:lnTo>
                  <a:lnTo>
                    <a:pt x="462" y="194"/>
                  </a:lnTo>
                  <a:lnTo>
                    <a:pt x="450" y="193"/>
                  </a:lnTo>
                  <a:lnTo>
                    <a:pt x="439" y="192"/>
                  </a:lnTo>
                  <a:lnTo>
                    <a:pt x="430" y="191"/>
                  </a:lnTo>
                  <a:lnTo>
                    <a:pt x="422" y="190"/>
                  </a:lnTo>
                  <a:lnTo>
                    <a:pt x="414" y="189"/>
                  </a:lnTo>
                  <a:lnTo>
                    <a:pt x="407" y="189"/>
                  </a:lnTo>
                  <a:lnTo>
                    <a:pt x="401" y="187"/>
                  </a:lnTo>
                  <a:lnTo>
                    <a:pt x="387" y="184"/>
                  </a:lnTo>
                  <a:lnTo>
                    <a:pt x="375" y="179"/>
                  </a:lnTo>
                  <a:lnTo>
                    <a:pt x="361" y="174"/>
                  </a:lnTo>
                  <a:lnTo>
                    <a:pt x="348" y="169"/>
                  </a:lnTo>
                  <a:lnTo>
                    <a:pt x="336" y="163"/>
                  </a:lnTo>
                  <a:lnTo>
                    <a:pt x="323" y="158"/>
                  </a:lnTo>
                  <a:lnTo>
                    <a:pt x="310" y="152"/>
                  </a:lnTo>
                  <a:lnTo>
                    <a:pt x="299" y="145"/>
                  </a:lnTo>
                  <a:lnTo>
                    <a:pt x="286" y="139"/>
                  </a:lnTo>
                  <a:lnTo>
                    <a:pt x="273" y="133"/>
                  </a:lnTo>
                  <a:lnTo>
                    <a:pt x="261" y="128"/>
                  </a:lnTo>
                  <a:lnTo>
                    <a:pt x="248" y="122"/>
                  </a:lnTo>
                  <a:lnTo>
                    <a:pt x="235" y="116"/>
                  </a:lnTo>
                  <a:lnTo>
                    <a:pt x="222" y="111"/>
                  </a:lnTo>
                  <a:lnTo>
                    <a:pt x="209" y="107"/>
                  </a:lnTo>
                  <a:lnTo>
                    <a:pt x="195" y="102"/>
                  </a:lnTo>
                  <a:lnTo>
                    <a:pt x="185" y="98"/>
                  </a:lnTo>
                  <a:lnTo>
                    <a:pt x="173" y="92"/>
                  </a:lnTo>
                  <a:lnTo>
                    <a:pt x="162" y="86"/>
                  </a:lnTo>
                  <a:lnTo>
                    <a:pt x="149" y="80"/>
                  </a:lnTo>
                  <a:lnTo>
                    <a:pt x="136" y="73"/>
                  </a:lnTo>
                  <a:lnTo>
                    <a:pt x="124" y="67"/>
                  </a:lnTo>
                  <a:lnTo>
                    <a:pt x="110" y="60"/>
                  </a:lnTo>
                  <a:lnTo>
                    <a:pt x="97" y="52"/>
                  </a:lnTo>
                  <a:lnTo>
                    <a:pt x="83" y="45"/>
                  </a:lnTo>
                  <a:lnTo>
                    <a:pt x="71" y="38"/>
                  </a:lnTo>
                  <a:lnTo>
                    <a:pt x="58" y="31"/>
                  </a:lnTo>
                  <a:lnTo>
                    <a:pt x="45" y="24"/>
                  </a:lnTo>
                  <a:lnTo>
                    <a:pt x="34" y="18"/>
                  </a:lnTo>
                  <a:lnTo>
                    <a:pt x="22" y="12"/>
                  </a:lnTo>
                  <a:lnTo>
                    <a:pt x="11" y="8"/>
                  </a:lnTo>
                  <a:lnTo>
                    <a:pt x="0" y="3"/>
                  </a:lnTo>
                  <a:lnTo>
                    <a:pt x="1" y="1"/>
                  </a:lnTo>
                  <a:lnTo>
                    <a:pt x="7" y="0"/>
                  </a:lnTo>
                  <a:lnTo>
                    <a:pt x="14" y="2"/>
                  </a:lnTo>
                  <a:lnTo>
                    <a:pt x="23" y="4"/>
                  </a:lnTo>
                  <a:lnTo>
                    <a:pt x="34" y="8"/>
                  </a:lnTo>
                  <a:lnTo>
                    <a:pt x="42" y="11"/>
                  </a:lnTo>
                  <a:lnTo>
                    <a:pt x="50" y="12"/>
                  </a:lnTo>
                  <a:lnTo>
                    <a:pt x="53" y="12"/>
                  </a:lnTo>
                  <a:close/>
                </a:path>
              </a:pathLst>
            </a:custGeom>
            <a:solidFill>
              <a:srgbClr val="000000"/>
            </a:solidFill>
            <a:ln w="9525">
              <a:noFill/>
              <a:round/>
              <a:headEnd/>
              <a:tailEnd/>
            </a:ln>
          </p:spPr>
          <p:txBody>
            <a:bodyPr/>
            <a:lstStyle/>
            <a:p>
              <a:endParaRPr lang="en-US"/>
            </a:p>
          </p:txBody>
        </p:sp>
        <p:sp>
          <p:nvSpPr>
            <p:cNvPr id="7287" name="Freeform 126"/>
            <p:cNvSpPr>
              <a:spLocks/>
            </p:cNvSpPr>
            <p:nvPr/>
          </p:nvSpPr>
          <p:spPr bwMode="auto">
            <a:xfrm>
              <a:off x="1613" y="3288"/>
              <a:ext cx="98" cy="63"/>
            </a:xfrm>
            <a:custGeom>
              <a:avLst/>
              <a:gdLst>
                <a:gd name="T0" fmla="*/ 0 w 197"/>
                <a:gd name="T1" fmla="*/ 58 h 124"/>
                <a:gd name="T2" fmla="*/ 11 w 197"/>
                <a:gd name="T3" fmla="*/ 53 h 124"/>
                <a:gd name="T4" fmla="*/ 23 w 197"/>
                <a:gd name="T5" fmla="*/ 47 h 124"/>
                <a:gd name="T6" fmla="*/ 34 w 197"/>
                <a:gd name="T7" fmla="*/ 41 h 124"/>
                <a:gd name="T8" fmla="*/ 45 w 197"/>
                <a:gd name="T9" fmla="*/ 35 h 124"/>
                <a:gd name="T10" fmla="*/ 55 w 197"/>
                <a:gd name="T11" fmla="*/ 28 h 124"/>
                <a:gd name="T12" fmla="*/ 66 w 197"/>
                <a:gd name="T13" fmla="*/ 21 h 124"/>
                <a:gd name="T14" fmla="*/ 77 w 197"/>
                <a:gd name="T15" fmla="*/ 14 h 124"/>
                <a:gd name="T16" fmla="*/ 88 w 197"/>
                <a:gd name="T17" fmla="*/ 7 h 124"/>
                <a:gd name="T18" fmla="*/ 90 w 197"/>
                <a:gd name="T19" fmla="*/ 5 h 124"/>
                <a:gd name="T20" fmla="*/ 93 w 197"/>
                <a:gd name="T21" fmla="*/ 2 h 124"/>
                <a:gd name="T22" fmla="*/ 95 w 197"/>
                <a:gd name="T23" fmla="*/ 0 h 124"/>
                <a:gd name="T24" fmla="*/ 98 w 197"/>
                <a:gd name="T25" fmla="*/ 2 h 124"/>
                <a:gd name="T26" fmla="*/ 97 w 197"/>
                <a:gd name="T27" fmla="*/ 5 h 124"/>
                <a:gd name="T28" fmla="*/ 95 w 197"/>
                <a:gd name="T29" fmla="*/ 9 h 124"/>
                <a:gd name="T30" fmla="*/ 92 w 197"/>
                <a:gd name="T31" fmla="*/ 12 h 124"/>
                <a:gd name="T32" fmla="*/ 89 w 197"/>
                <a:gd name="T33" fmla="*/ 14 h 124"/>
                <a:gd name="T34" fmla="*/ 85 w 197"/>
                <a:gd name="T35" fmla="*/ 16 h 124"/>
                <a:gd name="T36" fmla="*/ 82 w 197"/>
                <a:gd name="T37" fmla="*/ 18 h 124"/>
                <a:gd name="T38" fmla="*/ 78 w 197"/>
                <a:gd name="T39" fmla="*/ 20 h 124"/>
                <a:gd name="T40" fmla="*/ 74 w 197"/>
                <a:gd name="T41" fmla="*/ 21 h 124"/>
                <a:gd name="T42" fmla="*/ 66 w 197"/>
                <a:gd name="T43" fmla="*/ 27 h 124"/>
                <a:gd name="T44" fmla="*/ 57 w 197"/>
                <a:gd name="T45" fmla="*/ 33 h 124"/>
                <a:gd name="T46" fmla="*/ 49 w 197"/>
                <a:gd name="T47" fmla="*/ 38 h 124"/>
                <a:gd name="T48" fmla="*/ 41 w 197"/>
                <a:gd name="T49" fmla="*/ 43 h 124"/>
                <a:gd name="T50" fmla="*/ 32 w 197"/>
                <a:gd name="T51" fmla="*/ 48 h 124"/>
                <a:gd name="T52" fmla="*/ 23 w 197"/>
                <a:gd name="T53" fmla="*/ 53 h 124"/>
                <a:gd name="T54" fmla="*/ 14 w 197"/>
                <a:gd name="T55" fmla="*/ 58 h 124"/>
                <a:gd name="T56" fmla="*/ 5 w 197"/>
                <a:gd name="T57" fmla="*/ 63 h 124"/>
                <a:gd name="T58" fmla="*/ 2 w 197"/>
                <a:gd name="T59" fmla="*/ 63 h 124"/>
                <a:gd name="T60" fmla="*/ 0 w 197"/>
                <a:gd name="T61" fmla="*/ 62 h 124"/>
                <a:gd name="T62" fmla="*/ 0 w 197"/>
                <a:gd name="T63" fmla="*/ 60 h 124"/>
                <a:gd name="T64" fmla="*/ 0 w 197"/>
                <a:gd name="T65" fmla="*/ 58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124"/>
                <a:gd name="T101" fmla="*/ 197 w 197"/>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124">
                  <a:moveTo>
                    <a:pt x="0" y="114"/>
                  </a:moveTo>
                  <a:lnTo>
                    <a:pt x="23" y="105"/>
                  </a:lnTo>
                  <a:lnTo>
                    <a:pt x="46" y="93"/>
                  </a:lnTo>
                  <a:lnTo>
                    <a:pt x="68" y="80"/>
                  </a:lnTo>
                  <a:lnTo>
                    <a:pt x="90" y="68"/>
                  </a:lnTo>
                  <a:lnTo>
                    <a:pt x="111" y="55"/>
                  </a:lnTo>
                  <a:lnTo>
                    <a:pt x="133" y="41"/>
                  </a:lnTo>
                  <a:lnTo>
                    <a:pt x="155" y="27"/>
                  </a:lnTo>
                  <a:lnTo>
                    <a:pt x="176" y="14"/>
                  </a:lnTo>
                  <a:lnTo>
                    <a:pt x="181" y="10"/>
                  </a:lnTo>
                  <a:lnTo>
                    <a:pt x="186" y="3"/>
                  </a:lnTo>
                  <a:lnTo>
                    <a:pt x="191" y="0"/>
                  </a:lnTo>
                  <a:lnTo>
                    <a:pt x="197" y="3"/>
                  </a:lnTo>
                  <a:lnTo>
                    <a:pt x="195" y="10"/>
                  </a:lnTo>
                  <a:lnTo>
                    <a:pt x="190" y="17"/>
                  </a:lnTo>
                  <a:lnTo>
                    <a:pt x="184" y="23"/>
                  </a:lnTo>
                  <a:lnTo>
                    <a:pt x="179" y="27"/>
                  </a:lnTo>
                  <a:lnTo>
                    <a:pt x="171" y="32"/>
                  </a:lnTo>
                  <a:lnTo>
                    <a:pt x="164" y="35"/>
                  </a:lnTo>
                  <a:lnTo>
                    <a:pt x="156" y="39"/>
                  </a:lnTo>
                  <a:lnTo>
                    <a:pt x="149" y="42"/>
                  </a:lnTo>
                  <a:lnTo>
                    <a:pt x="133" y="54"/>
                  </a:lnTo>
                  <a:lnTo>
                    <a:pt x="115" y="64"/>
                  </a:lnTo>
                  <a:lnTo>
                    <a:pt x="98" y="75"/>
                  </a:lnTo>
                  <a:lnTo>
                    <a:pt x="82" y="85"/>
                  </a:lnTo>
                  <a:lnTo>
                    <a:pt x="64" y="94"/>
                  </a:lnTo>
                  <a:lnTo>
                    <a:pt x="46" y="105"/>
                  </a:lnTo>
                  <a:lnTo>
                    <a:pt x="29" y="114"/>
                  </a:lnTo>
                  <a:lnTo>
                    <a:pt x="11" y="124"/>
                  </a:lnTo>
                  <a:lnTo>
                    <a:pt x="5" y="124"/>
                  </a:lnTo>
                  <a:lnTo>
                    <a:pt x="1" y="123"/>
                  </a:lnTo>
                  <a:lnTo>
                    <a:pt x="0" y="119"/>
                  </a:lnTo>
                  <a:lnTo>
                    <a:pt x="0" y="114"/>
                  </a:lnTo>
                  <a:close/>
                </a:path>
              </a:pathLst>
            </a:custGeom>
            <a:solidFill>
              <a:srgbClr val="000000"/>
            </a:solidFill>
            <a:ln w="9525">
              <a:noFill/>
              <a:round/>
              <a:headEnd/>
              <a:tailEnd/>
            </a:ln>
          </p:spPr>
          <p:txBody>
            <a:bodyPr/>
            <a:lstStyle/>
            <a:p>
              <a:endParaRPr lang="en-US"/>
            </a:p>
          </p:txBody>
        </p:sp>
        <p:sp>
          <p:nvSpPr>
            <p:cNvPr id="7288" name="Freeform 127"/>
            <p:cNvSpPr>
              <a:spLocks/>
            </p:cNvSpPr>
            <p:nvPr/>
          </p:nvSpPr>
          <p:spPr bwMode="auto">
            <a:xfrm>
              <a:off x="1621" y="3234"/>
              <a:ext cx="18" cy="11"/>
            </a:xfrm>
            <a:custGeom>
              <a:avLst/>
              <a:gdLst>
                <a:gd name="T0" fmla="*/ 0 w 36"/>
                <a:gd name="T1" fmla="*/ 0 h 22"/>
                <a:gd name="T2" fmla="*/ 3 w 36"/>
                <a:gd name="T3" fmla="*/ 0 h 22"/>
                <a:gd name="T4" fmla="*/ 6 w 36"/>
                <a:gd name="T5" fmla="*/ 2 h 22"/>
                <a:gd name="T6" fmla="*/ 8 w 36"/>
                <a:gd name="T7" fmla="*/ 2 h 22"/>
                <a:gd name="T8" fmla="*/ 10 w 36"/>
                <a:gd name="T9" fmla="*/ 3 h 22"/>
                <a:gd name="T10" fmla="*/ 13 w 36"/>
                <a:gd name="T11" fmla="*/ 5 h 22"/>
                <a:gd name="T12" fmla="*/ 15 w 36"/>
                <a:gd name="T13" fmla="*/ 7 h 22"/>
                <a:gd name="T14" fmla="*/ 17 w 36"/>
                <a:gd name="T15" fmla="*/ 8 h 22"/>
                <a:gd name="T16" fmla="*/ 18 w 36"/>
                <a:gd name="T17" fmla="*/ 10 h 22"/>
                <a:gd name="T18" fmla="*/ 16 w 36"/>
                <a:gd name="T19" fmla="*/ 11 h 22"/>
                <a:gd name="T20" fmla="*/ 14 w 36"/>
                <a:gd name="T21" fmla="*/ 11 h 22"/>
                <a:gd name="T22" fmla="*/ 11 w 36"/>
                <a:gd name="T23" fmla="*/ 11 h 22"/>
                <a:gd name="T24" fmla="*/ 9 w 36"/>
                <a:gd name="T25" fmla="*/ 10 h 22"/>
                <a:gd name="T26" fmla="*/ 7 w 36"/>
                <a:gd name="T27" fmla="*/ 10 h 22"/>
                <a:gd name="T28" fmla="*/ 5 w 36"/>
                <a:gd name="T29" fmla="*/ 8 h 22"/>
                <a:gd name="T30" fmla="*/ 2 w 36"/>
                <a:gd name="T31" fmla="*/ 8 h 22"/>
                <a:gd name="T32" fmla="*/ 0 w 36"/>
                <a:gd name="T33" fmla="*/ 8 h 22"/>
                <a:gd name="T34" fmla="*/ 0 w 36"/>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2"/>
                <a:gd name="T56" fmla="*/ 36 w 36"/>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2">
                  <a:moveTo>
                    <a:pt x="0" y="0"/>
                  </a:moveTo>
                  <a:lnTo>
                    <a:pt x="6" y="0"/>
                  </a:lnTo>
                  <a:lnTo>
                    <a:pt x="11" y="3"/>
                  </a:lnTo>
                  <a:lnTo>
                    <a:pt x="15" y="4"/>
                  </a:lnTo>
                  <a:lnTo>
                    <a:pt x="20" y="6"/>
                  </a:lnTo>
                  <a:lnTo>
                    <a:pt x="25" y="10"/>
                  </a:lnTo>
                  <a:lnTo>
                    <a:pt x="29" y="13"/>
                  </a:lnTo>
                  <a:lnTo>
                    <a:pt x="33" y="15"/>
                  </a:lnTo>
                  <a:lnTo>
                    <a:pt x="36" y="19"/>
                  </a:lnTo>
                  <a:lnTo>
                    <a:pt x="32" y="21"/>
                  </a:lnTo>
                  <a:lnTo>
                    <a:pt x="27" y="22"/>
                  </a:lnTo>
                  <a:lnTo>
                    <a:pt x="22" y="21"/>
                  </a:lnTo>
                  <a:lnTo>
                    <a:pt x="18" y="20"/>
                  </a:lnTo>
                  <a:lnTo>
                    <a:pt x="13" y="19"/>
                  </a:lnTo>
                  <a:lnTo>
                    <a:pt x="9" y="16"/>
                  </a:lnTo>
                  <a:lnTo>
                    <a:pt x="4" y="15"/>
                  </a:lnTo>
                  <a:lnTo>
                    <a:pt x="0" y="15"/>
                  </a:lnTo>
                  <a:lnTo>
                    <a:pt x="0" y="0"/>
                  </a:lnTo>
                  <a:close/>
                </a:path>
              </a:pathLst>
            </a:custGeom>
            <a:solidFill>
              <a:srgbClr val="000000"/>
            </a:solidFill>
            <a:ln w="9525">
              <a:noFill/>
              <a:round/>
              <a:headEnd/>
              <a:tailEnd/>
            </a:ln>
          </p:spPr>
          <p:txBody>
            <a:bodyPr/>
            <a:lstStyle/>
            <a:p>
              <a:endParaRPr lang="en-US"/>
            </a:p>
          </p:txBody>
        </p:sp>
        <p:sp>
          <p:nvSpPr>
            <p:cNvPr id="7289" name="Freeform 128"/>
            <p:cNvSpPr>
              <a:spLocks/>
            </p:cNvSpPr>
            <p:nvPr/>
          </p:nvSpPr>
          <p:spPr bwMode="auto">
            <a:xfrm>
              <a:off x="1630" y="2870"/>
              <a:ext cx="40" cy="236"/>
            </a:xfrm>
            <a:custGeom>
              <a:avLst/>
              <a:gdLst>
                <a:gd name="T0" fmla="*/ 0 w 79"/>
                <a:gd name="T1" fmla="*/ 0 h 471"/>
                <a:gd name="T2" fmla="*/ 4 w 79"/>
                <a:gd name="T3" fmla="*/ 2 h 471"/>
                <a:gd name="T4" fmla="*/ 8 w 79"/>
                <a:gd name="T5" fmla="*/ 6 h 471"/>
                <a:gd name="T6" fmla="*/ 9 w 79"/>
                <a:gd name="T7" fmla="*/ 12 h 471"/>
                <a:gd name="T8" fmla="*/ 11 w 79"/>
                <a:gd name="T9" fmla="*/ 17 h 471"/>
                <a:gd name="T10" fmla="*/ 17 w 79"/>
                <a:gd name="T11" fmla="*/ 31 h 471"/>
                <a:gd name="T12" fmla="*/ 22 w 79"/>
                <a:gd name="T13" fmla="*/ 45 h 471"/>
                <a:gd name="T14" fmla="*/ 27 w 79"/>
                <a:gd name="T15" fmla="*/ 60 h 471"/>
                <a:gd name="T16" fmla="*/ 32 w 79"/>
                <a:gd name="T17" fmla="*/ 77 h 471"/>
                <a:gd name="T18" fmla="*/ 36 w 79"/>
                <a:gd name="T19" fmla="*/ 95 h 471"/>
                <a:gd name="T20" fmla="*/ 39 w 79"/>
                <a:gd name="T21" fmla="*/ 113 h 471"/>
                <a:gd name="T22" fmla="*/ 40 w 79"/>
                <a:gd name="T23" fmla="*/ 133 h 471"/>
                <a:gd name="T24" fmla="*/ 39 w 79"/>
                <a:gd name="T25" fmla="*/ 153 h 471"/>
                <a:gd name="T26" fmla="*/ 38 w 79"/>
                <a:gd name="T27" fmla="*/ 163 h 471"/>
                <a:gd name="T28" fmla="*/ 36 w 79"/>
                <a:gd name="T29" fmla="*/ 173 h 471"/>
                <a:gd name="T30" fmla="*/ 34 w 79"/>
                <a:gd name="T31" fmla="*/ 184 h 471"/>
                <a:gd name="T32" fmla="*/ 31 w 79"/>
                <a:gd name="T33" fmla="*/ 194 h 471"/>
                <a:gd name="T34" fmla="*/ 28 w 79"/>
                <a:gd name="T35" fmla="*/ 204 h 471"/>
                <a:gd name="T36" fmla="*/ 24 w 79"/>
                <a:gd name="T37" fmla="*/ 215 h 471"/>
                <a:gd name="T38" fmla="*/ 19 w 79"/>
                <a:gd name="T39" fmla="*/ 225 h 471"/>
                <a:gd name="T40" fmla="*/ 14 w 79"/>
                <a:gd name="T41" fmla="*/ 236 h 471"/>
                <a:gd name="T42" fmla="*/ 13 w 79"/>
                <a:gd name="T43" fmla="*/ 233 h 471"/>
                <a:gd name="T44" fmla="*/ 13 w 79"/>
                <a:gd name="T45" fmla="*/ 228 h 471"/>
                <a:gd name="T46" fmla="*/ 13 w 79"/>
                <a:gd name="T47" fmla="*/ 222 h 471"/>
                <a:gd name="T48" fmla="*/ 13 w 79"/>
                <a:gd name="T49" fmla="*/ 218 h 471"/>
                <a:gd name="T50" fmla="*/ 24 w 79"/>
                <a:gd name="T51" fmla="*/ 189 h 471"/>
                <a:gd name="T52" fmla="*/ 29 w 79"/>
                <a:gd name="T53" fmla="*/ 161 h 471"/>
                <a:gd name="T54" fmla="*/ 31 w 79"/>
                <a:gd name="T55" fmla="*/ 132 h 471"/>
                <a:gd name="T56" fmla="*/ 29 w 79"/>
                <a:gd name="T57" fmla="*/ 104 h 471"/>
                <a:gd name="T58" fmla="*/ 24 w 79"/>
                <a:gd name="T59" fmla="*/ 77 h 471"/>
                <a:gd name="T60" fmla="*/ 17 w 79"/>
                <a:gd name="T61" fmla="*/ 51 h 471"/>
                <a:gd name="T62" fmla="*/ 9 w 79"/>
                <a:gd name="T63" fmla="*/ 28 h 471"/>
                <a:gd name="T64" fmla="*/ 0 w 79"/>
                <a:gd name="T65" fmla="*/ 7 h 471"/>
                <a:gd name="T66" fmla="*/ 0 w 79"/>
                <a:gd name="T67" fmla="*/ 0 h 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471"/>
                <a:gd name="T104" fmla="*/ 79 w 79"/>
                <a:gd name="T105" fmla="*/ 471 h 4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471">
                  <a:moveTo>
                    <a:pt x="0" y="0"/>
                  </a:moveTo>
                  <a:lnTo>
                    <a:pt x="8" y="3"/>
                  </a:lnTo>
                  <a:lnTo>
                    <a:pt x="15" y="12"/>
                  </a:lnTo>
                  <a:lnTo>
                    <a:pt x="18" y="23"/>
                  </a:lnTo>
                  <a:lnTo>
                    <a:pt x="22" y="34"/>
                  </a:lnTo>
                  <a:lnTo>
                    <a:pt x="33" y="61"/>
                  </a:lnTo>
                  <a:lnTo>
                    <a:pt x="44" y="89"/>
                  </a:lnTo>
                  <a:lnTo>
                    <a:pt x="54" y="120"/>
                  </a:lnTo>
                  <a:lnTo>
                    <a:pt x="64" y="154"/>
                  </a:lnTo>
                  <a:lnTo>
                    <a:pt x="71" y="190"/>
                  </a:lnTo>
                  <a:lnTo>
                    <a:pt x="77" y="226"/>
                  </a:lnTo>
                  <a:lnTo>
                    <a:pt x="79" y="266"/>
                  </a:lnTo>
                  <a:lnTo>
                    <a:pt x="78" y="305"/>
                  </a:lnTo>
                  <a:lnTo>
                    <a:pt x="76" y="325"/>
                  </a:lnTo>
                  <a:lnTo>
                    <a:pt x="72" y="346"/>
                  </a:lnTo>
                  <a:lnTo>
                    <a:pt x="68" y="367"/>
                  </a:lnTo>
                  <a:lnTo>
                    <a:pt x="62" y="388"/>
                  </a:lnTo>
                  <a:lnTo>
                    <a:pt x="55" y="408"/>
                  </a:lnTo>
                  <a:lnTo>
                    <a:pt x="47" y="429"/>
                  </a:lnTo>
                  <a:lnTo>
                    <a:pt x="38" y="450"/>
                  </a:lnTo>
                  <a:lnTo>
                    <a:pt x="27" y="471"/>
                  </a:lnTo>
                  <a:lnTo>
                    <a:pt x="26" y="466"/>
                  </a:lnTo>
                  <a:lnTo>
                    <a:pt x="26" y="456"/>
                  </a:lnTo>
                  <a:lnTo>
                    <a:pt x="26" y="444"/>
                  </a:lnTo>
                  <a:lnTo>
                    <a:pt x="25" y="436"/>
                  </a:lnTo>
                  <a:lnTo>
                    <a:pt x="47" y="378"/>
                  </a:lnTo>
                  <a:lnTo>
                    <a:pt x="58" y="321"/>
                  </a:lnTo>
                  <a:lnTo>
                    <a:pt x="62" y="263"/>
                  </a:lnTo>
                  <a:lnTo>
                    <a:pt x="57" y="207"/>
                  </a:lnTo>
                  <a:lnTo>
                    <a:pt x="48" y="153"/>
                  </a:lnTo>
                  <a:lnTo>
                    <a:pt x="34" y="102"/>
                  </a:lnTo>
                  <a:lnTo>
                    <a:pt x="17" y="55"/>
                  </a:lnTo>
                  <a:lnTo>
                    <a:pt x="0" y="13"/>
                  </a:lnTo>
                  <a:lnTo>
                    <a:pt x="0" y="0"/>
                  </a:lnTo>
                  <a:close/>
                </a:path>
              </a:pathLst>
            </a:custGeom>
            <a:solidFill>
              <a:srgbClr val="000000"/>
            </a:solidFill>
            <a:ln w="9525">
              <a:noFill/>
              <a:round/>
              <a:headEnd/>
              <a:tailEnd/>
            </a:ln>
          </p:spPr>
          <p:txBody>
            <a:bodyPr/>
            <a:lstStyle/>
            <a:p>
              <a:endParaRPr lang="en-US"/>
            </a:p>
          </p:txBody>
        </p:sp>
        <p:sp>
          <p:nvSpPr>
            <p:cNvPr id="7290" name="Freeform 129"/>
            <p:cNvSpPr>
              <a:spLocks/>
            </p:cNvSpPr>
            <p:nvPr/>
          </p:nvSpPr>
          <p:spPr bwMode="auto">
            <a:xfrm>
              <a:off x="1613" y="3083"/>
              <a:ext cx="118" cy="48"/>
            </a:xfrm>
            <a:custGeom>
              <a:avLst/>
              <a:gdLst>
                <a:gd name="T0" fmla="*/ 11 w 235"/>
                <a:gd name="T1" fmla="*/ 36 h 95"/>
                <a:gd name="T2" fmla="*/ 17 w 235"/>
                <a:gd name="T3" fmla="*/ 33 h 95"/>
                <a:gd name="T4" fmla="*/ 23 w 235"/>
                <a:gd name="T5" fmla="*/ 31 h 95"/>
                <a:gd name="T6" fmla="*/ 32 w 235"/>
                <a:gd name="T7" fmla="*/ 29 h 95"/>
                <a:gd name="T8" fmla="*/ 40 w 235"/>
                <a:gd name="T9" fmla="*/ 26 h 95"/>
                <a:gd name="T10" fmla="*/ 48 w 235"/>
                <a:gd name="T11" fmla="*/ 24 h 95"/>
                <a:gd name="T12" fmla="*/ 57 w 235"/>
                <a:gd name="T13" fmla="*/ 21 h 95"/>
                <a:gd name="T14" fmla="*/ 66 w 235"/>
                <a:gd name="T15" fmla="*/ 18 h 95"/>
                <a:gd name="T16" fmla="*/ 75 w 235"/>
                <a:gd name="T17" fmla="*/ 15 h 95"/>
                <a:gd name="T18" fmla="*/ 83 w 235"/>
                <a:gd name="T19" fmla="*/ 12 h 95"/>
                <a:gd name="T20" fmla="*/ 91 w 235"/>
                <a:gd name="T21" fmla="*/ 10 h 95"/>
                <a:gd name="T22" fmla="*/ 99 w 235"/>
                <a:gd name="T23" fmla="*/ 8 h 95"/>
                <a:gd name="T24" fmla="*/ 105 w 235"/>
                <a:gd name="T25" fmla="*/ 5 h 95"/>
                <a:gd name="T26" fmla="*/ 110 w 235"/>
                <a:gd name="T27" fmla="*/ 4 h 95"/>
                <a:gd name="T28" fmla="*/ 114 w 235"/>
                <a:gd name="T29" fmla="*/ 2 h 95"/>
                <a:gd name="T30" fmla="*/ 117 w 235"/>
                <a:gd name="T31" fmla="*/ 1 h 95"/>
                <a:gd name="T32" fmla="*/ 117 w 235"/>
                <a:gd name="T33" fmla="*/ 0 h 95"/>
                <a:gd name="T34" fmla="*/ 118 w 235"/>
                <a:gd name="T35" fmla="*/ 2 h 95"/>
                <a:gd name="T36" fmla="*/ 117 w 235"/>
                <a:gd name="T37" fmla="*/ 4 h 95"/>
                <a:gd name="T38" fmla="*/ 114 w 235"/>
                <a:gd name="T39" fmla="*/ 6 h 95"/>
                <a:gd name="T40" fmla="*/ 110 w 235"/>
                <a:gd name="T41" fmla="*/ 9 h 95"/>
                <a:gd name="T42" fmla="*/ 104 w 235"/>
                <a:gd name="T43" fmla="*/ 12 h 95"/>
                <a:gd name="T44" fmla="*/ 97 w 235"/>
                <a:gd name="T45" fmla="*/ 15 h 95"/>
                <a:gd name="T46" fmla="*/ 89 w 235"/>
                <a:gd name="T47" fmla="*/ 18 h 95"/>
                <a:gd name="T48" fmla="*/ 80 w 235"/>
                <a:gd name="T49" fmla="*/ 21 h 95"/>
                <a:gd name="T50" fmla="*/ 71 w 235"/>
                <a:gd name="T51" fmla="*/ 25 h 95"/>
                <a:gd name="T52" fmla="*/ 60 w 235"/>
                <a:gd name="T53" fmla="*/ 28 h 95"/>
                <a:gd name="T54" fmla="*/ 51 w 235"/>
                <a:gd name="T55" fmla="*/ 32 h 95"/>
                <a:gd name="T56" fmla="*/ 40 w 235"/>
                <a:gd name="T57" fmla="*/ 35 h 95"/>
                <a:gd name="T58" fmla="*/ 30 w 235"/>
                <a:gd name="T59" fmla="*/ 39 h 95"/>
                <a:gd name="T60" fmla="*/ 19 w 235"/>
                <a:gd name="T61" fmla="*/ 42 h 95"/>
                <a:gd name="T62" fmla="*/ 10 w 235"/>
                <a:gd name="T63" fmla="*/ 45 h 95"/>
                <a:gd name="T64" fmla="*/ 0 w 235"/>
                <a:gd name="T65" fmla="*/ 48 h 95"/>
                <a:gd name="T66" fmla="*/ 0 w 235"/>
                <a:gd name="T67" fmla="*/ 44 h 95"/>
                <a:gd name="T68" fmla="*/ 3 w 235"/>
                <a:gd name="T69" fmla="*/ 40 h 95"/>
                <a:gd name="T70" fmla="*/ 7 w 235"/>
                <a:gd name="T71" fmla="*/ 38 h 95"/>
                <a:gd name="T72" fmla="*/ 11 w 235"/>
                <a:gd name="T73" fmla="*/ 36 h 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
                <a:gd name="T112" fmla="*/ 0 h 95"/>
                <a:gd name="T113" fmla="*/ 235 w 235"/>
                <a:gd name="T114" fmla="*/ 95 h 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 h="95">
                  <a:moveTo>
                    <a:pt x="21" y="71"/>
                  </a:moveTo>
                  <a:lnTo>
                    <a:pt x="33" y="66"/>
                  </a:lnTo>
                  <a:lnTo>
                    <a:pt x="46" y="62"/>
                  </a:lnTo>
                  <a:lnTo>
                    <a:pt x="63" y="57"/>
                  </a:lnTo>
                  <a:lnTo>
                    <a:pt x="79" y="52"/>
                  </a:lnTo>
                  <a:lnTo>
                    <a:pt x="96" y="47"/>
                  </a:lnTo>
                  <a:lnTo>
                    <a:pt x="114" y="41"/>
                  </a:lnTo>
                  <a:lnTo>
                    <a:pt x="132" y="35"/>
                  </a:lnTo>
                  <a:lnTo>
                    <a:pt x="150" y="30"/>
                  </a:lnTo>
                  <a:lnTo>
                    <a:pt x="166" y="24"/>
                  </a:lnTo>
                  <a:lnTo>
                    <a:pt x="182" y="19"/>
                  </a:lnTo>
                  <a:lnTo>
                    <a:pt x="197" y="15"/>
                  </a:lnTo>
                  <a:lnTo>
                    <a:pt x="210" y="10"/>
                  </a:lnTo>
                  <a:lnTo>
                    <a:pt x="220" y="7"/>
                  </a:lnTo>
                  <a:lnTo>
                    <a:pt x="227" y="3"/>
                  </a:lnTo>
                  <a:lnTo>
                    <a:pt x="233" y="1"/>
                  </a:lnTo>
                  <a:lnTo>
                    <a:pt x="234" y="0"/>
                  </a:lnTo>
                  <a:lnTo>
                    <a:pt x="235" y="3"/>
                  </a:lnTo>
                  <a:lnTo>
                    <a:pt x="233" y="8"/>
                  </a:lnTo>
                  <a:lnTo>
                    <a:pt x="227" y="12"/>
                  </a:lnTo>
                  <a:lnTo>
                    <a:pt x="219" y="17"/>
                  </a:lnTo>
                  <a:lnTo>
                    <a:pt x="208" y="23"/>
                  </a:lnTo>
                  <a:lnTo>
                    <a:pt x="193" y="30"/>
                  </a:lnTo>
                  <a:lnTo>
                    <a:pt x="178" y="35"/>
                  </a:lnTo>
                  <a:lnTo>
                    <a:pt x="159" y="42"/>
                  </a:lnTo>
                  <a:lnTo>
                    <a:pt x="141" y="49"/>
                  </a:lnTo>
                  <a:lnTo>
                    <a:pt x="120" y="56"/>
                  </a:lnTo>
                  <a:lnTo>
                    <a:pt x="101" y="63"/>
                  </a:lnTo>
                  <a:lnTo>
                    <a:pt x="80" y="70"/>
                  </a:lnTo>
                  <a:lnTo>
                    <a:pt x="59" y="77"/>
                  </a:lnTo>
                  <a:lnTo>
                    <a:pt x="38" y="83"/>
                  </a:lnTo>
                  <a:lnTo>
                    <a:pt x="19" y="90"/>
                  </a:lnTo>
                  <a:lnTo>
                    <a:pt x="0" y="95"/>
                  </a:lnTo>
                  <a:lnTo>
                    <a:pt x="0" y="87"/>
                  </a:lnTo>
                  <a:lnTo>
                    <a:pt x="6" y="80"/>
                  </a:lnTo>
                  <a:lnTo>
                    <a:pt x="14" y="75"/>
                  </a:lnTo>
                  <a:lnTo>
                    <a:pt x="21" y="71"/>
                  </a:lnTo>
                  <a:close/>
                </a:path>
              </a:pathLst>
            </a:custGeom>
            <a:solidFill>
              <a:srgbClr val="000000"/>
            </a:solidFill>
            <a:ln w="9525">
              <a:noFill/>
              <a:round/>
              <a:headEnd/>
              <a:tailEnd/>
            </a:ln>
          </p:spPr>
          <p:txBody>
            <a:bodyPr/>
            <a:lstStyle/>
            <a:p>
              <a:endParaRPr lang="en-US"/>
            </a:p>
          </p:txBody>
        </p:sp>
        <p:sp>
          <p:nvSpPr>
            <p:cNvPr id="7291" name="Freeform 130"/>
            <p:cNvSpPr>
              <a:spLocks/>
            </p:cNvSpPr>
            <p:nvPr/>
          </p:nvSpPr>
          <p:spPr bwMode="auto">
            <a:xfrm>
              <a:off x="1657" y="3329"/>
              <a:ext cx="154" cy="76"/>
            </a:xfrm>
            <a:custGeom>
              <a:avLst/>
              <a:gdLst>
                <a:gd name="T0" fmla="*/ 30 w 309"/>
                <a:gd name="T1" fmla="*/ 56 h 154"/>
                <a:gd name="T2" fmla="*/ 40 w 309"/>
                <a:gd name="T3" fmla="*/ 50 h 154"/>
                <a:gd name="T4" fmla="*/ 50 w 309"/>
                <a:gd name="T5" fmla="*/ 44 h 154"/>
                <a:gd name="T6" fmla="*/ 61 w 309"/>
                <a:gd name="T7" fmla="*/ 39 h 154"/>
                <a:gd name="T8" fmla="*/ 72 w 309"/>
                <a:gd name="T9" fmla="*/ 34 h 154"/>
                <a:gd name="T10" fmla="*/ 82 w 309"/>
                <a:gd name="T11" fmla="*/ 29 h 154"/>
                <a:gd name="T12" fmla="*/ 92 w 309"/>
                <a:gd name="T13" fmla="*/ 24 h 154"/>
                <a:gd name="T14" fmla="*/ 103 w 309"/>
                <a:gd name="T15" fmla="*/ 19 h 154"/>
                <a:gd name="T16" fmla="*/ 113 w 309"/>
                <a:gd name="T17" fmla="*/ 13 h 154"/>
                <a:gd name="T18" fmla="*/ 118 w 309"/>
                <a:gd name="T19" fmla="*/ 11 h 154"/>
                <a:gd name="T20" fmla="*/ 123 w 309"/>
                <a:gd name="T21" fmla="*/ 9 h 154"/>
                <a:gd name="T22" fmla="*/ 128 w 309"/>
                <a:gd name="T23" fmla="*/ 7 h 154"/>
                <a:gd name="T24" fmla="*/ 133 w 309"/>
                <a:gd name="T25" fmla="*/ 5 h 154"/>
                <a:gd name="T26" fmla="*/ 139 w 309"/>
                <a:gd name="T27" fmla="*/ 3 h 154"/>
                <a:gd name="T28" fmla="*/ 144 w 309"/>
                <a:gd name="T29" fmla="*/ 2 h 154"/>
                <a:gd name="T30" fmla="*/ 149 w 309"/>
                <a:gd name="T31" fmla="*/ 0 h 154"/>
                <a:gd name="T32" fmla="*/ 154 w 309"/>
                <a:gd name="T33" fmla="*/ 0 h 154"/>
                <a:gd name="T34" fmla="*/ 153 w 309"/>
                <a:gd name="T35" fmla="*/ 5 h 154"/>
                <a:gd name="T36" fmla="*/ 151 w 309"/>
                <a:gd name="T37" fmla="*/ 6 h 154"/>
                <a:gd name="T38" fmla="*/ 146 w 309"/>
                <a:gd name="T39" fmla="*/ 7 h 154"/>
                <a:gd name="T40" fmla="*/ 143 w 309"/>
                <a:gd name="T41" fmla="*/ 9 h 154"/>
                <a:gd name="T42" fmla="*/ 132 w 309"/>
                <a:gd name="T43" fmla="*/ 14 h 154"/>
                <a:gd name="T44" fmla="*/ 122 w 309"/>
                <a:gd name="T45" fmla="*/ 19 h 154"/>
                <a:gd name="T46" fmla="*/ 113 w 309"/>
                <a:gd name="T47" fmla="*/ 24 h 154"/>
                <a:gd name="T48" fmla="*/ 103 w 309"/>
                <a:gd name="T49" fmla="*/ 28 h 154"/>
                <a:gd name="T50" fmla="*/ 94 w 309"/>
                <a:gd name="T51" fmla="*/ 33 h 154"/>
                <a:gd name="T52" fmla="*/ 84 w 309"/>
                <a:gd name="T53" fmla="*/ 38 h 154"/>
                <a:gd name="T54" fmla="*/ 75 w 309"/>
                <a:gd name="T55" fmla="*/ 43 h 154"/>
                <a:gd name="T56" fmla="*/ 65 w 309"/>
                <a:gd name="T57" fmla="*/ 49 h 154"/>
                <a:gd name="T58" fmla="*/ 58 w 309"/>
                <a:gd name="T59" fmla="*/ 52 h 154"/>
                <a:gd name="T60" fmla="*/ 50 w 309"/>
                <a:gd name="T61" fmla="*/ 56 h 154"/>
                <a:gd name="T62" fmla="*/ 42 w 309"/>
                <a:gd name="T63" fmla="*/ 60 h 154"/>
                <a:gd name="T64" fmla="*/ 33 w 309"/>
                <a:gd name="T65" fmla="*/ 64 h 154"/>
                <a:gd name="T66" fmla="*/ 24 w 309"/>
                <a:gd name="T67" fmla="*/ 69 h 154"/>
                <a:gd name="T68" fmla="*/ 15 w 309"/>
                <a:gd name="T69" fmla="*/ 72 h 154"/>
                <a:gd name="T70" fmla="*/ 7 w 309"/>
                <a:gd name="T71" fmla="*/ 74 h 154"/>
                <a:gd name="T72" fmla="*/ 0 w 309"/>
                <a:gd name="T73" fmla="*/ 76 h 154"/>
                <a:gd name="T74" fmla="*/ 1 w 309"/>
                <a:gd name="T75" fmla="*/ 73 h 154"/>
                <a:gd name="T76" fmla="*/ 4 w 309"/>
                <a:gd name="T77" fmla="*/ 70 h 154"/>
                <a:gd name="T78" fmla="*/ 8 w 309"/>
                <a:gd name="T79" fmla="*/ 67 h 154"/>
                <a:gd name="T80" fmla="*/ 12 w 309"/>
                <a:gd name="T81" fmla="*/ 64 h 154"/>
                <a:gd name="T82" fmla="*/ 18 w 309"/>
                <a:gd name="T83" fmla="*/ 62 h 154"/>
                <a:gd name="T84" fmla="*/ 22 w 309"/>
                <a:gd name="T85" fmla="*/ 59 h 154"/>
                <a:gd name="T86" fmla="*/ 27 w 309"/>
                <a:gd name="T87" fmla="*/ 58 h 154"/>
                <a:gd name="T88" fmla="*/ 30 w 309"/>
                <a:gd name="T89" fmla="*/ 56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54"/>
                <a:gd name="T137" fmla="*/ 309 w 309"/>
                <a:gd name="T138" fmla="*/ 154 h 1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54">
                  <a:moveTo>
                    <a:pt x="60" y="114"/>
                  </a:moveTo>
                  <a:lnTo>
                    <a:pt x="81" y="102"/>
                  </a:lnTo>
                  <a:lnTo>
                    <a:pt x="101" y="90"/>
                  </a:lnTo>
                  <a:lnTo>
                    <a:pt x="122" y="80"/>
                  </a:lnTo>
                  <a:lnTo>
                    <a:pt x="144" y="69"/>
                  </a:lnTo>
                  <a:lnTo>
                    <a:pt x="165" y="59"/>
                  </a:lnTo>
                  <a:lnTo>
                    <a:pt x="185" y="49"/>
                  </a:lnTo>
                  <a:lnTo>
                    <a:pt x="206" y="38"/>
                  </a:lnTo>
                  <a:lnTo>
                    <a:pt x="227" y="26"/>
                  </a:lnTo>
                  <a:lnTo>
                    <a:pt x="236" y="23"/>
                  </a:lnTo>
                  <a:lnTo>
                    <a:pt x="246" y="19"/>
                  </a:lnTo>
                  <a:lnTo>
                    <a:pt x="257" y="15"/>
                  </a:lnTo>
                  <a:lnTo>
                    <a:pt x="267" y="11"/>
                  </a:lnTo>
                  <a:lnTo>
                    <a:pt x="278" y="7"/>
                  </a:lnTo>
                  <a:lnTo>
                    <a:pt x="289" y="4"/>
                  </a:lnTo>
                  <a:lnTo>
                    <a:pt x="298" y="1"/>
                  </a:lnTo>
                  <a:lnTo>
                    <a:pt x="309" y="0"/>
                  </a:lnTo>
                  <a:lnTo>
                    <a:pt x="307" y="11"/>
                  </a:lnTo>
                  <a:lnTo>
                    <a:pt x="302" y="13"/>
                  </a:lnTo>
                  <a:lnTo>
                    <a:pt x="292" y="15"/>
                  </a:lnTo>
                  <a:lnTo>
                    <a:pt x="286" y="19"/>
                  </a:lnTo>
                  <a:lnTo>
                    <a:pt x="265" y="29"/>
                  </a:lnTo>
                  <a:lnTo>
                    <a:pt x="245" y="38"/>
                  </a:lnTo>
                  <a:lnTo>
                    <a:pt x="226" y="48"/>
                  </a:lnTo>
                  <a:lnTo>
                    <a:pt x="206" y="57"/>
                  </a:lnTo>
                  <a:lnTo>
                    <a:pt x="188" y="67"/>
                  </a:lnTo>
                  <a:lnTo>
                    <a:pt x="169" y="78"/>
                  </a:lnTo>
                  <a:lnTo>
                    <a:pt x="150" y="88"/>
                  </a:lnTo>
                  <a:lnTo>
                    <a:pt x="130" y="99"/>
                  </a:lnTo>
                  <a:lnTo>
                    <a:pt x="116" y="105"/>
                  </a:lnTo>
                  <a:lnTo>
                    <a:pt x="101" y="113"/>
                  </a:lnTo>
                  <a:lnTo>
                    <a:pt x="84" y="121"/>
                  </a:lnTo>
                  <a:lnTo>
                    <a:pt x="67" y="129"/>
                  </a:lnTo>
                  <a:lnTo>
                    <a:pt x="48" y="139"/>
                  </a:lnTo>
                  <a:lnTo>
                    <a:pt x="31" y="145"/>
                  </a:lnTo>
                  <a:lnTo>
                    <a:pt x="15" y="150"/>
                  </a:lnTo>
                  <a:lnTo>
                    <a:pt x="0" y="154"/>
                  </a:lnTo>
                  <a:lnTo>
                    <a:pt x="2" y="148"/>
                  </a:lnTo>
                  <a:lnTo>
                    <a:pt x="8" y="141"/>
                  </a:lnTo>
                  <a:lnTo>
                    <a:pt x="16" y="135"/>
                  </a:lnTo>
                  <a:lnTo>
                    <a:pt x="25" y="129"/>
                  </a:lnTo>
                  <a:lnTo>
                    <a:pt x="36" y="125"/>
                  </a:lnTo>
                  <a:lnTo>
                    <a:pt x="45" y="120"/>
                  </a:lnTo>
                  <a:lnTo>
                    <a:pt x="54" y="117"/>
                  </a:lnTo>
                  <a:lnTo>
                    <a:pt x="60" y="114"/>
                  </a:lnTo>
                  <a:close/>
                </a:path>
              </a:pathLst>
            </a:custGeom>
            <a:solidFill>
              <a:srgbClr val="000000"/>
            </a:solidFill>
            <a:ln w="9525">
              <a:noFill/>
              <a:round/>
              <a:headEnd/>
              <a:tailEnd/>
            </a:ln>
          </p:spPr>
          <p:txBody>
            <a:bodyPr/>
            <a:lstStyle/>
            <a:p>
              <a:endParaRPr lang="en-US"/>
            </a:p>
          </p:txBody>
        </p:sp>
        <p:sp>
          <p:nvSpPr>
            <p:cNvPr id="7292" name="Freeform 131"/>
            <p:cNvSpPr>
              <a:spLocks/>
            </p:cNvSpPr>
            <p:nvPr/>
          </p:nvSpPr>
          <p:spPr bwMode="auto">
            <a:xfrm>
              <a:off x="1670" y="3258"/>
              <a:ext cx="18" cy="14"/>
            </a:xfrm>
            <a:custGeom>
              <a:avLst/>
              <a:gdLst>
                <a:gd name="T0" fmla="*/ 2 w 36"/>
                <a:gd name="T1" fmla="*/ 0 h 26"/>
                <a:gd name="T2" fmla="*/ 6 w 36"/>
                <a:gd name="T3" fmla="*/ 3 h 26"/>
                <a:gd name="T4" fmla="*/ 11 w 36"/>
                <a:gd name="T5" fmla="*/ 5 h 26"/>
                <a:gd name="T6" fmla="*/ 16 w 36"/>
                <a:gd name="T7" fmla="*/ 9 h 26"/>
                <a:gd name="T8" fmla="*/ 18 w 36"/>
                <a:gd name="T9" fmla="*/ 14 h 26"/>
                <a:gd name="T10" fmla="*/ 16 w 36"/>
                <a:gd name="T11" fmla="*/ 13 h 26"/>
                <a:gd name="T12" fmla="*/ 13 w 36"/>
                <a:gd name="T13" fmla="*/ 13 h 26"/>
                <a:gd name="T14" fmla="*/ 9 w 36"/>
                <a:gd name="T15" fmla="*/ 12 h 26"/>
                <a:gd name="T16" fmla="*/ 6 w 36"/>
                <a:gd name="T17" fmla="*/ 10 h 26"/>
                <a:gd name="T18" fmla="*/ 3 w 36"/>
                <a:gd name="T19" fmla="*/ 9 h 26"/>
                <a:gd name="T20" fmla="*/ 1 w 36"/>
                <a:gd name="T21" fmla="*/ 6 h 26"/>
                <a:gd name="T22" fmla="*/ 0 w 36"/>
                <a:gd name="T23" fmla="*/ 4 h 26"/>
                <a:gd name="T24" fmla="*/ 2 w 3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3" y="0"/>
                  </a:moveTo>
                  <a:lnTo>
                    <a:pt x="12" y="6"/>
                  </a:lnTo>
                  <a:lnTo>
                    <a:pt x="22" y="10"/>
                  </a:lnTo>
                  <a:lnTo>
                    <a:pt x="31" y="16"/>
                  </a:lnTo>
                  <a:lnTo>
                    <a:pt x="36" y="26"/>
                  </a:lnTo>
                  <a:lnTo>
                    <a:pt x="31" y="25"/>
                  </a:lnTo>
                  <a:lnTo>
                    <a:pt x="25" y="24"/>
                  </a:lnTo>
                  <a:lnTo>
                    <a:pt x="18" y="23"/>
                  </a:lnTo>
                  <a:lnTo>
                    <a:pt x="12" y="19"/>
                  </a:lnTo>
                  <a:lnTo>
                    <a:pt x="6" y="17"/>
                  </a:lnTo>
                  <a:lnTo>
                    <a:pt x="2" y="12"/>
                  </a:lnTo>
                  <a:lnTo>
                    <a:pt x="0" y="7"/>
                  </a:lnTo>
                  <a:lnTo>
                    <a:pt x="3" y="0"/>
                  </a:lnTo>
                  <a:close/>
                </a:path>
              </a:pathLst>
            </a:custGeom>
            <a:solidFill>
              <a:srgbClr val="000000"/>
            </a:solidFill>
            <a:ln w="9525">
              <a:noFill/>
              <a:round/>
              <a:headEnd/>
              <a:tailEnd/>
            </a:ln>
          </p:spPr>
          <p:txBody>
            <a:bodyPr/>
            <a:lstStyle/>
            <a:p>
              <a:endParaRPr lang="en-US"/>
            </a:p>
          </p:txBody>
        </p:sp>
        <p:sp>
          <p:nvSpPr>
            <p:cNvPr id="7293" name="Freeform 132"/>
            <p:cNvSpPr>
              <a:spLocks/>
            </p:cNvSpPr>
            <p:nvPr/>
          </p:nvSpPr>
          <p:spPr bwMode="auto">
            <a:xfrm>
              <a:off x="1673" y="3307"/>
              <a:ext cx="78" cy="49"/>
            </a:xfrm>
            <a:custGeom>
              <a:avLst/>
              <a:gdLst>
                <a:gd name="T0" fmla="*/ 16 w 156"/>
                <a:gd name="T1" fmla="*/ 36 h 97"/>
                <a:gd name="T2" fmla="*/ 25 w 156"/>
                <a:gd name="T3" fmla="*/ 33 h 97"/>
                <a:gd name="T4" fmla="*/ 34 w 156"/>
                <a:gd name="T5" fmla="*/ 30 h 97"/>
                <a:gd name="T6" fmla="*/ 41 w 156"/>
                <a:gd name="T7" fmla="*/ 25 h 97"/>
                <a:gd name="T8" fmla="*/ 49 w 156"/>
                <a:gd name="T9" fmla="*/ 21 h 97"/>
                <a:gd name="T10" fmla="*/ 56 w 156"/>
                <a:gd name="T11" fmla="*/ 16 h 97"/>
                <a:gd name="T12" fmla="*/ 63 w 156"/>
                <a:gd name="T13" fmla="*/ 10 h 97"/>
                <a:gd name="T14" fmla="*/ 71 w 156"/>
                <a:gd name="T15" fmla="*/ 5 h 97"/>
                <a:gd name="T16" fmla="*/ 78 w 156"/>
                <a:gd name="T17" fmla="*/ 0 h 97"/>
                <a:gd name="T18" fmla="*/ 78 w 156"/>
                <a:gd name="T19" fmla="*/ 6 h 97"/>
                <a:gd name="T20" fmla="*/ 69 w 156"/>
                <a:gd name="T21" fmla="*/ 13 h 97"/>
                <a:gd name="T22" fmla="*/ 61 w 156"/>
                <a:gd name="T23" fmla="*/ 20 h 97"/>
                <a:gd name="T24" fmla="*/ 52 w 156"/>
                <a:gd name="T25" fmla="*/ 26 h 97"/>
                <a:gd name="T26" fmla="*/ 43 w 156"/>
                <a:gd name="T27" fmla="*/ 31 h 97"/>
                <a:gd name="T28" fmla="*/ 33 w 156"/>
                <a:gd name="T29" fmla="*/ 36 h 97"/>
                <a:gd name="T30" fmla="*/ 24 w 156"/>
                <a:gd name="T31" fmla="*/ 40 h 97"/>
                <a:gd name="T32" fmla="*/ 14 w 156"/>
                <a:gd name="T33" fmla="*/ 45 h 97"/>
                <a:gd name="T34" fmla="*/ 4 w 156"/>
                <a:gd name="T35" fmla="*/ 49 h 97"/>
                <a:gd name="T36" fmla="*/ 1 w 156"/>
                <a:gd name="T37" fmla="*/ 47 h 97"/>
                <a:gd name="T38" fmla="*/ 0 w 156"/>
                <a:gd name="T39" fmla="*/ 44 h 97"/>
                <a:gd name="T40" fmla="*/ 2 w 156"/>
                <a:gd name="T41" fmla="*/ 43 h 97"/>
                <a:gd name="T42" fmla="*/ 4 w 156"/>
                <a:gd name="T43" fmla="*/ 42 h 97"/>
                <a:gd name="T44" fmla="*/ 8 w 156"/>
                <a:gd name="T45" fmla="*/ 41 h 97"/>
                <a:gd name="T46" fmla="*/ 12 w 156"/>
                <a:gd name="T47" fmla="*/ 40 h 97"/>
                <a:gd name="T48" fmla="*/ 15 w 156"/>
                <a:gd name="T49" fmla="*/ 39 h 97"/>
                <a:gd name="T50" fmla="*/ 16 w 156"/>
                <a:gd name="T51" fmla="*/ 36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
                <a:gd name="T79" fmla="*/ 0 h 97"/>
                <a:gd name="T80" fmla="*/ 156 w 156"/>
                <a:gd name="T81" fmla="*/ 97 h 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 h="97">
                  <a:moveTo>
                    <a:pt x="32" y="72"/>
                  </a:moveTo>
                  <a:lnTo>
                    <a:pt x="50" y="66"/>
                  </a:lnTo>
                  <a:lnTo>
                    <a:pt x="67" y="59"/>
                  </a:lnTo>
                  <a:lnTo>
                    <a:pt x="82" y="50"/>
                  </a:lnTo>
                  <a:lnTo>
                    <a:pt x="97" y="41"/>
                  </a:lnTo>
                  <a:lnTo>
                    <a:pt x="111" y="31"/>
                  </a:lnTo>
                  <a:lnTo>
                    <a:pt x="126" y="20"/>
                  </a:lnTo>
                  <a:lnTo>
                    <a:pt x="141" y="10"/>
                  </a:lnTo>
                  <a:lnTo>
                    <a:pt x="156" y="0"/>
                  </a:lnTo>
                  <a:lnTo>
                    <a:pt x="156" y="12"/>
                  </a:lnTo>
                  <a:lnTo>
                    <a:pt x="138" y="26"/>
                  </a:lnTo>
                  <a:lnTo>
                    <a:pt x="121" y="40"/>
                  </a:lnTo>
                  <a:lnTo>
                    <a:pt x="104" y="51"/>
                  </a:lnTo>
                  <a:lnTo>
                    <a:pt x="85" y="62"/>
                  </a:lnTo>
                  <a:lnTo>
                    <a:pt x="66" y="71"/>
                  </a:lnTo>
                  <a:lnTo>
                    <a:pt x="47" y="80"/>
                  </a:lnTo>
                  <a:lnTo>
                    <a:pt x="28" y="89"/>
                  </a:lnTo>
                  <a:lnTo>
                    <a:pt x="8" y="97"/>
                  </a:lnTo>
                  <a:lnTo>
                    <a:pt x="1" y="93"/>
                  </a:lnTo>
                  <a:lnTo>
                    <a:pt x="0" y="88"/>
                  </a:lnTo>
                  <a:lnTo>
                    <a:pt x="4" y="86"/>
                  </a:lnTo>
                  <a:lnTo>
                    <a:pt x="8" y="84"/>
                  </a:lnTo>
                  <a:lnTo>
                    <a:pt x="15" y="82"/>
                  </a:lnTo>
                  <a:lnTo>
                    <a:pt x="23" y="80"/>
                  </a:lnTo>
                  <a:lnTo>
                    <a:pt x="29" y="77"/>
                  </a:lnTo>
                  <a:lnTo>
                    <a:pt x="32" y="72"/>
                  </a:lnTo>
                  <a:close/>
                </a:path>
              </a:pathLst>
            </a:custGeom>
            <a:solidFill>
              <a:srgbClr val="000000"/>
            </a:solidFill>
            <a:ln w="9525">
              <a:noFill/>
              <a:round/>
              <a:headEnd/>
              <a:tailEnd/>
            </a:ln>
          </p:spPr>
          <p:txBody>
            <a:bodyPr/>
            <a:lstStyle/>
            <a:p>
              <a:endParaRPr lang="en-US"/>
            </a:p>
          </p:txBody>
        </p:sp>
        <p:sp>
          <p:nvSpPr>
            <p:cNvPr id="7294" name="Freeform 133"/>
            <p:cNvSpPr>
              <a:spLocks/>
            </p:cNvSpPr>
            <p:nvPr/>
          </p:nvSpPr>
          <p:spPr bwMode="auto">
            <a:xfrm>
              <a:off x="1724" y="3284"/>
              <a:ext cx="23" cy="12"/>
            </a:xfrm>
            <a:custGeom>
              <a:avLst/>
              <a:gdLst>
                <a:gd name="T0" fmla="*/ 5 w 46"/>
                <a:gd name="T1" fmla="*/ 0 h 24"/>
                <a:gd name="T2" fmla="*/ 23 w 46"/>
                <a:gd name="T3" fmla="*/ 8 h 24"/>
                <a:gd name="T4" fmla="*/ 22 w 46"/>
                <a:gd name="T5" fmla="*/ 12 h 24"/>
                <a:gd name="T6" fmla="*/ 20 w 46"/>
                <a:gd name="T7" fmla="*/ 12 h 24"/>
                <a:gd name="T8" fmla="*/ 17 w 46"/>
                <a:gd name="T9" fmla="*/ 12 h 24"/>
                <a:gd name="T10" fmla="*/ 14 w 46"/>
                <a:gd name="T11" fmla="*/ 10 h 24"/>
                <a:gd name="T12" fmla="*/ 12 w 46"/>
                <a:gd name="T13" fmla="*/ 9 h 24"/>
                <a:gd name="T14" fmla="*/ 9 w 46"/>
                <a:gd name="T15" fmla="*/ 8 h 24"/>
                <a:gd name="T16" fmla="*/ 6 w 46"/>
                <a:gd name="T17" fmla="*/ 6 h 24"/>
                <a:gd name="T18" fmla="*/ 3 w 46"/>
                <a:gd name="T19" fmla="*/ 5 h 24"/>
                <a:gd name="T20" fmla="*/ 1 w 46"/>
                <a:gd name="T21" fmla="*/ 4 h 24"/>
                <a:gd name="T22" fmla="*/ 0 w 46"/>
                <a:gd name="T23" fmla="*/ 3 h 24"/>
                <a:gd name="T24" fmla="*/ 2 w 46"/>
                <a:gd name="T25" fmla="*/ 1 h 24"/>
                <a:gd name="T26" fmla="*/ 5 w 46"/>
                <a:gd name="T27" fmla="*/ 0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4"/>
                <a:gd name="T44" fmla="*/ 46 w 46"/>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4">
                  <a:moveTo>
                    <a:pt x="10" y="0"/>
                  </a:moveTo>
                  <a:lnTo>
                    <a:pt x="46" y="16"/>
                  </a:lnTo>
                  <a:lnTo>
                    <a:pt x="44" y="23"/>
                  </a:lnTo>
                  <a:lnTo>
                    <a:pt x="39" y="24"/>
                  </a:lnTo>
                  <a:lnTo>
                    <a:pt x="33" y="23"/>
                  </a:lnTo>
                  <a:lnTo>
                    <a:pt x="28" y="20"/>
                  </a:lnTo>
                  <a:lnTo>
                    <a:pt x="24" y="18"/>
                  </a:lnTo>
                  <a:lnTo>
                    <a:pt x="18" y="15"/>
                  </a:lnTo>
                  <a:lnTo>
                    <a:pt x="12" y="12"/>
                  </a:lnTo>
                  <a:lnTo>
                    <a:pt x="5" y="10"/>
                  </a:lnTo>
                  <a:lnTo>
                    <a:pt x="2" y="8"/>
                  </a:lnTo>
                  <a:lnTo>
                    <a:pt x="0" y="5"/>
                  </a:lnTo>
                  <a:lnTo>
                    <a:pt x="3" y="2"/>
                  </a:lnTo>
                  <a:lnTo>
                    <a:pt x="10" y="0"/>
                  </a:lnTo>
                  <a:close/>
                </a:path>
              </a:pathLst>
            </a:custGeom>
            <a:solidFill>
              <a:srgbClr val="000000"/>
            </a:solidFill>
            <a:ln w="9525">
              <a:noFill/>
              <a:round/>
              <a:headEnd/>
              <a:tailEnd/>
            </a:ln>
          </p:spPr>
          <p:txBody>
            <a:bodyPr/>
            <a:lstStyle/>
            <a:p>
              <a:endParaRPr lang="en-US"/>
            </a:p>
          </p:txBody>
        </p:sp>
        <p:sp>
          <p:nvSpPr>
            <p:cNvPr id="7295" name="Freeform 134"/>
            <p:cNvSpPr>
              <a:spLocks/>
            </p:cNvSpPr>
            <p:nvPr/>
          </p:nvSpPr>
          <p:spPr bwMode="auto">
            <a:xfrm>
              <a:off x="1819" y="3305"/>
              <a:ext cx="21" cy="18"/>
            </a:xfrm>
            <a:custGeom>
              <a:avLst/>
              <a:gdLst>
                <a:gd name="T0" fmla="*/ 14 w 42"/>
                <a:gd name="T1" fmla="*/ 0 h 36"/>
                <a:gd name="T2" fmla="*/ 17 w 42"/>
                <a:gd name="T3" fmla="*/ 0 h 36"/>
                <a:gd name="T4" fmla="*/ 19 w 42"/>
                <a:gd name="T5" fmla="*/ 0 h 36"/>
                <a:gd name="T6" fmla="*/ 21 w 42"/>
                <a:gd name="T7" fmla="*/ 1 h 36"/>
                <a:gd name="T8" fmla="*/ 21 w 42"/>
                <a:gd name="T9" fmla="*/ 4 h 36"/>
                <a:gd name="T10" fmla="*/ 18 w 42"/>
                <a:gd name="T11" fmla="*/ 4 h 36"/>
                <a:gd name="T12" fmla="*/ 16 w 42"/>
                <a:gd name="T13" fmla="*/ 6 h 36"/>
                <a:gd name="T14" fmla="*/ 13 w 42"/>
                <a:gd name="T15" fmla="*/ 8 h 36"/>
                <a:gd name="T16" fmla="*/ 11 w 42"/>
                <a:gd name="T17" fmla="*/ 11 h 36"/>
                <a:gd name="T18" fmla="*/ 8 w 42"/>
                <a:gd name="T19" fmla="*/ 14 h 36"/>
                <a:gd name="T20" fmla="*/ 6 w 42"/>
                <a:gd name="T21" fmla="*/ 16 h 36"/>
                <a:gd name="T22" fmla="*/ 3 w 42"/>
                <a:gd name="T23" fmla="*/ 18 h 36"/>
                <a:gd name="T24" fmla="*/ 0 w 42"/>
                <a:gd name="T25" fmla="*/ 18 h 36"/>
                <a:gd name="T26" fmla="*/ 1 w 42"/>
                <a:gd name="T27" fmla="*/ 13 h 36"/>
                <a:gd name="T28" fmla="*/ 5 w 42"/>
                <a:gd name="T29" fmla="*/ 8 h 36"/>
                <a:gd name="T30" fmla="*/ 10 w 42"/>
                <a:gd name="T31" fmla="*/ 3 h 36"/>
                <a:gd name="T32" fmla="*/ 14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28" y="0"/>
                  </a:moveTo>
                  <a:lnTo>
                    <a:pt x="33" y="0"/>
                  </a:lnTo>
                  <a:lnTo>
                    <a:pt x="38" y="0"/>
                  </a:lnTo>
                  <a:lnTo>
                    <a:pt x="41" y="2"/>
                  </a:lnTo>
                  <a:lnTo>
                    <a:pt x="42" y="7"/>
                  </a:lnTo>
                  <a:lnTo>
                    <a:pt x="36" y="8"/>
                  </a:lnTo>
                  <a:lnTo>
                    <a:pt x="31" y="12"/>
                  </a:lnTo>
                  <a:lnTo>
                    <a:pt x="26" y="16"/>
                  </a:lnTo>
                  <a:lnTo>
                    <a:pt x="21" y="22"/>
                  </a:lnTo>
                  <a:lnTo>
                    <a:pt x="16" y="28"/>
                  </a:lnTo>
                  <a:lnTo>
                    <a:pt x="11" y="32"/>
                  </a:lnTo>
                  <a:lnTo>
                    <a:pt x="5" y="35"/>
                  </a:lnTo>
                  <a:lnTo>
                    <a:pt x="0" y="36"/>
                  </a:lnTo>
                  <a:lnTo>
                    <a:pt x="2" y="25"/>
                  </a:lnTo>
                  <a:lnTo>
                    <a:pt x="9" y="15"/>
                  </a:lnTo>
                  <a:lnTo>
                    <a:pt x="19" y="6"/>
                  </a:lnTo>
                  <a:lnTo>
                    <a:pt x="28" y="0"/>
                  </a:lnTo>
                  <a:close/>
                </a:path>
              </a:pathLst>
            </a:custGeom>
            <a:solidFill>
              <a:srgbClr val="000000"/>
            </a:solidFill>
            <a:ln w="9525">
              <a:noFill/>
              <a:round/>
              <a:headEnd/>
              <a:tailEnd/>
            </a:ln>
          </p:spPr>
          <p:txBody>
            <a:bodyPr/>
            <a:lstStyle/>
            <a:p>
              <a:endParaRPr lang="en-US"/>
            </a:p>
          </p:txBody>
        </p:sp>
        <p:sp>
          <p:nvSpPr>
            <p:cNvPr id="7296" name="Freeform 135"/>
            <p:cNvSpPr>
              <a:spLocks/>
            </p:cNvSpPr>
            <p:nvPr/>
          </p:nvSpPr>
          <p:spPr bwMode="auto">
            <a:xfrm>
              <a:off x="1352" y="2610"/>
              <a:ext cx="30" cy="20"/>
            </a:xfrm>
            <a:custGeom>
              <a:avLst/>
              <a:gdLst>
                <a:gd name="T0" fmla="*/ 30 w 60"/>
                <a:gd name="T1" fmla="*/ 5 h 40"/>
                <a:gd name="T2" fmla="*/ 30 w 60"/>
                <a:gd name="T3" fmla="*/ 4 h 40"/>
                <a:gd name="T4" fmla="*/ 28 w 60"/>
                <a:gd name="T5" fmla="*/ 4 h 40"/>
                <a:gd name="T6" fmla="*/ 25 w 60"/>
                <a:gd name="T7" fmla="*/ 3 h 40"/>
                <a:gd name="T8" fmla="*/ 22 w 60"/>
                <a:gd name="T9" fmla="*/ 1 h 40"/>
                <a:gd name="T10" fmla="*/ 19 w 60"/>
                <a:gd name="T11" fmla="*/ 0 h 40"/>
                <a:gd name="T12" fmla="*/ 14 w 60"/>
                <a:gd name="T13" fmla="*/ 0 h 40"/>
                <a:gd name="T14" fmla="*/ 10 w 60"/>
                <a:gd name="T15" fmla="*/ 2 h 40"/>
                <a:gd name="T16" fmla="*/ 7 w 60"/>
                <a:gd name="T17" fmla="*/ 5 h 40"/>
                <a:gd name="T18" fmla="*/ 3 w 60"/>
                <a:gd name="T19" fmla="*/ 9 h 40"/>
                <a:gd name="T20" fmla="*/ 1 w 60"/>
                <a:gd name="T21" fmla="*/ 13 h 40"/>
                <a:gd name="T22" fmla="*/ 0 w 60"/>
                <a:gd name="T23" fmla="*/ 17 h 40"/>
                <a:gd name="T24" fmla="*/ 2 w 60"/>
                <a:gd name="T25" fmla="*/ 20 h 40"/>
                <a:gd name="T26" fmla="*/ 3 w 60"/>
                <a:gd name="T27" fmla="*/ 19 h 40"/>
                <a:gd name="T28" fmla="*/ 6 w 60"/>
                <a:gd name="T29" fmla="*/ 17 h 40"/>
                <a:gd name="T30" fmla="*/ 8 w 60"/>
                <a:gd name="T31" fmla="*/ 15 h 40"/>
                <a:gd name="T32" fmla="*/ 12 w 60"/>
                <a:gd name="T33" fmla="*/ 12 h 40"/>
                <a:gd name="T34" fmla="*/ 17 w 60"/>
                <a:gd name="T35" fmla="*/ 9 h 40"/>
                <a:gd name="T36" fmla="*/ 21 w 60"/>
                <a:gd name="T37" fmla="*/ 8 h 40"/>
                <a:gd name="T38" fmla="*/ 26 w 60"/>
                <a:gd name="T39" fmla="*/ 6 h 40"/>
                <a:gd name="T40" fmla="*/ 30 w 60"/>
                <a:gd name="T41" fmla="*/ 5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0"/>
                <a:gd name="T65" fmla="*/ 60 w 60"/>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0">
                  <a:moveTo>
                    <a:pt x="60" y="10"/>
                  </a:moveTo>
                  <a:lnTo>
                    <a:pt x="60" y="8"/>
                  </a:lnTo>
                  <a:lnTo>
                    <a:pt x="56" y="7"/>
                  </a:lnTo>
                  <a:lnTo>
                    <a:pt x="50" y="5"/>
                  </a:lnTo>
                  <a:lnTo>
                    <a:pt x="44" y="2"/>
                  </a:lnTo>
                  <a:lnTo>
                    <a:pt x="37" y="0"/>
                  </a:lnTo>
                  <a:lnTo>
                    <a:pt x="28" y="0"/>
                  </a:lnTo>
                  <a:lnTo>
                    <a:pt x="19" y="3"/>
                  </a:lnTo>
                  <a:lnTo>
                    <a:pt x="13" y="9"/>
                  </a:lnTo>
                  <a:lnTo>
                    <a:pt x="6" y="17"/>
                  </a:lnTo>
                  <a:lnTo>
                    <a:pt x="1" y="25"/>
                  </a:lnTo>
                  <a:lnTo>
                    <a:pt x="0" y="33"/>
                  </a:lnTo>
                  <a:lnTo>
                    <a:pt x="3" y="40"/>
                  </a:lnTo>
                  <a:lnTo>
                    <a:pt x="6" y="37"/>
                  </a:lnTo>
                  <a:lnTo>
                    <a:pt x="11" y="33"/>
                  </a:lnTo>
                  <a:lnTo>
                    <a:pt x="16" y="29"/>
                  </a:lnTo>
                  <a:lnTo>
                    <a:pt x="24" y="23"/>
                  </a:lnTo>
                  <a:lnTo>
                    <a:pt x="33" y="18"/>
                  </a:lnTo>
                  <a:lnTo>
                    <a:pt x="42" y="15"/>
                  </a:lnTo>
                  <a:lnTo>
                    <a:pt x="51" y="11"/>
                  </a:lnTo>
                  <a:lnTo>
                    <a:pt x="60" y="10"/>
                  </a:lnTo>
                  <a:close/>
                </a:path>
              </a:pathLst>
            </a:custGeom>
            <a:solidFill>
              <a:srgbClr val="000000"/>
            </a:solidFill>
            <a:ln w="9525">
              <a:noFill/>
              <a:round/>
              <a:headEnd/>
              <a:tailEnd/>
            </a:ln>
          </p:spPr>
          <p:txBody>
            <a:bodyPr/>
            <a:lstStyle/>
            <a:p>
              <a:endParaRPr lang="en-US"/>
            </a:p>
          </p:txBody>
        </p:sp>
        <p:sp>
          <p:nvSpPr>
            <p:cNvPr id="7297" name="Freeform 136"/>
            <p:cNvSpPr>
              <a:spLocks/>
            </p:cNvSpPr>
            <p:nvPr/>
          </p:nvSpPr>
          <p:spPr bwMode="auto">
            <a:xfrm>
              <a:off x="1422" y="2584"/>
              <a:ext cx="31" cy="14"/>
            </a:xfrm>
            <a:custGeom>
              <a:avLst/>
              <a:gdLst>
                <a:gd name="T0" fmla="*/ 30 w 61"/>
                <a:gd name="T1" fmla="*/ 8 h 29"/>
                <a:gd name="T2" fmla="*/ 31 w 61"/>
                <a:gd name="T3" fmla="*/ 7 h 29"/>
                <a:gd name="T4" fmla="*/ 29 w 61"/>
                <a:gd name="T5" fmla="*/ 6 h 29"/>
                <a:gd name="T6" fmla="*/ 26 w 61"/>
                <a:gd name="T7" fmla="*/ 4 h 29"/>
                <a:gd name="T8" fmla="*/ 24 w 61"/>
                <a:gd name="T9" fmla="*/ 3 h 29"/>
                <a:gd name="T10" fmla="*/ 22 w 61"/>
                <a:gd name="T11" fmla="*/ 1 h 29"/>
                <a:gd name="T12" fmla="*/ 17 w 61"/>
                <a:gd name="T13" fmla="*/ 0 h 29"/>
                <a:gd name="T14" fmla="*/ 13 w 61"/>
                <a:gd name="T15" fmla="*/ 0 h 29"/>
                <a:gd name="T16" fmla="*/ 9 w 61"/>
                <a:gd name="T17" fmla="*/ 2 h 29"/>
                <a:gd name="T18" fmla="*/ 5 w 61"/>
                <a:gd name="T19" fmla="*/ 4 h 29"/>
                <a:gd name="T20" fmla="*/ 2 w 61"/>
                <a:gd name="T21" fmla="*/ 8 h 29"/>
                <a:gd name="T22" fmla="*/ 0 w 61"/>
                <a:gd name="T23" fmla="*/ 11 h 29"/>
                <a:gd name="T24" fmla="*/ 1 w 61"/>
                <a:gd name="T25" fmla="*/ 14 h 29"/>
                <a:gd name="T26" fmla="*/ 3 w 61"/>
                <a:gd name="T27" fmla="*/ 14 h 29"/>
                <a:gd name="T28" fmla="*/ 5 w 61"/>
                <a:gd name="T29" fmla="*/ 12 h 29"/>
                <a:gd name="T30" fmla="*/ 8 w 61"/>
                <a:gd name="T31" fmla="*/ 11 h 29"/>
                <a:gd name="T32" fmla="*/ 12 w 61"/>
                <a:gd name="T33" fmla="*/ 10 h 29"/>
                <a:gd name="T34" fmla="*/ 17 w 61"/>
                <a:gd name="T35" fmla="*/ 8 h 29"/>
                <a:gd name="T36" fmla="*/ 22 w 61"/>
                <a:gd name="T37" fmla="*/ 8 h 29"/>
                <a:gd name="T38" fmla="*/ 26 w 61"/>
                <a:gd name="T39" fmla="*/ 8 h 29"/>
                <a:gd name="T40" fmla="*/ 30 w 61"/>
                <a:gd name="T41" fmla="*/ 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9"/>
                <a:gd name="T65" fmla="*/ 61 w 61"/>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9">
                  <a:moveTo>
                    <a:pt x="60" y="17"/>
                  </a:moveTo>
                  <a:lnTo>
                    <a:pt x="61" y="15"/>
                  </a:lnTo>
                  <a:lnTo>
                    <a:pt x="58" y="13"/>
                  </a:lnTo>
                  <a:lnTo>
                    <a:pt x="52" y="9"/>
                  </a:lnTo>
                  <a:lnTo>
                    <a:pt x="47" y="6"/>
                  </a:lnTo>
                  <a:lnTo>
                    <a:pt x="43" y="2"/>
                  </a:lnTo>
                  <a:lnTo>
                    <a:pt x="33" y="0"/>
                  </a:lnTo>
                  <a:lnTo>
                    <a:pt x="25" y="0"/>
                  </a:lnTo>
                  <a:lnTo>
                    <a:pt x="18" y="4"/>
                  </a:lnTo>
                  <a:lnTo>
                    <a:pt x="9" y="9"/>
                  </a:lnTo>
                  <a:lnTo>
                    <a:pt x="3" y="16"/>
                  </a:lnTo>
                  <a:lnTo>
                    <a:pt x="0" y="23"/>
                  </a:lnTo>
                  <a:lnTo>
                    <a:pt x="1" y="29"/>
                  </a:lnTo>
                  <a:lnTo>
                    <a:pt x="5" y="28"/>
                  </a:lnTo>
                  <a:lnTo>
                    <a:pt x="9" y="24"/>
                  </a:lnTo>
                  <a:lnTo>
                    <a:pt x="16" y="22"/>
                  </a:lnTo>
                  <a:lnTo>
                    <a:pt x="24" y="20"/>
                  </a:lnTo>
                  <a:lnTo>
                    <a:pt x="33" y="17"/>
                  </a:lnTo>
                  <a:lnTo>
                    <a:pt x="43" y="16"/>
                  </a:lnTo>
                  <a:lnTo>
                    <a:pt x="52" y="16"/>
                  </a:lnTo>
                  <a:lnTo>
                    <a:pt x="60" y="17"/>
                  </a:lnTo>
                  <a:close/>
                </a:path>
              </a:pathLst>
            </a:custGeom>
            <a:solidFill>
              <a:srgbClr val="000000"/>
            </a:solidFill>
            <a:ln w="9525">
              <a:noFill/>
              <a:round/>
              <a:headEnd/>
              <a:tailEnd/>
            </a:ln>
          </p:spPr>
          <p:txBody>
            <a:bodyPr/>
            <a:lstStyle/>
            <a:p>
              <a:endParaRPr lang="en-US"/>
            </a:p>
          </p:txBody>
        </p:sp>
      </p:grpSp>
      <p:sp>
        <p:nvSpPr>
          <p:cNvPr id="5130" name="AutoShape 10"/>
          <p:cNvSpPr>
            <a:spLocks noChangeArrowheads="1"/>
          </p:cNvSpPr>
          <p:nvPr/>
        </p:nvSpPr>
        <p:spPr bwMode="auto">
          <a:xfrm>
            <a:off x="2590800" y="2971800"/>
            <a:ext cx="1871663" cy="1152525"/>
          </a:xfrm>
          <a:prstGeom prst="cloudCallout">
            <a:avLst>
              <a:gd name="adj1" fmla="val -78755"/>
              <a:gd name="adj2" fmla="val -67630"/>
            </a:avLst>
          </a:prstGeom>
          <a:solidFill>
            <a:schemeClr val="accent1"/>
          </a:solidFill>
          <a:ln w="9525">
            <a:solidFill>
              <a:schemeClr val="tx1"/>
            </a:solidFill>
            <a:round/>
            <a:headEnd/>
            <a:tailEnd/>
          </a:ln>
        </p:spPr>
        <p:txBody>
          <a:bodyPr/>
          <a:lstStyle/>
          <a:p>
            <a:pPr algn="ctr" eaLnBrk="1" hangingPunct="1"/>
            <a:r>
              <a:rPr lang="en-GB" sz="1200" b="1"/>
              <a:t>Does exercise make your heart beat faster?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Man Laugh"/>
                                        </p:tgtEl>
                                      </p:cMediaNode>
                                    </p:audio>
                                  </p:sub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5257"/>
                                        </p:tgtEl>
                                        <p:attrNameLst>
                                          <p:attrName>style.visibility</p:attrName>
                                        </p:attrNameLst>
                                      </p:cBhvr>
                                      <p:to>
                                        <p:strVal val="visible"/>
                                      </p:to>
                                    </p:set>
                                    <p:anim calcmode="lin" valueType="num">
                                      <p:cBhvr additive="base">
                                        <p:cTn id="16" dur="2000" fill="hold"/>
                                        <p:tgtEl>
                                          <p:spTgt spid="5257"/>
                                        </p:tgtEl>
                                        <p:attrNameLst>
                                          <p:attrName>ppt_x</p:attrName>
                                        </p:attrNameLst>
                                      </p:cBhvr>
                                      <p:tavLst>
                                        <p:tav tm="0">
                                          <p:val>
                                            <p:strVal val="#ppt_x"/>
                                          </p:val>
                                        </p:tav>
                                        <p:tav tm="100000">
                                          <p:val>
                                            <p:strVal val="#ppt_x"/>
                                          </p:val>
                                        </p:tav>
                                      </p:tavLst>
                                    </p:anim>
                                    <p:anim calcmode="lin" valueType="num">
                                      <p:cBhvr additive="base">
                                        <p:cTn id="17" dur="2000" fill="hold"/>
                                        <p:tgtEl>
                                          <p:spTgt spid="5257"/>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3000"/>
                            </p:stCondLst>
                            <p:childTnLst>
                              <p:par>
                                <p:cTn id="19" presetID="21"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4)">
                                      <p:cBhvr>
                                        <p:cTn id="21" dur="2000"/>
                                        <p:tgtEl>
                                          <p:spTgt spid="3"/>
                                        </p:tgtEl>
                                      </p:cBhvr>
                                    </p:animEffect>
                                  </p:childTnLst>
                                </p:cTn>
                              </p:par>
                            </p:childTnLst>
                          </p:cTn>
                        </p:par>
                        <p:par>
                          <p:cTn id="22" fill="hold" nodeType="afterGroup">
                            <p:stCondLst>
                              <p:cond delay="5000"/>
                            </p:stCondLst>
                            <p:childTnLst>
                              <p:par>
                                <p:cTn id="23" presetID="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ppt_x"/>
                                          </p:val>
                                        </p:tav>
                                        <p:tav tm="100000">
                                          <p:val>
                                            <p:strVal val="#ppt_x"/>
                                          </p:val>
                                        </p:tav>
                                      </p:tavLst>
                                    </p:anim>
                                    <p:anim calcmode="lin" valueType="num">
                                      <p:cBhvr additive="base">
                                        <p:cTn id="26" dur="2000" fill="hold"/>
                                        <p:tgtEl>
                                          <p:spTgt spid="4"/>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7000"/>
                            </p:stCondLst>
                            <p:childTnLst>
                              <p:par>
                                <p:cTn id="28" presetID="29" presetClass="entr" presetSubtype="0" fill="hold" grpId="0" nodeType="afterEffect">
                                  <p:stCondLst>
                                    <p:cond delay="0"/>
                                  </p:stCondLst>
                                  <p:childTnLst>
                                    <p:set>
                                      <p:cBhvr>
                                        <p:cTn id="29" dur="1" fill="hold">
                                          <p:stCondLst>
                                            <p:cond delay="0"/>
                                          </p:stCondLst>
                                        </p:cTn>
                                        <p:tgtEl>
                                          <p:spTgt spid="5130"/>
                                        </p:tgtEl>
                                        <p:attrNameLst>
                                          <p:attrName>style.visibility</p:attrName>
                                        </p:attrNameLst>
                                      </p:cBhvr>
                                      <p:to>
                                        <p:strVal val="visible"/>
                                      </p:to>
                                    </p:set>
                                    <p:anim calcmode="lin" valueType="num">
                                      <p:cBhvr>
                                        <p:cTn id="30" dur="1000" fill="hold"/>
                                        <p:tgtEl>
                                          <p:spTgt spid="5130"/>
                                        </p:tgtEl>
                                        <p:attrNameLst>
                                          <p:attrName>ppt_x</p:attrName>
                                        </p:attrNameLst>
                                      </p:cBhvr>
                                      <p:tavLst>
                                        <p:tav tm="0">
                                          <p:val>
                                            <p:strVal val="#ppt_x-.2"/>
                                          </p:val>
                                        </p:tav>
                                        <p:tav tm="100000">
                                          <p:val>
                                            <p:strVal val="#ppt_x"/>
                                          </p:val>
                                        </p:tav>
                                      </p:tavLst>
                                    </p:anim>
                                    <p:anim calcmode="lin" valueType="num">
                                      <p:cBhvr>
                                        <p:cTn id="31" dur="1000" fill="hold"/>
                                        <p:tgtEl>
                                          <p:spTgt spid="513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pic>
        <p:nvPicPr>
          <p:cNvPr id="8194" name="Picture 4"/>
          <p:cNvPicPr>
            <a:picLocks noChangeAspect="1" noChangeArrowheads="1"/>
          </p:cNvPicPr>
          <p:nvPr/>
        </p:nvPicPr>
        <p:blipFill>
          <a:blip r:embed="rId2"/>
          <a:srcRect/>
          <a:stretch>
            <a:fillRect/>
          </a:stretch>
        </p:blipFill>
        <p:spPr bwMode="auto">
          <a:xfrm>
            <a:off x="1828800" y="2057400"/>
            <a:ext cx="5165725" cy="3311525"/>
          </a:xfrm>
          <a:prstGeom prst="rect">
            <a:avLst/>
          </a:prstGeom>
          <a:noFill/>
          <a:ln w="9525">
            <a:noFill/>
            <a:miter lim="800000"/>
            <a:headEnd/>
            <a:tailEnd/>
          </a:ln>
        </p:spPr>
      </p:pic>
      <p:sp>
        <p:nvSpPr>
          <p:cNvPr id="8198" name="Rectangle 2"/>
          <p:cNvSpPr>
            <a:spLocks noChangeArrowheads="1"/>
          </p:cNvSpPr>
          <p:nvPr/>
        </p:nvSpPr>
        <p:spPr bwMode="auto">
          <a:xfrm>
            <a:off x="457200" y="533400"/>
            <a:ext cx="8229600" cy="1295400"/>
          </a:xfrm>
          <a:prstGeom prst="rect">
            <a:avLst/>
          </a:prstGeom>
          <a:noFill/>
          <a:ln w="9525">
            <a:noFill/>
            <a:miter lim="800000"/>
            <a:headEnd/>
            <a:tailEnd/>
          </a:ln>
        </p:spPr>
        <p:txBody>
          <a:bodyPr anchor="ctr"/>
          <a:lstStyle/>
          <a:p>
            <a:pPr algn="ctr" eaLnBrk="1" hangingPunct="1"/>
            <a:r>
              <a:rPr lang="en-GB" sz="3200">
                <a:solidFill>
                  <a:schemeClr val="tx2"/>
                </a:solidFill>
                <a:latin typeface="Alba Super" pitchFamily="2" charset="0"/>
              </a:rPr>
              <a:t>What question could these children be investigating?</a:t>
            </a:r>
          </a:p>
        </p:txBody>
      </p:sp>
      <p:sp>
        <p:nvSpPr>
          <p:cNvPr id="8199" name="Text Box 5"/>
          <p:cNvSpPr txBox="1">
            <a:spLocks noChangeArrowheads="1"/>
          </p:cNvSpPr>
          <p:nvPr/>
        </p:nvSpPr>
        <p:spPr bwMode="auto">
          <a:xfrm>
            <a:off x="1676400" y="5638800"/>
            <a:ext cx="6048375" cy="457200"/>
          </a:xfrm>
          <a:prstGeom prst="rect">
            <a:avLst/>
          </a:prstGeom>
          <a:noFill/>
          <a:ln w="9525">
            <a:noFill/>
            <a:miter lim="800000"/>
            <a:headEnd/>
            <a:tailEnd/>
          </a:ln>
        </p:spPr>
        <p:txBody>
          <a:bodyPr>
            <a:spAutoFit/>
          </a:bodyPr>
          <a:lstStyle/>
          <a:p>
            <a:pPr eaLnBrk="1" hangingPunct="1">
              <a:spcBef>
                <a:spcPct val="50000"/>
              </a:spcBef>
            </a:pPr>
            <a:r>
              <a:rPr lang="en-GB">
                <a:latin typeface="Alba Super" pitchFamily="2" charset="0"/>
              </a:rPr>
              <a:t>What are they predicting will happen?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ppt_x</p:attrName>
                                        </p:attrNameLst>
                                      </p:cBhvr>
                                      <p:tavLst>
                                        <p:tav tm="0">
                                          <p:val>
                                            <p:strVal val="#ppt_x-.2"/>
                                          </p:val>
                                        </p:tav>
                                        <p:tav tm="100000">
                                          <p:val>
                                            <p:strVal val="#ppt_x"/>
                                          </p:val>
                                        </p:tav>
                                      </p:tavLst>
                                    </p:anim>
                                    <p:anim calcmode="lin" valueType="num">
                                      <p:cBhvr>
                                        <p:cTn id="8"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ppt_x</p:attrName>
                                        </p:attrNameLst>
                                      </p:cBhvr>
                                      <p:tavLst>
                                        <p:tav tm="0">
                                          <p:val>
                                            <p:strVal val="#ppt_x-.2"/>
                                          </p:val>
                                        </p:tav>
                                        <p:tav tm="100000">
                                          <p:val>
                                            <p:strVal val="#ppt_x"/>
                                          </p:val>
                                        </p:tav>
                                      </p:tavLst>
                                    </p:anim>
                                    <p:anim calcmode="lin" valueType="num">
                                      <p:cBhvr>
                                        <p:cTn id="15" dur="1000" fill="hold"/>
                                        <p:tgtEl>
                                          <p:spTgt spid="819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9221" name="WordArt 5"/>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I predict that...</a:t>
            </a:r>
          </a:p>
        </p:txBody>
      </p:sp>
      <p:sp>
        <p:nvSpPr>
          <p:cNvPr id="9219" name="AutoShape 8"/>
          <p:cNvSpPr>
            <a:spLocks noChangeArrowheads="1"/>
          </p:cNvSpPr>
          <p:nvPr/>
        </p:nvSpPr>
        <p:spPr bwMode="auto">
          <a:xfrm>
            <a:off x="228600" y="1981200"/>
            <a:ext cx="6172200" cy="4191000"/>
          </a:xfrm>
          <a:prstGeom prst="star16">
            <a:avLst>
              <a:gd name="adj" fmla="val 37500"/>
            </a:avLst>
          </a:prstGeom>
          <a:solidFill>
            <a:srgbClr val="CC99FF"/>
          </a:solidFill>
          <a:ln w="9525">
            <a:solidFill>
              <a:schemeClr val="tx1"/>
            </a:solidFill>
            <a:miter lim="800000"/>
            <a:headEnd/>
            <a:tailEnd/>
          </a:ln>
        </p:spPr>
        <p:txBody>
          <a:bodyPr wrap="none" anchor="ctr"/>
          <a:lstStyle/>
          <a:p>
            <a:endParaRPr lang="en-US"/>
          </a:p>
        </p:txBody>
      </p:sp>
      <p:sp>
        <p:nvSpPr>
          <p:cNvPr id="9220" name="Text Box 9"/>
          <p:cNvSpPr txBox="1">
            <a:spLocks noChangeArrowheads="1"/>
          </p:cNvSpPr>
          <p:nvPr/>
        </p:nvSpPr>
        <p:spPr bwMode="auto">
          <a:xfrm>
            <a:off x="1524000" y="2743200"/>
            <a:ext cx="3810000" cy="2677656"/>
          </a:xfrm>
          <a:prstGeom prst="rect">
            <a:avLst/>
          </a:prstGeom>
          <a:noFill/>
          <a:ln w="9525">
            <a:noFill/>
            <a:miter lim="800000"/>
            <a:headEnd/>
            <a:tailEnd/>
          </a:ln>
        </p:spPr>
        <p:txBody>
          <a:bodyPr>
            <a:spAutoFit/>
          </a:bodyPr>
          <a:lstStyle/>
          <a:p>
            <a:pPr>
              <a:spcBef>
                <a:spcPct val="50000"/>
              </a:spcBef>
            </a:pPr>
            <a:r>
              <a:rPr lang="en-US" u="sng" dirty="0"/>
              <a:t>A HYPOTHESIS is the same thing as a prediction.  It is an EDUCATED GUESS </a:t>
            </a:r>
            <a:r>
              <a:rPr lang="en-US" dirty="0"/>
              <a:t>or what you think is going to happen in your experiment.</a:t>
            </a:r>
          </a:p>
        </p:txBody>
      </p:sp>
      <p:sp>
        <p:nvSpPr>
          <p:cNvPr id="2" name="Text Box 11"/>
          <p:cNvSpPr txBox="1">
            <a:spLocks noChangeArrowheads="1"/>
          </p:cNvSpPr>
          <p:nvPr/>
        </p:nvSpPr>
        <p:spPr bwMode="auto">
          <a:xfrm>
            <a:off x="5791200" y="5029200"/>
            <a:ext cx="2819400" cy="1384300"/>
          </a:xfrm>
          <a:prstGeom prst="rect">
            <a:avLst/>
          </a:prstGeom>
          <a:noFill/>
          <a:ln w="9525">
            <a:solidFill>
              <a:schemeClr val="tx1"/>
            </a:solidFill>
            <a:miter lim="800000"/>
            <a:headEnd/>
            <a:tailEnd/>
          </a:ln>
        </p:spPr>
        <p:txBody>
          <a:bodyPr>
            <a:spAutoFit/>
          </a:bodyPr>
          <a:lstStyle/>
          <a:p>
            <a:pPr>
              <a:spcBef>
                <a:spcPct val="50000"/>
              </a:spcBef>
            </a:pPr>
            <a:r>
              <a:rPr lang="en-US" sz="2100"/>
              <a:t>Example:  I think that the metal items will be the best conductors of electricity.</a:t>
            </a:r>
            <a:endParaRPr lang="en-US"/>
          </a:p>
        </p:txBody>
      </p:sp>
      <p:pic>
        <p:nvPicPr>
          <p:cNvPr id="9230" name="Picture 14"/>
          <p:cNvPicPr>
            <a:picLocks noChangeAspect="1" noChangeArrowheads="1"/>
          </p:cNvPicPr>
          <p:nvPr/>
        </p:nvPicPr>
        <p:blipFill>
          <a:blip r:embed="rId3"/>
          <a:srcRect/>
          <a:stretch>
            <a:fillRect/>
          </a:stretch>
        </p:blipFill>
        <p:spPr bwMode="auto">
          <a:xfrm>
            <a:off x="6553200" y="1752600"/>
            <a:ext cx="2052638"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from="(-#ppt_w/2)" to="(#ppt_x)" calcmode="lin" valueType="num">
                                      <p:cBhvr>
                                        <p:cTn id="7" dur="600" fill="hold">
                                          <p:stCondLst>
                                            <p:cond delay="0"/>
                                          </p:stCondLst>
                                        </p:cTn>
                                        <p:tgtEl>
                                          <p:spTgt spid="9221"/>
                                        </p:tgtEl>
                                        <p:attrNameLst>
                                          <p:attrName>ppt_x</p:attrName>
                                        </p:attrNameLst>
                                      </p:cBhvr>
                                    </p:anim>
                                    <p:anim from="0" to="-1.0" calcmode="lin" valueType="num">
                                      <p:cBhvr>
                                        <p:cTn id="8" dur="200" decel="50000" autoRev="1" fill="hold">
                                          <p:stCondLst>
                                            <p:cond delay="600"/>
                                          </p:stCondLst>
                                        </p:cTn>
                                        <p:tgtEl>
                                          <p:spTgt spid="9221"/>
                                        </p:tgtEl>
                                        <p:attrNameLst>
                                          <p:attrName>xshear</p:attrName>
                                        </p:attrNameLst>
                                      </p:cBhvr>
                                    </p:anim>
                                    <p:animScale>
                                      <p:cBhvr>
                                        <p:cTn id="9" dur="200" decel="100000" autoRev="1" fill="hold">
                                          <p:stCondLst>
                                            <p:cond delay="600"/>
                                          </p:stCondLst>
                                        </p:cTn>
                                        <p:tgtEl>
                                          <p:spTgt spid="9221"/>
                                        </p:tgtEl>
                                      </p:cBhvr>
                                      <p:from x="100000" y="100000"/>
                                      <p:to x="80000" y="100000"/>
                                    </p:animScale>
                                    <p:anim by="(#ppt_h/3+#ppt_w*0.1)" calcmode="lin" valueType="num">
                                      <p:cBhvr additive="sum">
                                        <p:cTn id="10" dur="200" decel="100000" autoRev="1" fill="hold">
                                          <p:stCondLst>
                                            <p:cond delay="600"/>
                                          </p:stCondLst>
                                        </p:cTn>
                                        <p:tgtEl>
                                          <p:spTgt spid="9221"/>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par>
                          <p:cTn id="11" fill="hold" nodeType="afterGroup">
                            <p:stCondLst>
                              <p:cond delay="1000"/>
                            </p:stCondLst>
                            <p:childTnLst>
                              <p:par>
                                <p:cTn id="12" presetID="23" presetClass="entr" presetSubtype="16" fill="hold" nodeType="afterEffect">
                                  <p:stCondLst>
                                    <p:cond delay="0"/>
                                  </p:stCondLst>
                                  <p:childTnLst>
                                    <p:set>
                                      <p:cBhvr>
                                        <p:cTn id="13" dur="1" fill="hold">
                                          <p:stCondLst>
                                            <p:cond delay="0"/>
                                          </p:stCondLst>
                                        </p:cTn>
                                        <p:tgtEl>
                                          <p:spTgt spid="9230"/>
                                        </p:tgtEl>
                                        <p:attrNameLst>
                                          <p:attrName>style.visibility</p:attrName>
                                        </p:attrNameLst>
                                      </p:cBhvr>
                                      <p:to>
                                        <p:strVal val="visible"/>
                                      </p:to>
                                    </p:set>
                                    <p:anim calcmode="lin" valueType="num">
                                      <p:cBhvr>
                                        <p:cTn id="14" dur="500" fill="hold"/>
                                        <p:tgtEl>
                                          <p:spTgt spid="9230"/>
                                        </p:tgtEl>
                                        <p:attrNameLst>
                                          <p:attrName>ppt_w</p:attrName>
                                        </p:attrNameLst>
                                      </p:cBhvr>
                                      <p:tavLst>
                                        <p:tav tm="0">
                                          <p:val>
                                            <p:fltVal val="0"/>
                                          </p:val>
                                        </p:tav>
                                        <p:tav tm="100000">
                                          <p:val>
                                            <p:strVal val="#ppt_w"/>
                                          </p:val>
                                        </p:tav>
                                      </p:tavLst>
                                    </p:anim>
                                    <p:anim calcmode="lin" valueType="num">
                                      <p:cBhvr>
                                        <p:cTn id="15" dur="500" fill="hold"/>
                                        <p:tgtEl>
                                          <p:spTgt spid="92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685800" y="533400"/>
            <a:ext cx="7391400" cy="16002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Because...</a:t>
            </a:r>
          </a:p>
        </p:txBody>
      </p:sp>
      <p:sp>
        <p:nvSpPr>
          <p:cNvPr id="10242" name="Rectangle 8"/>
          <p:cNvSpPr>
            <a:spLocks noChangeArrowheads="1"/>
          </p:cNvSpPr>
          <p:nvPr/>
        </p:nvSpPr>
        <p:spPr bwMode="auto">
          <a:xfrm>
            <a:off x="152400" y="228600"/>
            <a:ext cx="8785225" cy="6335713"/>
          </a:xfrm>
          <a:prstGeom prst="rect">
            <a:avLst/>
          </a:prstGeom>
          <a:noFill/>
          <a:ln w="200025">
            <a:solidFill>
              <a:schemeClr val="tx1"/>
            </a:solidFill>
            <a:miter lim="800000"/>
            <a:headEnd/>
            <a:tailEnd/>
          </a:ln>
        </p:spPr>
        <p:txBody>
          <a:bodyPr wrap="none" anchor="ctr"/>
          <a:lstStyle/>
          <a:p>
            <a:pPr eaLnBrk="1" hangingPunct="1"/>
            <a:endParaRPr lang="en-US" sz="2000"/>
          </a:p>
        </p:txBody>
      </p:sp>
      <p:sp>
        <p:nvSpPr>
          <p:cNvPr id="10243" name="AutoShape 6"/>
          <p:cNvSpPr>
            <a:spLocks noChangeArrowheads="1"/>
          </p:cNvSpPr>
          <p:nvPr/>
        </p:nvSpPr>
        <p:spPr bwMode="auto">
          <a:xfrm>
            <a:off x="2819400" y="1676400"/>
            <a:ext cx="6096000" cy="4419600"/>
          </a:xfrm>
          <a:prstGeom prst="irregularSeal1">
            <a:avLst/>
          </a:prstGeom>
          <a:solidFill>
            <a:schemeClr val="accent1"/>
          </a:solidFill>
          <a:ln w="9525">
            <a:solidFill>
              <a:schemeClr val="tx1"/>
            </a:solidFill>
            <a:miter lim="800000"/>
            <a:headEnd/>
            <a:tailEnd/>
          </a:ln>
        </p:spPr>
        <p:txBody>
          <a:bodyPr wrap="none" anchor="ctr"/>
          <a:lstStyle/>
          <a:p>
            <a:endParaRPr lang="en-US"/>
          </a:p>
        </p:txBody>
      </p:sp>
      <p:sp>
        <p:nvSpPr>
          <p:cNvPr id="2" name="Text Box 7"/>
          <p:cNvSpPr txBox="1">
            <a:spLocks noChangeArrowheads="1"/>
          </p:cNvSpPr>
          <p:nvPr/>
        </p:nvSpPr>
        <p:spPr bwMode="auto">
          <a:xfrm>
            <a:off x="4114800" y="3352800"/>
            <a:ext cx="3657600" cy="1187450"/>
          </a:xfrm>
          <a:prstGeom prst="rect">
            <a:avLst/>
          </a:prstGeom>
          <a:noFill/>
          <a:ln w="9525">
            <a:noFill/>
            <a:miter lim="800000"/>
            <a:headEnd/>
            <a:tailEnd/>
          </a:ln>
        </p:spPr>
        <p:txBody>
          <a:bodyPr>
            <a:spAutoFit/>
          </a:bodyPr>
          <a:lstStyle/>
          <a:p>
            <a:pPr>
              <a:spcBef>
                <a:spcPct val="50000"/>
              </a:spcBef>
            </a:pPr>
            <a:r>
              <a:rPr lang="en-US">
                <a:latin typeface="Britannic Bold" pitchFamily="34" charset="0"/>
              </a:rPr>
              <a:t>You need to give a reason </a:t>
            </a:r>
            <a:r>
              <a:rPr lang="en-US">
                <a:solidFill>
                  <a:srgbClr val="FF0000"/>
                </a:solidFill>
                <a:latin typeface="Britannic Bold" pitchFamily="34" charset="0"/>
              </a:rPr>
              <a:t>why your hypothesis is correct.</a:t>
            </a:r>
            <a:endParaRPr lang="en-US"/>
          </a:p>
        </p:txBody>
      </p:sp>
      <p:sp>
        <p:nvSpPr>
          <p:cNvPr id="10245" name="Text Box 8"/>
          <p:cNvSpPr txBox="1">
            <a:spLocks noChangeArrowheads="1"/>
          </p:cNvSpPr>
          <p:nvPr/>
        </p:nvSpPr>
        <p:spPr bwMode="auto">
          <a:xfrm>
            <a:off x="457200" y="4800600"/>
            <a:ext cx="3581400" cy="1562100"/>
          </a:xfrm>
          <a:prstGeom prst="rect">
            <a:avLst/>
          </a:prstGeom>
          <a:noFill/>
          <a:ln w="9525">
            <a:solidFill>
              <a:schemeClr val="tx1"/>
            </a:solidFill>
            <a:miter lim="800000"/>
            <a:headEnd/>
            <a:tailEnd/>
          </a:ln>
        </p:spPr>
        <p:txBody>
          <a:bodyPr>
            <a:spAutoFit/>
          </a:bodyPr>
          <a:lstStyle/>
          <a:p>
            <a:pPr>
              <a:spcBef>
                <a:spcPct val="50000"/>
              </a:spcBef>
            </a:pPr>
            <a:r>
              <a:rPr lang="en-US"/>
              <a:t>Example:      …..because metal is used in wires in my home.</a:t>
            </a:r>
          </a:p>
        </p:txBody>
      </p:sp>
      <p:pic>
        <p:nvPicPr>
          <p:cNvPr id="10249" name="Picture 9" descr="j0233969"/>
          <p:cNvPicPr>
            <a:picLocks noChangeAspect="1" noChangeArrowheads="1"/>
          </p:cNvPicPr>
          <p:nvPr/>
        </p:nvPicPr>
        <p:blipFill>
          <a:blip r:embed="rId3"/>
          <a:srcRect/>
          <a:stretch>
            <a:fillRect/>
          </a:stretch>
        </p:blipFill>
        <p:spPr bwMode="auto">
          <a:xfrm>
            <a:off x="533400" y="2438400"/>
            <a:ext cx="2212975" cy="2176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anim calcmode="lin" valueType="num">
                                      <p:cBhvr>
                                        <p:cTn id="8" dur="2000" fill="hold"/>
                                        <p:tgtEl>
                                          <p:spTgt spid="10244"/>
                                        </p:tgtEl>
                                        <p:attrNameLst>
                                          <p:attrName>style.rotation</p:attrName>
                                        </p:attrNameLst>
                                      </p:cBhvr>
                                      <p:tavLst>
                                        <p:tav tm="0">
                                          <p:val>
                                            <p:fltVal val="720"/>
                                          </p:val>
                                        </p:tav>
                                        <p:tav tm="100000">
                                          <p:val>
                                            <p:fltVal val="0"/>
                                          </p:val>
                                        </p:tav>
                                      </p:tavLst>
                                    </p:anim>
                                    <p:anim calcmode="lin" valueType="num">
                                      <p:cBhvr>
                                        <p:cTn id="9" dur="2000" fill="hold"/>
                                        <p:tgtEl>
                                          <p:spTgt spid="10244"/>
                                        </p:tgtEl>
                                        <p:attrNameLst>
                                          <p:attrName>ppt_h</p:attrName>
                                        </p:attrNameLst>
                                      </p:cBhvr>
                                      <p:tavLst>
                                        <p:tav tm="0">
                                          <p:val>
                                            <p:fltVal val="0"/>
                                          </p:val>
                                        </p:tav>
                                        <p:tav tm="100000">
                                          <p:val>
                                            <p:strVal val="#ppt_h"/>
                                          </p:val>
                                        </p:tav>
                                      </p:tavLst>
                                    </p:anim>
                                    <p:anim calcmode="lin" valueType="num">
                                      <p:cBhvr>
                                        <p:cTn id="10" dur="2000" fill="hold"/>
                                        <p:tgtEl>
                                          <p:spTgt spid="102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Bubbles"/>
                                        </p:tgtEl>
                                      </p:cMediaNode>
                                    </p:audio>
                                  </p:subTnLst>
                                </p:cTn>
                              </p:par>
                            </p:childTnLst>
                          </p:cTn>
                        </p:par>
                        <p:par>
                          <p:cTn id="11" fill="hold" nodeType="afterGroup">
                            <p:stCondLst>
                              <p:cond delay="2000"/>
                            </p:stCondLst>
                            <p:childTnLst>
                              <p:par>
                                <p:cTn id="12" presetID="30" presetClass="entr" presetSubtype="0" fill="hold" nodeType="afterEffect">
                                  <p:stCondLst>
                                    <p:cond delay="0"/>
                                  </p:stCondLst>
                                  <p:childTnLst>
                                    <p:set>
                                      <p:cBhvr>
                                        <p:cTn id="13" dur="1" fill="hold">
                                          <p:stCondLst>
                                            <p:cond delay="0"/>
                                          </p:stCondLst>
                                        </p:cTn>
                                        <p:tgtEl>
                                          <p:spTgt spid="10249"/>
                                        </p:tgtEl>
                                        <p:attrNameLst>
                                          <p:attrName>style.visibility</p:attrName>
                                        </p:attrNameLst>
                                      </p:cBhvr>
                                      <p:to>
                                        <p:strVal val="visible"/>
                                      </p:to>
                                    </p:set>
                                    <p:animEffect transition="in" filter="fade">
                                      <p:cBhvr>
                                        <p:cTn id="14" dur="800" decel="100000"/>
                                        <p:tgtEl>
                                          <p:spTgt spid="10249"/>
                                        </p:tgtEl>
                                      </p:cBhvr>
                                    </p:animEffect>
                                    <p:anim calcmode="lin" valueType="num">
                                      <p:cBhvr>
                                        <p:cTn id="15" dur="800" decel="100000" fill="hold"/>
                                        <p:tgtEl>
                                          <p:spTgt spid="10249"/>
                                        </p:tgtEl>
                                        <p:attrNameLst>
                                          <p:attrName>style.rotation</p:attrName>
                                        </p:attrNameLst>
                                      </p:cBhvr>
                                      <p:tavLst>
                                        <p:tav tm="0">
                                          <p:val>
                                            <p:fltVal val="-90"/>
                                          </p:val>
                                        </p:tav>
                                        <p:tav tm="100000">
                                          <p:val>
                                            <p:fltVal val="0"/>
                                          </p:val>
                                        </p:tav>
                                      </p:tavLst>
                                    </p:anim>
                                    <p:anim calcmode="lin" valueType="num">
                                      <p:cBhvr>
                                        <p:cTn id="16" dur="800" decel="100000" fill="hold"/>
                                        <p:tgtEl>
                                          <p:spTgt spid="10249"/>
                                        </p:tgtEl>
                                        <p:attrNameLst>
                                          <p:attrName>ppt_x</p:attrName>
                                        </p:attrNameLst>
                                      </p:cBhvr>
                                      <p:tavLst>
                                        <p:tav tm="0">
                                          <p:val>
                                            <p:strVal val="#ppt_x+0.4"/>
                                          </p:val>
                                        </p:tav>
                                        <p:tav tm="100000">
                                          <p:val>
                                            <p:strVal val="#ppt_x-0.05"/>
                                          </p:val>
                                        </p:tav>
                                      </p:tavLst>
                                    </p:anim>
                                    <p:anim calcmode="lin" valueType="num">
                                      <p:cBhvr>
                                        <p:cTn id="17" dur="800" decel="100000" fill="hold"/>
                                        <p:tgtEl>
                                          <p:spTgt spid="1024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24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24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813</TotalTime>
  <Words>750</Words>
  <Application>Microsoft Office PowerPoint</Application>
  <PresentationFormat>On-screen Show (4:3)</PresentationFormat>
  <Paragraphs>66</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ＭＳ Ｐゴシック</vt:lpstr>
      <vt:lpstr>Alba Super</vt:lpstr>
      <vt:lpstr>Arial</vt:lpstr>
      <vt:lpstr>Baby Kruffy</vt:lpstr>
      <vt:lpstr>Britannic Bold</vt:lpstr>
      <vt:lpstr>Comic Sans MS</vt:lpstr>
      <vt:lpstr>Impact</vt:lpstr>
      <vt:lpstr>Blank Presentation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next step scientists take is to create and conduct an experiment to test their hypothesis.</vt:lpstr>
      <vt:lpstr>PowerPoint Presentation</vt:lpstr>
      <vt:lpstr>PowerPoint Presentation</vt:lpstr>
      <vt:lpstr>PowerPoint Presentation</vt:lpstr>
      <vt:lpstr>A key to experiments is observing what happens and writing it down.  </vt:lpstr>
      <vt:lpstr>PowerPoint Presentation</vt:lpstr>
      <vt:lpstr>PowerPoint Presentation</vt:lpstr>
      <vt:lpstr>PowerPoint Presentation</vt:lpstr>
      <vt:lpstr>Once a scientist completes an experiment, they often repeat it to see if they get the same findings and results.</vt:lpstr>
      <vt:lpstr>Scientists share their experiments and findings with others.  </vt:lpstr>
    </vt:vector>
  </TitlesOfParts>
  <Company>Rossford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Rossford Schools</dc:creator>
  <cp:lastModifiedBy>PreetiNotani</cp:lastModifiedBy>
  <cp:revision>15</cp:revision>
  <dcterms:created xsi:type="dcterms:W3CDTF">2008-08-03T16:55:19Z</dcterms:created>
  <dcterms:modified xsi:type="dcterms:W3CDTF">2022-09-05T18:35:21Z</dcterms:modified>
</cp:coreProperties>
</file>