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theme/themeOverride9.xml" ContentType="application/vnd.openxmlformats-officedocument.themeOverride+xml"/>
  <Override PartName="/ppt/tags/tag10.xml" ContentType="application/vnd.openxmlformats-officedocument.presentationml.tags+xml"/>
  <Override PartName="/ppt/theme/themeOverride10.xml" ContentType="application/vnd.openxmlformats-officedocument.themeOverride+xml"/>
  <Override PartName="/ppt/tags/tag11.xml" ContentType="application/vnd.openxmlformats-officedocument.presentationml.tags+xml"/>
  <Override PartName="/ppt/theme/themeOverride11.xml" ContentType="application/vnd.openxmlformats-officedocument.themeOverride+xml"/>
  <Override PartName="/ppt/tags/tag12.xml" ContentType="application/vnd.openxmlformats-officedocument.presentationml.tags+xml"/>
  <Override PartName="/ppt/theme/themeOverride12.xml" ContentType="application/vnd.openxmlformats-officedocument.themeOverride+xml"/>
  <Override PartName="/ppt/tags/tag13.xml" ContentType="application/vnd.openxmlformats-officedocument.presentationml.tags+xml"/>
  <Override PartName="/ppt/theme/themeOverride13.xml" ContentType="application/vnd.openxmlformats-officedocument.themeOverride+xml"/>
  <Override PartName="/ppt/tags/tag14.xml" ContentType="application/vnd.openxmlformats-officedocument.presentationml.tags+xml"/>
  <Override PartName="/ppt/theme/themeOverride14.xml" ContentType="application/vnd.openxmlformats-officedocument.themeOverride+xml"/>
  <Override PartName="/ppt/tags/tag15.xml" ContentType="application/vnd.openxmlformats-officedocument.presentationml.tags+xml"/>
  <Override PartName="/ppt/theme/themeOverride15.xml" ContentType="application/vnd.openxmlformats-officedocument.themeOverride+xml"/>
  <Override PartName="/ppt/tags/tag16.xml" ContentType="application/vnd.openxmlformats-officedocument.presentationml.tags+xml"/>
  <Override PartName="/ppt/theme/themeOverride16.xml" ContentType="application/vnd.openxmlformats-officedocument.themeOverride+xml"/>
  <Override PartName="/ppt/tags/tag17.xml" ContentType="application/vnd.openxmlformats-officedocument.presentationml.tags+xml"/>
  <Override PartName="/ppt/theme/themeOverride17.xml" ContentType="application/vnd.openxmlformats-officedocument.themeOverride+xml"/>
  <Override PartName="/ppt/tags/tag18.xml" ContentType="application/vnd.openxmlformats-officedocument.presentationml.tags+xml"/>
  <Override PartName="/ppt/theme/themeOverride18.xml" ContentType="application/vnd.openxmlformats-officedocument.themeOverride+xml"/>
  <Override PartName="/ppt/tags/tag19.xml" ContentType="application/vnd.openxmlformats-officedocument.presentationml.tags+xml"/>
  <Override PartName="/ppt/theme/themeOverride19.xml" ContentType="application/vnd.openxmlformats-officedocument.themeOverride+xml"/>
  <Override PartName="/ppt/tags/tag20.xml" ContentType="application/vnd.openxmlformats-officedocument.presentationml.tags+xml"/>
  <Override PartName="/ppt/theme/themeOverride20.xml" ContentType="application/vnd.openxmlformats-officedocument.themeOverride+xml"/>
  <Override PartName="/ppt/tags/tag21.xml" ContentType="application/vnd.openxmlformats-officedocument.presentationml.tags+xml"/>
  <Override PartName="/ppt/theme/themeOverride21.xml" ContentType="application/vnd.openxmlformats-officedocument.themeOverride+xml"/>
  <Override PartName="/ppt/tags/tag22.xml" ContentType="application/vnd.openxmlformats-officedocument.presentationml.tags+xml"/>
  <Override PartName="/ppt/theme/themeOverride22.xml" ContentType="application/vnd.openxmlformats-officedocument.themeOverride+xml"/>
  <Override PartName="/ppt/tags/tag23.xml" ContentType="application/vnd.openxmlformats-officedocument.presentationml.tags+xml"/>
  <Override PartName="/ppt/theme/themeOverride23.xml" ContentType="application/vnd.openxmlformats-officedocument.themeOverride+xml"/>
  <Override PartName="/ppt/tags/tag24.xml" ContentType="application/vnd.openxmlformats-officedocument.presentationml.tags+xml"/>
  <Override PartName="/ppt/theme/themeOverride24.xml" ContentType="application/vnd.openxmlformats-officedocument.themeOverride+xml"/>
  <Override PartName="/ppt/tags/tag25.xml" ContentType="application/vnd.openxmlformats-officedocument.presentationml.tags+xml"/>
  <Override PartName="/ppt/theme/themeOverride25.xml" ContentType="application/vnd.openxmlformats-officedocument.themeOverride+xml"/>
  <Override PartName="/ppt/tags/tag26.xml" ContentType="application/vnd.openxmlformats-officedocument.presentationml.tags+xml"/>
  <Override PartName="/ppt/theme/themeOverride26.xml" ContentType="application/vnd.openxmlformats-officedocument.themeOverride+xml"/>
  <Override PartName="/ppt/tags/tag27.xml" ContentType="application/vnd.openxmlformats-officedocument.presentationml.tags+xml"/>
  <Override PartName="/ppt/theme/themeOverride27.xml" ContentType="application/vnd.openxmlformats-officedocument.themeOverride+xml"/>
  <Override PartName="/ppt/tags/tag28.xml" ContentType="application/vnd.openxmlformats-officedocument.presentationml.tags+xml"/>
  <Override PartName="/ppt/theme/themeOverride28.xml" ContentType="application/vnd.openxmlformats-officedocument.themeOverride+xml"/>
  <Override PartName="/ppt/tags/tag29.xml" ContentType="application/vnd.openxmlformats-officedocument.presentationml.tags+xml"/>
  <Override PartName="/ppt/theme/themeOverride29.xml" ContentType="application/vnd.openxmlformats-officedocument.themeOverride+xml"/>
  <Override PartName="/ppt/tags/tag30.xml" ContentType="application/vnd.openxmlformats-officedocument.presentationml.tags+xml"/>
  <Override PartName="/ppt/theme/themeOverride30.xml" ContentType="application/vnd.openxmlformats-officedocument.themeOverride+xml"/>
  <Override PartName="/ppt/tags/tag31.xml" ContentType="application/vnd.openxmlformats-officedocument.presentationml.tags+xml"/>
  <Override PartName="/ppt/theme/themeOverride31.xml" ContentType="application/vnd.openxmlformats-officedocument.themeOverride+xml"/>
  <Override PartName="/ppt/tags/tag32.xml" ContentType="application/vnd.openxmlformats-officedocument.presentationml.tags+xml"/>
  <Override PartName="/ppt/theme/themeOverride32.xml" ContentType="application/vnd.openxmlformats-officedocument.themeOverride+xml"/>
  <Override PartName="/ppt/tags/tag33.xml" ContentType="application/vnd.openxmlformats-officedocument.presentationml.tags+xml"/>
  <Override PartName="/ppt/theme/themeOverride33.xml" ContentType="application/vnd.openxmlformats-officedocument.themeOverride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  <p:sldMasterId id="2147483657" r:id="rId3"/>
    <p:sldMasterId id="2147483649" r:id="rId4"/>
    <p:sldMasterId id="2147483650" r:id="rId5"/>
    <p:sldMasterId id="2147483651" r:id="rId6"/>
    <p:sldMasterId id="2147483652" r:id="rId7"/>
    <p:sldMasterId id="2147483653" r:id="rId8"/>
    <p:sldMasterId id="2147483664" r:id="rId9"/>
    <p:sldMasterId id="2147483662" r:id="rId10"/>
    <p:sldMasterId id="2147483658" r:id="rId11"/>
    <p:sldMasterId id="2147483667" r:id="rId12"/>
    <p:sldMasterId id="2147483665" r:id="rId13"/>
    <p:sldMasterId id="2147483661" r:id="rId14"/>
  </p:sldMasterIdLst>
  <p:sldIdLst>
    <p:sldId id="498" r:id="rId15"/>
    <p:sldId id="276" r:id="rId16"/>
    <p:sldId id="286" r:id="rId17"/>
    <p:sldId id="459" r:id="rId18"/>
    <p:sldId id="457" r:id="rId19"/>
    <p:sldId id="461" r:id="rId20"/>
    <p:sldId id="462" r:id="rId21"/>
    <p:sldId id="403" r:id="rId22"/>
    <p:sldId id="464" r:id="rId23"/>
    <p:sldId id="497" r:id="rId24"/>
    <p:sldId id="465" r:id="rId25"/>
    <p:sldId id="440" r:id="rId26"/>
    <p:sldId id="324" r:id="rId27"/>
    <p:sldId id="325" r:id="rId28"/>
    <p:sldId id="487" r:id="rId29"/>
    <p:sldId id="442" r:id="rId30"/>
    <p:sldId id="443" r:id="rId31"/>
    <p:sldId id="468" r:id="rId32"/>
    <p:sldId id="491" r:id="rId33"/>
    <p:sldId id="444" r:id="rId34"/>
    <p:sldId id="492" r:id="rId35"/>
    <p:sldId id="358" r:id="rId36"/>
    <p:sldId id="359" r:id="rId37"/>
    <p:sldId id="360" r:id="rId38"/>
    <p:sldId id="472" r:id="rId39"/>
    <p:sldId id="473" r:id="rId40"/>
    <p:sldId id="474" r:id="rId41"/>
    <p:sldId id="476" r:id="rId42"/>
    <p:sldId id="451" r:id="rId43"/>
    <p:sldId id="427" r:id="rId44"/>
    <p:sldId id="452" r:id="rId45"/>
    <p:sldId id="428" r:id="rId46"/>
    <p:sldId id="479" r:id="rId47"/>
  </p:sldIdLst>
  <p:sldSz cx="9144000" cy="6858000" type="screen4x3"/>
  <p:notesSz cx="6858000" cy="9144000"/>
  <p:custShowLst>
    <p:custShow name="Chapter_Res" id="0">
      <p:sldLst/>
    </p:custShow>
  </p:custShowLst>
  <p:custDataLst>
    <p:tags r:id="rId48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288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Tayar Boubekeur" initials="CTB" lastIdx="1" clrIdx="0">
    <p:extLst>
      <p:ext uri="{19B8F6BF-5375-455C-9EA6-DF929625EA0E}">
        <p15:presenceInfo xmlns:p15="http://schemas.microsoft.com/office/powerpoint/2012/main" userId="c3449ca4f568db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11873B"/>
    <a:srgbClr val="0069B6"/>
    <a:srgbClr val="E4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slideViewPr>
    <p:cSldViewPr>
      <p:cViewPr varScale="1">
        <p:scale>
          <a:sx n="88" d="100"/>
          <a:sy n="88" d="100"/>
        </p:scale>
        <p:origin x="-1856" y="-104"/>
      </p:cViewPr>
      <p:guideLst>
        <p:guide orient="horz" pos="2160"/>
        <p:guide orient="horz" pos="2159"/>
        <p:guide pos="28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4T11:08:26.95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78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7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39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8432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082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8914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41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732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9979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7291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91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3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2483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0004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776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352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9346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5163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1835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280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7105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729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3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7683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9199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803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8667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321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7852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0190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5333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0165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3079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48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4050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8559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795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5500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1183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7871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6506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5564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1550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0588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8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532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914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3228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9810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2775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5269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0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3085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4170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8262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79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0822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5039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3853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891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3174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51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83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30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87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17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59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16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59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8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2881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12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557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93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7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10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56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916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928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502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04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16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26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116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529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69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995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89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90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69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989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489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649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285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036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562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898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924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55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609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960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40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228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884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735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982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107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50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37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06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997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589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68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633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783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577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009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874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978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428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23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554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687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412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6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77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8761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05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819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180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763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81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313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782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054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082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699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3975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230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42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482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169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4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346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510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218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5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4956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2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7069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6864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0831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3571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62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02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png"/><Relationship Id="rId22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6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hyperlink" Target="http://connected.mcgraw-hill.com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24.xml"/><Relationship Id="rId21" Type="http://schemas.openxmlformats.org/officeDocument/2006/relationships/slide" Target="../slides/slide3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6.png"/><Relationship Id="rId22" Type="http://schemas.openxmlformats.org/officeDocument/2006/relationships/image" Target="../media/image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6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Relationship Id="rId22" Type="http://schemas.openxmlformats.org/officeDocument/2006/relationships/hyperlink" Target="http://connected.mcgraw-hill.com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6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6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hyperlink" Target="http://connected.mcgraw-hill.com/" TargetMode="Externa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hyperlink" Target="http://connected.mcgraw-hill.com/" TargetMode="Externa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Relationship Id="rId22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http://connected.mcgraw-hill.com/" TargetMode="Externa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Relationship Id="rId22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3.png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http://connected.mcgraw-hill.com/" TargetMode="Externa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4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Relationship Id="rId22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0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4.png"/><Relationship Id="rId22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hyperlink" Target="http://connected.mcgraw-hill.com/" TargetMode="Externa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5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Relationship Id="rId22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" descr="11MSS_Interface_01a">
            <a:extLst>
              <a:ext uri="{FF2B5EF4-FFF2-40B4-BE49-F238E27FC236}">
                <a16:creationId xmlns:a16="http://schemas.microsoft.com/office/drawing/2014/main" id="{8BA665B6-A802-4F7B-8694-7F8950CCCCE7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Rectangle 4">
            <a:extLst>
              <a:ext uri="{FF2B5EF4-FFF2-40B4-BE49-F238E27FC236}">
                <a16:creationId xmlns:a16="http://schemas.microsoft.com/office/drawing/2014/main" id="{B313918D-8139-479F-83BC-7ED3743A0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FDA5B731-9375-4205-916E-F2D6F1F40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upper_right" descr="11MSS ChapIntro">
            <a:extLst>
              <a:ext uri="{FF2B5EF4-FFF2-40B4-BE49-F238E27FC236}">
                <a16:creationId xmlns:a16="http://schemas.microsoft.com/office/drawing/2014/main" id="{B09AF2C7-81E1-4DD2-B99A-10359AD83F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6" descr="11MSS Chapter_Tab_Large">
            <a:extLst>
              <a:ext uri="{FF2B5EF4-FFF2-40B4-BE49-F238E27FC236}">
                <a16:creationId xmlns:a16="http://schemas.microsoft.com/office/drawing/2014/main" id="{889EE6FC-DF74-418F-9D3B-5C29A7D27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7" descr="11MSS_Headers-C220">
            <a:extLst>
              <a:ext uri="{FF2B5EF4-FFF2-40B4-BE49-F238E27FC236}">
                <a16:creationId xmlns:a16="http://schemas.microsoft.com/office/drawing/2014/main" id="{6DC0D338-0F21-4F04-9BAC-293B04A73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tab" descr="11MSS_NavBar_800">
            <a:extLst>
              <a:ext uri="{FF2B5EF4-FFF2-40B4-BE49-F238E27FC236}">
                <a16:creationId xmlns:a16="http://schemas.microsoft.com/office/drawing/2014/main" id="{36F10884-9FC2-4F5B-AFD2-6647F09C3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tab" descr="11MSS_NavBar_800">
            <a:extLst>
              <a:ext uri="{FF2B5EF4-FFF2-40B4-BE49-F238E27FC236}">
                <a16:creationId xmlns:a16="http://schemas.microsoft.com/office/drawing/2014/main" id="{2883C497-F6D5-4D27-BB36-90F73D2BA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EC2E0A8-1924-4736-9F86-C7B53B494A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050DE91D-056A-46B4-BBB7-2C65A586F3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9B43A9-8B3E-4342-BEFF-7EE77EE12A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1AAC5C45-F991-4AAE-B418-830E79573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id="{7C200D44-7BBB-4C9D-B357-33ED71F76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ackground" descr="11MSS_Interface_01a">
            <a:extLst>
              <a:ext uri="{FF2B5EF4-FFF2-40B4-BE49-F238E27FC236}">
                <a16:creationId xmlns:a16="http://schemas.microsoft.com/office/drawing/2014/main" id="{D357B02C-93F5-464D-91F6-C48B32A2135B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4" name="Rectangle 4">
            <a:extLst>
              <a:ext uri="{FF2B5EF4-FFF2-40B4-BE49-F238E27FC236}">
                <a16:creationId xmlns:a16="http://schemas.microsoft.com/office/drawing/2014/main" id="{4762AAF4-C06F-4303-B0E6-66E6CD2FE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id="{0E596475-63CA-467B-A0DB-E2ABD9253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45" name="Picture 15" descr="11MSS Lesson4">
            <a:extLst>
              <a:ext uri="{FF2B5EF4-FFF2-40B4-BE49-F238E27FC236}">
                <a16:creationId xmlns:a16="http://schemas.microsoft.com/office/drawing/2014/main" id="{80D934A0-7FAA-4106-B1C3-73E86492E1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8" descr="11MSS Chapter_Tab_Large">
            <a:extLst>
              <a:ext uri="{FF2B5EF4-FFF2-40B4-BE49-F238E27FC236}">
                <a16:creationId xmlns:a16="http://schemas.microsoft.com/office/drawing/2014/main" id="{F0241C5B-3168-4A5E-B415-D27CF8623A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9" descr="11MSS_Headers-C220">
            <a:extLst>
              <a:ext uri="{FF2B5EF4-FFF2-40B4-BE49-F238E27FC236}">
                <a16:creationId xmlns:a16="http://schemas.microsoft.com/office/drawing/2014/main" id="{7CE63465-0429-4F4A-9278-6185352808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tab" descr="11MSS_NavBar_800">
            <a:extLst>
              <a:ext uri="{FF2B5EF4-FFF2-40B4-BE49-F238E27FC236}">
                <a16:creationId xmlns:a16="http://schemas.microsoft.com/office/drawing/2014/main" id="{C59EA8E3-DFE3-453E-AF79-BC57F0ED12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tab" descr="11MSS_NavBar_800">
            <a:extLst>
              <a:ext uri="{FF2B5EF4-FFF2-40B4-BE49-F238E27FC236}">
                <a16:creationId xmlns:a16="http://schemas.microsoft.com/office/drawing/2014/main" id="{759411C6-3905-427D-847C-940E3CE8E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CAA487E-0282-42C0-8D59-8F41D1E54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A956DB3-6FAE-47E4-8732-8A039F15C9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528C2F7-6A02-43AD-9624-4623055FF7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27044FBF-FF98-46C9-9915-1BAFA26DC7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id="{2197C525-4D78-4C25-A1E8-741E0D7BA1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11MSS_BlueGradient">
            <a:extLst>
              <a:ext uri="{FF2B5EF4-FFF2-40B4-BE49-F238E27FC236}">
                <a16:creationId xmlns:a16="http://schemas.microsoft.com/office/drawing/2014/main" id="{1E0C7641-DB5C-485A-93CD-667C11DCC6B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background" descr="11MSS_Interface_01a">
            <a:extLst>
              <a:ext uri="{FF2B5EF4-FFF2-40B4-BE49-F238E27FC236}">
                <a16:creationId xmlns:a16="http://schemas.microsoft.com/office/drawing/2014/main" id="{B103AE27-49FF-40B0-B0AB-ACEAF5EA4462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id="{20183608-9DC7-40DC-AFF2-6DE5B96C4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6A6B1D12-F892-4778-B0F7-DAC862F29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270" name="Picture 22" descr="11MSS_Chapter_WrapUp">
            <a:extLst>
              <a:ext uri="{FF2B5EF4-FFF2-40B4-BE49-F238E27FC236}">
                <a16:creationId xmlns:a16="http://schemas.microsoft.com/office/drawing/2014/main" id="{A7E94282-3B79-4E81-82B1-4811976050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5" descr="11MSS Chapter_Tab_Large">
            <a:extLst>
              <a:ext uri="{FF2B5EF4-FFF2-40B4-BE49-F238E27FC236}">
                <a16:creationId xmlns:a16="http://schemas.microsoft.com/office/drawing/2014/main" id="{743E7151-E995-4988-A8B0-B9A262380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6" descr="11MSS_Headers-C220">
            <a:extLst>
              <a:ext uri="{FF2B5EF4-FFF2-40B4-BE49-F238E27FC236}">
                <a16:creationId xmlns:a16="http://schemas.microsoft.com/office/drawing/2014/main" id="{D285706B-A190-44FB-833E-CC6AA9C0D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tab" descr="11MSS_NavBar_800">
            <a:extLst>
              <a:ext uri="{FF2B5EF4-FFF2-40B4-BE49-F238E27FC236}">
                <a16:creationId xmlns:a16="http://schemas.microsoft.com/office/drawing/2014/main" id="{6FF8CB36-5BBA-431E-AB62-63A0E81A5F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tab" descr="11MSS_NavBar_800">
            <a:extLst>
              <a:ext uri="{FF2B5EF4-FFF2-40B4-BE49-F238E27FC236}">
                <a16:creationId xmlns:a16="http://schemas.microsoft.com/office/drawing/2014/main" id="{AD2A3669-FDA0-4D0D-A546-75297CFC68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D6A4F3-AB40-45E5-A7D2-DB4090EBC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81E5197-878D-4BFA-BBE1-53E1570315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427D82-271B-4799-BFF5-C6CB385A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id="{1E0BE989-942B-49A9-83AC-4ED7FE178D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41" descr="11MS-Nav_DblBack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4E2521-C654-4F09-AAE9-7E873F4880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ackground" descr="11MSS_Interface_01a">
            <a:extLst>
              <a:ext uri="{FF2B5EF4-FFF2-40B4-BE49-F238E27FC236}">
                <a16:creationId xmlns:a16="http://schemas.microsoft.com/office/drawing/2014/main" id="{6BF928C1-30D0-47B3-8858-6CAE1BB392A2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8" name="Rectangle 4">
            <a:extLst>
              <a:ext uri="{FF2B5EF4-FFF2-40B4-BE49-F238E27FC236}">
                <a16:creationId xmlns:a16="http://schemas.microsoft.com/office/drawing/2014/main" id="{E5C8D558-8E2E-42EA-9BA5-759C697F4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1349" name="Rectangle 5">
            <a:extLst>
              <a:ext uri="{FF2B5EF4-FFF2-40B4-BE49-F238E27FC236}">
                <a16:creationId xmlns:a16="http://schemas.microsoft.com/office/drawing/2014/main" id="{54CDFE4B-A7D8-4647-8116-B23A8133E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293" name="Picture 14" descr="11MSS_Chapter_WrapUp">
            <a:extLst>
              <a:ext uri="{FF2B5EF4-FFF2-40B4-BE49-F238E27FC236}">
                <a16:creationId xmlns:a16="http://schemas.microsoft.com/office/drawing/2014/main" id="{A368A31B-26C9-44D2-BD5F-D677813755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 descr="11MSS Chapter_Tab_Large">
            <a:extLst>
              <a:ext uri="{FF2B5EF4-FFF2-40B4-BE49-F238E27FC236}">
                <a16:creationId xmlns:a16="http://schemas.microsoft.com/office/drawing/2014/main" id="{CCD25719-8EED-4E11-9547-9F1ED57E63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11MSS_Headers-C220">
            <a:extLst>
              <a:ext uri="{FF2B5EF4-FFF2-40B4-BE49-F238E27FC236}">
                <a16:creationId xmlns:a16="http://schemas.microsoft.com/office/drawing/2014/main" id="{30E6B5E2-65E2-42F8-907F-B1452B6DA1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tab" descr="11MSS_NavBar_800">
            <a:extLst>
              <a:ext uri="{FF2B5EF4-FFF2-40B4-BE49-F238E27FC236}">
                <a16:creationId xmlns:a16="http://schemas.microsoft.com/office/drawing/2014/main" id="{D5808CF8-CC21-470E-BD20-E93F0937A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tab" descr="11MSS_NavBar_800">
            <a:extLst>
              <a:ext uri="{FF2B5EF4-FFF2-40B4-BE49-F238E27FC236}">
                <a16:creationId xmlns:a16="http://schemas.microsoft.com/office/drawing/2014/main" id="{E6D3151D-771B-45E2-B520-D619E9811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A732270-3CEF-4508-96A7-F93603916F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96A62A7-E7BF-4BC7-A1B1-DC9176BDC1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B8C731-8A7B-4199-9B45-EE76007F7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9F635654-FFC4-4916-A279-070D4463F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id="{3CBBB03C-1280-4D87-A42F-DC6A073F4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MSS_BlueGradient">
            <a:extLst>
              <a:ext uri="{FF2B5EF4-FFF2-40B4-BE49-F238E27FC236}">
                <a16:creationId xmlns:a16="http://schemas.microsoft.com/office/drawing/2014/main" id="{6EA82D4F-F919-40B4-9CA3-D463A9FE524B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background" descr="11MSS_Interface_01a">
            <a:extLst>
              <a:ext uri="{FF2B5EF4-FFF2-40B4-BE49-F238E27FC236}">
                <a16:creationId xmlns:a16="http://schemas.microsoft.com/office/drawing/2014/main" id="{C33BDFD0-29DB-4C30-A90D-0A3F1E3BCDAA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21" name="Rectangle 5">
            <a:extLst>
              <a:ext uri="{FF2B5EF4-FFF2-40B4-BE49-F238E27FC236}">
                <a16:creationId xmlns:a16="http://schemas.microsoft.com/office/drawing/2014/main" id="{387AB140-B0DF-4A15-A5CC-045EF4061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8822" name="Rectangle 6">
            <a:extLst>
              <a:ext uri="{FF2B5EF4-FFF2-40B4-BE49-F238E27FC236}">
                <a16:creationId xmlns:a16="http://schemas.microsoft.com/office/drawing/2014/main" id="{5EE11629-9E4D-4080-A9F9-4E7CA9F56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318" name="Picture 15" descr="11MSS_Chapter_WrapUp">
            <a:extLst>
              <a:ext uri="{FF2B5EF4-FFF2-40B4-BE49-F238E27FC236}">
                <a16:creationId xmlns:a16="http://schemas.microsoft.com/office/drawing/2014/main" id="{82D283A2-526D-4522-AEC6-3818FD0F6E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8" descr="11MSS Chapter_Tab_Large">
            <a:extLst>
              <a:ext uri="{FF2B5EF4-FFF2-40B4-BE49-F238E27FC236}">
                <a16:creationId xmlns:a16="http://schemas.microsoft.com/office/drawing/2014/main" id="{FC8DB292-921D-4DA2-8A4B-F463A3E596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9" descr="11MSS_Headers-C220">
            <a:extLst>
              <a:ext uri="{FF2B5EF4-FFF2-40B4-BE49-F238E27FC236}">
                <a16:creationId xmlns:a16="http://schemas.microsoft.com/office/drawing/2014/main" id="{0BA88A7F-2B74-47E3-8ABD-B30A9068D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tab" descr="11MSS_NavBar_800">
            <a:extLst>
              <a:ext uri="{FF2B5EF4-FFF2-40B4-BE49-F238E27FC236}">
                <a16:creationId xmlns:a16="http://schemas.microsoft.com/office/drawing/2014/main" id="{1F678239-CCFF-49CC-A106-6851419A5B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tab" descr="11MSS_NavBar_800">
            <a:extLst>
              <a:ext uri="{FF2B5EF4-FFF2-40B4-BE49-F238E27FC236}">
                <a16:creationId xmlns:a16="http://schemas.microsoft.com/office/drawing/2014/main" id="{FDC226C0-E472-4F4E-AC6B-6A97D5EBE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911B3C2-E284-4B32-8623-E2B087731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3B5526C-07CC-4F16-84F5-B1083AC12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38B8D8-150B-4009-A7D0-9A876E07E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id="{B3016577-D3C0-4653-B8FE-7507F0FF7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4" descr="11MS-Nav_DblBack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2C55FF-55DB-4E9C-BB22-6057C8DA5F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ackground" descr="11MSS_Interface_01a">
            <a:extLst>
              <a:ext uri="{FF2B5EF4-FFF2-40B4-BE49-F238E27FC236}">
                <a16:creationId xmlns:a16="http://schemas.microsoft.com/office/drawing/2014/main" id="{CE26576C-7D43-4E04-95C9-0D1B33A9BB2D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9" name="Rectangle 5">
            <a:extLst>
              <a:ext uri="{FF2B5EF4-FFF2-40B4-BE49-F238E27FC236}">
                <a16:creationId xmlns:a16="http://schemas.microsoft.com/office/drawing/2014/main" id="{32CD8B20-FF7A-4379-8FB7-A6D5B412F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7E558C23-5774-47C5-BF03-386DFDB1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341" name="Picture 16" descr="11MSS_Chapter_WrapUp">
            <a:extLst>
              <a:ext uri="{FF2B5EF4-FFF2-40B4-BE49-F238E27FC236}">
                <a16:creationId xmlns:a16="http://schemas.microsoft.com/office/drawing/2014/main" id="{231E285C-346D-4978-93D9-9B00157A8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9" descr="11MSS Chapter_Tab_Large">
            <a:extLst>
              <a:ext uri="{FF2B5EF4-FFF2-40B4-BE49-F238E27FC236}">
                <a16:creationId xmlns:a16="http://schemas.microsoft.com/office/drawing/2014/main" id="{66CC5B1B-2DBF-40EA-BB58-36F996865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0" descr="11MSS_Headers-C220">
            <a:extLst>
              <a:ext uri="{FF2B5EF4-FFF2-40B4-BE49-F238E27FC236}">
                <a16:creationId xmlns:a16="http://schemas.microsoft.com/office/drawing/2014/main" id="{CE8A21CA-6024-49A6-92B3-1AC2933143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tab" descr="11MSS_NavBar_800">
            <a:extLst>
              <a:ext uri="{FF2B5EF4-FFF2-40B4-BE49-F238E27FC236}">
                <a16:creationId xmlns:a16="http://schemas.microsoft.com/office/drawing/2014/main" id="{23C4F98D-153F-48ED-ABCB-2F65F3F739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tab" descr="11MSS_NavBar_800">
            <a:extLst>
              <a:ext uri="{FF2B5EF4-FFF2-40B4-BE49-F238E27FC236}">
                <a16:creationId xmlns:a16="http://schemas.microsoft.com/office/drawing/2014/main" id="{D45B666D-0AAB-4A8D-96D8-D7B746397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373DA63-F69B-4C65-B03B-9867AA21E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71F6204-1F19-4C49-8E42-B037FB17E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25C762-9D87-42CF-8BCC-D6BB633C1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gc" descr="11MS-Nav_Online">
            <a:hlinkClick r:id="rId21" highlightClick="1"/>
            <a:extLst>
              <a:ext uri="{FF2B5EF4-FFF2-40B4-BE49-F238E27FC236}">
                <a16:creationId xmlns:a16="http://schemas.microsoft.com/office/drawing/2014/main" id="{AFF3E0BD-CC22-496A-AA08-B99CE163D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5" descr="11MS-Nav_DblBack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880B92-0F22-4BCC-8053-FAD16C9B7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11MSS_BlueGradient">
            <a:extLst>
              <a:ext uri="{FF2B5EF4-FFF2-40B4-BE49-F238E27FC236}">
                <a16:creationId xmlns:a16="http://schemas.microsoft.com/office/drawing/2014/main" id="{CC425F96-7CBD-4BE4-B9A4-A6DD21B0FEF5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ackground" descr="11MSS_Interface_01a">
            <a:extLst>
              <a:ext uri="{FF2B5EF4-FFF2-40B4-BE49-F238E27FC236}">
                <a16:creationId xmlns:a16="http://schemas.microsoft.com/office/drawing/2014/main" id="{6E53E496-4F78-4BA0-839A-F8E10987D46C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0" name="Rectangle 4">
            <a:extLst>
              <a:ext uri="{FF2B5EF4-FFF2-40B4-BE49-F238E27FC236}">
                <a16:creationId xmlns:a16="http://schemas.microsoft.com/office/drawing/2014/main" id="{B62CE7C2-8ACF-4CEF-91A7-55523673D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6BECC584-B409-4AA6-AF0F-DE43B88BF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upper_right" descr="11MSS ChapIntro">
            <a:extLst>
              <a:ext uri="{FF2B5EF4-FFF2-40B4-BE49-F238E27FC236}">
                <a16:creationId xmlns:a16="http://schemas.microsoft.com/office/drawing/2014/main" id="{60B50DD7-6155-4406-A35F-9C71F36129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11MSS Chapter_Tab_Large">
            <a:extLst>
              <a:ext uri="{FF2B5EF4-FFF2-40B4-BE49-F238E27FC236}">
                <a16:creationId xmlns:a16="http://schemas.microsoft.com/office/drawing/2014/main" id="{D4E7984D-DFC6-4342-ABC0-3621F410EA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11MSS_Headers-C220">
            <a:extLst>
              <a:ext uri="{FF2B5EF4-FFF2-40B4-BE49-F238E27FC236}">
                <a16:creationId xmlns:a16="http://schemas.microsoft.com/office/drawing/2014/main" id="{139E7826-990B-4873-9589-906184C6B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tab" descr="11MSS_NavBar_800">
            <a:extLst>
              <a:ext uri="{FF2B5EF4-FFF2-40B4-BE49-F238E27FC236}">
                <a16:creationId xmlns:a16="http://schemas.microsoft.com/office/drawing/2014/main" id="{E26B5498-D309-43A6-A183-CFF6C87589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tab" descr="11MSS_NavBar_800">
            <a:extLst>
              <a:ext uri="{FF2B5EF4-FFF2-40B4-BE49-F238E27FC236}">
                <a16:creationId xmlns:a16="http://schemas.microsoft.com/office/drawing/2014/main" id="{61BDFB45-0476-4D2C-8382-AE734B988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5F53F7-3458-46F8-A585-605E8E78DD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4E6E7672-B6EC-4FC8-9723-797F4293E2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F4392A8-F68D-49DB-92B1-A5E10D7580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home" descr="11MS-Nav_Home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5545D6A9-030C-435C-9A06-ADFAD16A8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gc" descr="11MS-Nav_Online">
            <a:hlinkClick r:id="rId24" highlightClick="1"/>
            <a:extLst>
              <a:ext uri="{FF2B5EF4-FFF2-40B4-BE49-F238E27FC236}">
                <a16:creationId xmlns:a16="http://schemas.microsoft.com/office/drawing/2014/main" id="{1BAD12F2-13FA-4C2E-B8C8-C327D0329D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MSS_BlueGradient">
            <a:extLst>
              <a:ext uri="{FF2B5EF4-FFF2-40B4-BE49-F238E27FC236}">
                <a16:creationId xmlns:a16="http://schemas.microsoft.com/office/drawing/2014/main" id="{D2238664-BBCA-426E-9017-E30E927E149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ackground" descr="11MSS_Interface_01a">
            <a:extLst>
              <a:ext uri="{FF2B5EF4-FFF2-40B4-BE49-F238E27FC236}">
                <a16:creationId xmlns:a16="http://schemas.microsoft.com/office/drawing/2014/main" id="{6438F394-A391-4496-B8C0-880C45921C6E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887A3955-FF86-4ECA-9987-D0BD383FA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3077" name="upper_right" descr="11MSS Lesson1">
            <a:extLst>
              <a:ext uri="{FF2B5EF4-FFF2-40B4-BE49-F238E27FC236}">
                <a16:creationId xmlns:a16="http://schemas.microsoft.com/office/drawing/2014/main" id="{AFB16EF2-5EB8-4C32-A94A-960679135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6" descr="11MSS Chapter_Tab_Large">
            <a:extLst>
              <a:ext uri="{FF2B5EF4-FFF2-40B4-BE49-F238E27FC236}">
                <a16:creationId xmlns:a16="http://schemas.microsoft.com/office/drawing/2014/main" id="{C280120F-52CA-4E4E-B3FF-2EF06AF4E8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7" descr="11MSS_Headers-C220">
            <a:extLst>
              <a:ext uri="{FF2B5EF4-FFF2-40B4-BE49-F238E27FC236}">
                <a16:creationId xmlns:a16="http://schemas.microsoft.com/office/drawing/2014/main" id="{ED8291C3-C4D0-4473-8103-1A87274A0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tab" descr="11MSS_NavBar_800">
            <a:extLst>
              <a:ext uri="{FF2B5EF4-FFF2-40B4-BE49-F238E27FC236}">
                <a16:creationId xmlns:a16="http://schemas.microsoft.com/office/drawing/2014/main" id="{E359D382-3742-41B2-A7FA-BEA9C13B6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tab" descr="11MSS_NavBar_800">
            <a:extLst>
              <a:ext uri="{FF2B5EF4-FFF2-40B4-BE49-F238E27FC236}">
                <a16:creationId xmlns:a16="http://schemas.microsoft.com/office/drawing/2014/main" id="{EBD3126E-AA68-4B37-B752-FF44B1C9A8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EF7D114-2789-4ABA-AC6D-00845C9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D8DC60F-9C2F-487F-B2A9-EE95E042C1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525056-A26C-4EBF-9739-230133464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home" descr="11MS-Nav_Home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20158D94-5188-428A-A79E-7A8213C9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c" descr="11MS-Nav_Online">
            <a:hlinkClick r:id="rId24" highlightClick="1"/>
            <a:extLst>
              <a:ext uri="{FF2B5EF4-FFF2-40B4-BE49-F238E27FC236}">
                <a16:creationId xmlns:a16="http://schemas.microsoft.com/office/drawing/2014/main" id="{819D98DA-3FE3-46E9-B1ED-52025992E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ackground" descr="11MSS_Interface_01a">
            <a:extLst>
              <a:ext uri="{FF2B5EF4-FFF2-40B4-BE49-F238E27FC236}">
                <a16:creationId xmlns:a16="http://schemas.microsoft.com/office/drawing/2014/main" id="{F3F05E0E-EC8E-471F-9B2C-6DCD72EA93B8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AC6FF9F6-21FC-4C05-959F-24E5DB5D6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824DCAE-2D84-4432-8F92-D821E267B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1" name="upper_right" descr="11MSS Lesson1">
            <a:extLst>
              <a:ext uri="{FF2B5EF4-FFF2-40B4-BE49-F238E27FC236}">
                <a16:creationId xmlns:a16="http://schemas.microsoft.com/office/drawing/2014/main" id="{2AF3EE8D-B184-41AE-94A5-6EDC39994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5" descr="11MSS Chapter_Tab_Large">
            <a:extLst>
              <a:ext uri="{FF2B5EF4-FFF2-40B4-BE49-F238E27FC236}">
                <a16:creationId xmlns:a16="http://schemas.microsoft.com/office/drawing/2014/main" id="{055C7A24-2479-49C5-A8CB-3A7FA27722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1270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6" descr="11MSS_Headers-C220">
            <a:extLst>
              <a:ext uri="{FF2B5EF4-FFF2-40B4-BE49-F238E27FC236}">
                <a16:creationId xmlns:a16="http://schemas.microsoft.com/office/drawing/2014/main" id="{E001E528-2DCB-40A3-92A0-021156F35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tab" descr="11MSS_NavBar_800">
            <a:extLst>
              <a:ext uri="{FF2B5EF4-FFF2-40B4-BE49-F238E27FC236}">
                <a16:creationId xmlns:a16="http://schemas.microsoft.com/office/drawing/2014/main" id="{5A1F229F-3279-496D-AEF4-AC7D6362D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tab" descr="11MSS_NavBar_800">
            <a:extLst>
              <a:ext uri="{FF2B5EF4-FFF2-40B4-BE49-F238E27FC236}">
                <a16:creationId xmlns:a16="http://schemas.microsoft.com/office/drawing/2014/main" id="{B1240E5D-4456-4E03-8B57-FA1FD4DF0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FD4E081-0D8E-48BF-91A9-4DD8829B7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A692492-4C7E-4D6C-8AA3-D86B56DDC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7ED403-030D-4A88-AE50-200F910B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7ACA24CC-309F-43E5-B310-92B334D6CB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id="{59D79D3E-2632-486E-91C7-FA53E82BD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11MSS_BlueGradient">
            <a:extLst>
              <a:ext uri="{FF2B5EF4-FFF2-40B4-BE49-F238E27FC236}">
                <a16:creationId xmlns:a16="http://schemas.microsoft.com/office/drawing/2014/main" id="{8187BC97-E84D-4805-8D45-885D8C711960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background" descr="11MSS_Interface_01a">
            <a:extLst>
              <a:ext uri="{FF2B5EF4-FFF2-40B4-BE49-F238E27FC236}">
                <a16:creationId xmlns:a16="http://schemas.microsoft.com/office/drawing/2014/main" id="{DE3E215F-9A83-40DF-96BC-44DADCCFDDD6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DB94EEEC-A589-4859-BA8B-33961BE59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5" name="upper_right" descr="11MSS Lesson2">
            <a:extLst>
              <a:ext uri="{FF2B5EF4-FFF2-40B4-BE49-F238E27FC236}">
                <a16:creationId xmlns:a16="http://schemas.microsoft.com/office/drawing/2014/main" id="{1AC9FF92-6EDF-4585-8C89-54E82A4974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4" descr="11MSS Chapter_Tab_Large">
            <a:extLst>
              <a:ext uri="{FF2B5EF4-FFF2-40B4-BE49-F238E27FC236}">
                <a16:creationId xmlns:a16="http://schemas.microsoft.com/office/drawing/2014/main" id="{A847D6A5-58A5-4ED7-B836-E430ED2FE2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5" descr="11MSS_Headers-C220">
            <a:extLst>
              <a:ext uri="{FF2B5EF4-FFF2-40B4-BE49-F238E27FC236}">
                <a16:creationId xmlns:a16="http://schemas.microsoft.com/office/drawing/2014/main" id="{AE3756AD-449D-453F-9335-D6D67EE703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tab" descr="11MSS_NavBar_800">
            <a:extLst>
              <a:ext uri="{FF2B5EF4-FFF2-40B4-BE49-F238E27FC236}">
                <a16:creationId xmlns:a16="http://schemas.microsoft.com/office/drawing/2014/main" id="{AA990477-604E-485F-956C-388AA1FAEC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tab" descr="11MSS_NavBar_800">
            <a:extLst>
              <a:ext uri="{FF2B5EF4-FFF2-40B4-BE49-F238E27FC236}">
                <a16:creationId xmlns:a16="http://schemas.microsoft.com/office/drawing/2014/main" id="{18506E14-54EA-41A2-8232-55DFB243C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DCB684A-762F-4376-9EC4-88FC67562F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A8367E1-32CE-4D87-886A-9C4324021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AD1A59-D182-4111-A7AB-86C0D35E6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home" descr="11MS-Nav_Home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3542D333-A140-4937-93E0-5EF1E6165E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gc" descr="11MS-Nav_Online">
            <a:hlinkClick r:id="rId24" highlightClick="1"/>
            <a:extLst>
              <a:ext uri="{FF2B5EF4-FFF2-40B4-BE49-F238E27FC236}">
                <a16:creationId xmlns:a16="http://schemas.microsoft.com/office/drawing/2014/main" id="{326902A6-ECC3-46CC-ADB5-507AB4E6C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ackground" descr="11MSS_Interface_01a">
            <a:extLst>
              <a:ext uri="{FF2B5EF4-FFF2-40B4-BE49-F238E27FC236}">
                <a16:creationId xmlns:a16="http://schemas.microsoft.com/office/drawing/2014/main" id="{3B2C6B0F-A269-4B6C-AC53-67237D7AF759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AE0FB85E-7D87-4118-9C40-12117E32F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D4DEE34-C456-42E6-AD29-59AB15BA5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149" name="upper_right" descr="11MSS Lesson2">
            <a:extLst>
              <a:ext uri="{FF2B5EF4-FFF2-40B4-BE49-F238E27FC236}">
                <a16:creationId xmlns:a16="http://schemas.microsoft.com/office/drawing/2014/main" id="{00D7EA91-8EB1-4D17-8346-8444D99F6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1" descr="11MSS Chapter_Tab_Large">
            <a:extLst>
              <a:ext uri="{FF2B5EF4-FFF2-40B4-BE49-F238E27FC236}">
                <a16:creationId xmlns:a16="http://schemas.microsoft.com/office/drawing/2014/main" id="{00942884-5092-407A-9BD8-DEBE9A21C7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2" descr="11MSS_Headers-C220">
            <a:extLst>
              <a:ext uri="{FF2B5EF4-FFF2-40B4-BE49-F238E27FC236}">
                <a16:creationId xmlns:a16="http://schemas.microsoft.com/office/drawing/2014/main" id="{138E2FBA-75BD-4238-8507-7800E1EFB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tab" descr="11MSS_NavBar_800">
            <a:extLst>
              <a:ext uri="{FF2B5EF4-FFF2-40B4-BE49-F238E27FC236}">
                <a16:creationId xmlns:a16="http://schemas.microsoft.com/office/drawing/2014/main" id="{762C4CCB-19D3-4226-BF0C-AFC07DE121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tab" descr="11MSS_NavBar_800">
            <a:extLst>
              <a:ext uri="{FF2B5EF4-FFF2-40B4-BE49-F238E27FC236}">
                <a16:creationId xmlns:a16="http://schemas.microsoft.com/office/drawing/2014/main" id="{CEA36182-339F-4567-9CA8-5695DFCFC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D27524A-1D4B-4939-A598-28201DA2B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3F8BB3D-2D5C-4426-AA8C-3C5F3D12F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3B95F6-FB3B-443B-ABA9-C6C1D9ECAF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296B7557-DE46-457C-A814-2C917829EB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id="{E0F6A4B9-28B1-4929-8480-7BF5DACD72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11MSS_BlueGradient">
            <a:extLst>
              <a:ext uri="{FF2B5EF4-FFF2-40B4-BE49-F238E27FC236}">
                <a16:creationId xmlns:a16="http://schemas.microsoft.com/office/drawing/2014/main" id="{5DDEA6D2-6E3D-4A70-8266-243970ACF38B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background" descr="11MSS_Interface_01a">
            <a:extLst>
              <a:ext uri="{FF2B5EF4-FFF2-40B4-BE49-F238E27FC236}">
                <a16:creationId xmlns:a16="http://schemas.microsoft.com/office/drawing/2014/main" id="{2688823E-8591-472A-8349-30B041ECFF23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E327B6EC-3B16-46A7-BA90-5B49FAB56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DD3B235-EA8A-4A7F-AF3F-F2167C402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174" name="upper_right" descr="11MSS Lesson3">
            <a:extLst>
              <a:ext uri="{FF2B5EF4-FFF2-40B4-BE49-F238E27FC236}">
                <a16:creationId xmlns:a16="http://schemas.microsoft.com/office/drawing/2014/main" id="{0E8F70C0-BA57-45BA-A4EA-FBE5CDADB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6" descr="11MSS Chapter_Tab_Large">
            <a:extLst>
              <a:ext uri="{FF2B5EF4-FFF2-40B4-BE49-F238E27FC236}">
                <a16:creationId xmlns:a16="http://schemas.microsoft.com/office/drawing/2014/main" id="{A990D4C7-A0CB-4FF7-8BC4-9BCA78D4C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7" descr="11MSS_Headers-C220">
            <a:extLst>
              <a:ext uri="{FF2B5EF4-FFF2-40B4-BE49-F238E27FC236}">
                <a16:creationId xmlns:a16="http://schemas.microsoft.com/office/drawing/2014/main" id="{0155D26D-1C32-47EE-BE28-10D18E4684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tab" descr="11MSS_NavBar_800">
            <a:extLst>
              <a:ext uri="{FF2B5EF4-FFF2-40B4-BE49-F238E27FC236}">
                <a16:creationId xmlns:a16="http://schemas.microsoft.com/office/drawing/2014/main" id="{AD3DB915-542E-4FCD-9A78-811B5539E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tab" descr="11MSS_NavBar_800">
            <a:extLst>
              <a:ext uri="{FF2B5EF4-FFF2-40B4-BE49-F238E27FC236}">
                <a16:creationId xmlns:a16="http://schemas.microsoft.com/office/drawing/2014/main" id="{B8FFD301-7866-4DF4-ABD7-D49B4DB770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314D685-CB1D-4C32-AA35-717634D62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05A2CE9-67BB-4AC2-A15F-4E5595C3FC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A6AD34-D8CA-46F4-A9A4-6038E24C17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home" descr="11MS-Nav_Home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6C13D32B-BDA1-4A27-AAB1-9A89AA3EBE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gc" descr="11MS-Nav_Online">
            <a:hlinkClick r:id="rId24" highlightClick="1"/>
            <a:extLst>
              <a:ext uri="{FF2B5EF4-FFF2-40B4-BE49-F238E27FC236}">
                <a16:creationId xmlns:a16="http://schemas.microsoft.com/office/drawing/2014/main" id="{E8994941-148C-4328-A90D-2E5D6EE99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ackground" descr="11MSS_Interface_01a">
            <a:extLst>
              <a:ext uri="{FF2B5EF4-FFF2-40B4-BE49-F238E27FC236}">
                <a16:creationId xmlns:a16="http://schemas.microsoft.com/office/drawing/2014/main" id="{0E617CDF-5CDD-4B01-882D-0C03E84ADD50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F72245B0-7B9D-4CA7-9F4F-6FE3B4804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CEFB551-F031-4C8E-8826-C83B980A9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7" name="upper_right" descr="11MSS Lesson3">
            <a:extLst>
              <a:ext uri="{FF2B5EF4-FFF2-40B4-BE49-F238E27FC236}">
                <a16:creationId xmlns:a16="http://schemas.microsoft.com/office/drawing/2014/main" id="{61F4ED4D-440A-4BD0-A912-2E05EC3A8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1" descr="11MSS Chapter_Tab_Large">
            <a:extLst>
              <a:ext uri="{FF2B5EF4-FFF2-40B4-BE49-F238E27FC236}">
                <a16:creationId xmlns:a16="http://schemas.microsoft.com/office/drawing/2014/main" id="{E0CD5E7F-7792-4F6C-96DA-45150B5ABF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2" descr="11MSS_Headers-C220">
            <a:extLst>
              <a:ext uri="{FF2B5EF4-FFF2-40B4-BE49-F238E27FC236}">
                <a16:creationId xmlns:a16="http://schemas.microsoft.com/office/drawing/2014/main" id="{F2BF3760-5DA3-41B2-8149-80C6E17A0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tab" descr="11MSS_NavBar_800">
            <a:extLst>
              <a:ext uri="{FF2B5EF4-FFF2-40B4-BE49-F238E27FC236}">
                <a16:creationId xmlns:a16="http://schemas.microsoft.com/office/drawing/2014/main" id="{7B3ED75D-6D92-4DE3-9404-D9B9B6D48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tab" descr="11MSS_NavBar_800">
            <a:extLst>
              <a:ext uri="{FF2B5EF4-FFF2-40B4-BE49-F238E27FC236}">
                <a16:creationId xmlns:a16="http://schemas.microsoft.com/office/drawing/2014/main" id="{6F89C2E7-4A9A-4E91-8564-8F14ED1152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27BE74D-206A-4AAE-A2A3-5C0B1B357F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232E111-8B62-4D94-90C3-8089FD4325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64535A-5846-41C0-9916-792558BECD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FA8A2898-2015-4B95-AD26-FEC9AB5A30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id="{E13A76F6-B6D8-4D36-80D1-26625BBA2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1MSS_BlueGradient">
            <a:extLst>
              <a:ext uri="{FF2B5EF4-FFF2-40B4-BE49-F238E27FC236}">
                <a16:creationId xmlns:a16="http://schemas.microsoft.com/office/drawing/2014/main" id="{401E9787-2910-423B-B5D9-CF3F99A31F14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background" descr="11MSS_Interface_01a">
            <a:extLst>
              <a:ext uri="{FF2B5EF4-FFF2-40B4-BE49-F238E27FC236}">
                <a16:creationId xmlns:a16="http://schemas.microsoft.com/office/drawing/2014/main" id="{01379657-8127-4BC9-879F-19E6E1C85F08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5" name="Rectangle 5">
            <a:extLst>
              <a:ext uri="{FF2B5EF4-FFF2-40B4-BE49-F238E27FC236}">
                <a16:creationId xmlns:a16="http://schemas.microsoft.com/office/drawing/2014/main" id="{A5BF05B6-BF32-4E53-9942-22AD791A5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789CB2F0-E276-48CE-AB2E-8EF5A88CB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222" name="Picture 16" descr="11MSS Lesson4">
            <a:extLst>
              <a:ext uri="{FF2B5EF4-FFF2-40B4-BE49-F238E27FC236}">
                <a16:creationId xmlns:a16="http://schemas.microsoft.com/office/drawing/2014/main" id="{F7F65C01-095C-4579-A337-8EA653CA7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9" descr="11MSS Chapter_Tab_Large">
            <a:extLst>
              <a:ext uri="{FF2B5EF4-FFF2-40B4-BE49-F238E27FC236}">
                <a16:creationId xmlns:a16="http://schemas.microsoft.com/office/drawing/2014/main" id="{89938766-7618-4A80-9AF2-C5C2074458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/>
          <a:stretch>
            <a:fillRect/>
          </a:stretch>
        </p:blipFill>
        <p:spPr bwMode="hidden">
          <a:xfrm>
            <a:off x="0" y="0"/>
            <a:ext cx="611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0" descr="11MSS_Headers-C220">
            <a:extLst>
              <a:ext uri="{FF2B5EF4-FFF2-40B4-BE49-F238E27FC236}">
                <a16:creationId xmlns:a16="http://schemas.microsoft.com/office/drawing/2014/main" id="{ABCE0A3C-DD4D-4C7F-B3BF-7665A8D31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tab" descr="11MSS_NavBar_800">
            <a:extLst>
              <a:ext uri="{FF2B5EF4-FFF2-40B4-BE49-F238E27FC236}">
                <a16:creationId xmlns:a16="http://schemas.microsoft.com/office/drawing/2014/main" id="{7C75E24A-2723-41D1-B011-73B92E54D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tab" descr="11MSS_NavBar_800">
            <a:extLst>
              <a:ext uri="{FF2B5EF4-FFF2-40B4-BE49-F238E27FC236}">
                <a16:creationId xmlns:a16="http://schemas.microsoft.com/office/drawing/2014/main" id="{A7F77B3F-0321-4CF4-86AA-9B5E37864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17322B1-7602-43F6-9D74-CCB0612011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3B16FC7-3838-4D91-A614-8CF08247C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B59F80-F98B-4ECA-BE6F-ECAC7BEF1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home" descr="11MS-Nav_Home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B4B63876-DC88-4200-B79B-B920B1496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gc" descr="11MS-Nav_Online">
            <a:hlinkClick r:id="rId24" highlightClick="1"/>
            <a:extLst>
              <a:ext uri="{FF2B5EF4-FFF2-40B4-BE49-F238E27FC236}">
                <a16:creationId xmlns:a16="http://schemas.microsoft.com/office/drawing/2014/main" id="{152B40EC-4F64-41A2-86F1-D1FB6DED4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12" Type="http://schemas.openxmlformats.org/officeDocument/2006/relationships/comments" Target="../comments/commen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hyperlink" Target="http://connected.mcgraw-hill.com/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1.xml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2.xml"/><Relationship Id="rId4" Type="http://schemas.openxmlformats.org/officeDocument/2006/relationships/audio" Target="../media/audio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3" Type="http://schemas.openxmlformats.org/officeDocument/2006/relationships/slideLayout" Target="../slideLayouts/slideLayout46.xml"/><Relationship Id="rId7" Type="http://schemas.openxmlformats.org/officeDocument/2006/relationships/audio" Target="../media/audio7.bin"/><Relationship Id="rId2" Type="http://schemas.openxmlformats.org/officeDocument/2006/relationships/tags" Target="../tags/tag14.xml"/><Relationship Id="rId1" Type="http://schemas.openxmlformats.org/officeDocument/2006/relationships/themeOverride" Target="../theme/themeOverride13.xml"/><Relationship Id="rId6" Type="http://schemas.openxmlformats.org/officeDocument/2006/relationships/audio" Target="../media/audio6.bin"/><Relationship Id="rId11" Type="http://schemas.openxmlformats.org/officeDocument/2006/relationships/audio" Target="../media/audio11.bin"/><Relationship Id="rId5" Type="http://schemas.openxmlformats.org/officeDocument/2006/relationships/image" Target="../media/image20.jpeg"/><Relationship Id="rId10" Type="http://schemas.openxmlformats.org/officeDocument/2006/relationships/audio" Target="../media/audio10.bin"/><Relationship Id="rId4" Type="http://schemas.openxmlformats.org/officeDocument/2006/relationships/image" Target="../media/image22.png"/><Relationship Id="rId9" Type="http://schemas.openxmlformats.org/officeDocument/2006/relationships/audio" Target="../media/audio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5.xml"/><Relationship Id="rId5" Type="http://schemas.openxmlformats.org/officeDocument/2006/relationships/audio" Target="../media/audio7.bin"/><Relationship Id="rId4" Type="http://schemas.openxmlformats.org/officeDocument/2006/relationships/audio" Target="../media/audio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7.xml"/><Relationship Id="rId4" Type="http://schemas.openxmlformats.org/officeDocument/2006/relationships/audio" Target="../media/audio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3" Type="http://schemas.openxmlformats.org/officeDocument/2006/relationships/slideLayout" Target="../slideLayouts/slideLayout24.xml"/><Relationship Id="rId7" Type="http://schemas.openxmlformats.org/officeDocument/2006/relationships/audio" Target="../media/audio2.bin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1.bin"/><Relationship Id="rId5" Type="http://schemas.openxmlformats.org/officeDocument/2006/relationships/image" Target="../media/image20.jpeg"/><Relationship Id="rId10" Type="http://schemas.openxmlformats.org/officeDocument/2006/relationships/audio" Target="../media/audio5.bin"/><Relationship Id="rId4" Type="http://schemas.openxmlformats.org/officeDocument/2006/relationships/image" Target="../media/image19.png"/><Relationship Id="rId9" Type="http://schemas.openxmlformats.org/officeDocument/2006/relationships/audio" Target="../media/audio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0.xml"/><Relationship Id="rId4" Type="http://schemas.openxmlformats.org/officeDocument/2006/relationships/audio" Target="../media/audio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bin"/><Relationship Id="rId3" Type="http://schemas.openxmlformats.org/officeDocument/2006/relationships/slideLayout" Target="../slideLayouts/slideLayout68.xml"/><Relationship Id="rId7" Type="http://schemas.openxmlformats.org/officeDocument/2006/relationships/audio" Target="../media/audio13.bin"/><Relationship Id="rId2" Type="http://schemas.openxmlformats.org/officeDocument/2006/relationships/tags" Target="../tags/tag23.xml"/><Relationship Id="rId1" Type="http://schemas.openxmlformats.org/officeDocument/2006/relationships/themeOverride" Target="../theme/themeOverride22.xml"/><Relationship Id="rId6" Type="http://schemas.openxmlformats.org/officeDocument/2006/relationships/audio" Target="../media/audio12.bin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3.xml"/><Relationship Id="rId4" Type="http://schemas.openxmlformats.org/officeDocument/2006/relationships/audio" Target="../media/audio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32.xml"/><Relationship Id="rId4" Type="http://schemas.openxmlformats.org/officeDocument/2006/relationships/audio" Target="../media/audio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33.xml"/><Relationship Id="rId4" Type="http://schemas.openxmlformats.org/officeDocument/2006/relationships/audio" Target="../media/audio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jpeg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11MSS_BlueGradient">
            <a:extLst>
              <a:ext uri="{FF2B5EF4-FFF2-40B4-BE49-F238E27FC236}">
                <a16:creationId xmlns:a16="http://schemas.microsoft.com/office/drawing/2014/main" id="{267FD798-3AB9-453C-9F8F-F1543D1AF50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1MSS_Interface_01a">
            <a:extLst>
              <a:ext uri="{FF2B5EF4-FFF2-40B4-BE49-F238E27FC236}">
                <a16:creationId xmlns:a16="http://schemas.microsoft.com/office/drawing/2014/main" id="{082CE988-7A63-4E52-BAAA-49BE30A5570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3011390E-12AE-4754-85F3-8A5F80E35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Menu</a:t>
            </a:r>
          </a:p>
        </p:txBody>
      </p:sp>
      <p:pic>
        <p:nvPicPr>
          <p:cNvPr id="11271" name="Picture 15" descr="11MSS Chapter_Tab_Large">
            <a:extLst>
              <a:ext uri="{FF2B5EF4-FFF2-40B4-BE49-F238E27FC236}">
                <a16:creationId xmlns:a16="http://schemas.microsoft.com/office/drawing/2014/main" id="{9917D536-DEE6-4145-8B37-4F5350A4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/>
          <a:stretch>
            <a:fillRect/>
          </a:stretch>
        </p:blipFill>
        <p:spPr bwMode="hidden">
          <a:xfrm>
            <a:off x="0" y="0"/>
            <a:ext cx="7848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 descr="11MSS_NavBar_500">
            <a:extLst>
              <a:ext uri="{FF2B5EF4-FFF2-40B4-BE49-F238E27FC236}">
                <a16:creationId xmlns:a16="http://schemas.microsoft.com/office/drawing/2014/main" id="{8CB075C2-99CA-4733-8109-A4D297DD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tab" descr="11MSS_NavBar_800">
            <a:extLst>
              <a:ext uri="{FF2B5EF4-FFF2-40B4-BE49-F238E27FC236}">
                <a16:creationId xmlns:a16="http://schemas.microsoft.com/office/drawing/2014/main" id="{33D44F77-F476-4734-8535-50C45DAEC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D73DF49-5FBE-408A-B7E1-405A51A0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gc" descr="11MS-Nav_Online">
            <a:hlinkClick r:id="rId10" highlightClick="1"/>
            <a:extLst>
              <a:ext uri="{FF2B5EF4-FFF2-40B4-BE49-F238E27FC236}">
                <a16:creationId xmlns:a16="http://schemas.microsoft.com/office/drawing/2014/main" id="{DC405B57-B530-47F6-92CF-B3F05EBD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1169F-D93F-9047-8ECB-33CC711E2A96}"/>
              </a:ext>
            </a:extLst>
          </p:cNvPr>
          <p:cNvSpPr txBox="1"/>
          <p:nvPr/>
        </p:nvSpPr>
        <p:spPr>
          <a:xfrm>
            <a:off x="1085273" y="1427451"/>
            <a:ext cx="718127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FDFDFD"/>
                </a:solidFill>
              </a:rPr>
              <a:t>Chapter 7 - </a:t>
            </a:r>
          </a:p>
          <a:p>
            <a:pPr algn="l"/>
            <a:r>
              <a:rPr lang="en-US" sz="5400" b="1" dirty="0">
                <a:solidFill>
                  <a:srgbClr val="FDFDFD"/>
                </a:solidFill>
              </a:rPr>
              <a:t>Bacteria and viruses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266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>
            <a:extLst>
              <a:ext uri="{FF2B5EF4-FFF2-40B4-BE49-F238E27FC236}">
                <a16:creationId xmlns:a16="http://schemas.microsoft.com/office/drawing/2014/main" id="{A44F0F8E-CDC3-411D-893D-ECB44F6AD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755715" name="txt_box">
            <a:extLst>
              <a:ext uri="{FF2B5EF4-FFF2-40B4-BE49-F238E27FC236}">
                <a16:creationId xmlns:a16="http://schemas.microsoft.com/office/drawing/2014/main" id="{70BE4B6F-0F5A-4651-9859-83A93E4C8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191000" cy="403542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E40004"/>
              </a:buClr>
              <a:buFontTx/>
              <a:buNone/>
              <a:defRPr/>
            </a:pPr>
            <a:r>
              <a:rPr lang="en-US"/>
              <a:t>Some bacteria twist or spiral as they move, and others use their pili like grappling hooks or create threadlike structures that enable them to push away from a surface. </a:t>
            </a:r>
          </a:p>
        </p:txBody>
      </p:sp>
      <p:sp>
        <p:nvSpPr>
          <p:cNvPr id="755716" name="title">
            <a:extLst>
              <a:ext uri="{FF2B5EF4-FFF2-40B4-BE49-F238E27FC236}">
                <a16:creationId xmlns:a16="http://schemas.microsoft.com/office/drawing/2014/main" id="{548B81A1-BA6C-406E-B8A3-B38AE15A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pic>
        <p:nvPicPr>
          <p:cNvPr id="23556" name="Picture 5" descr="C220_L1_P004a">
            <a:extLst>
              <a:ext uri="{FF2B5EF4-FFF2-40B4-BE49-F238E27FC236}">
                <a16:creationId xmlns:a16="http://schemas.microsoft.com/office/drawing/2014/main" id="{3B71BAE7-AE05-4147-BBFD-37F82ED1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6" b="18849"/>
          <a:stretch>
            <a:fillRect/>
          </a:stretch>
        </p:blipFill>
        <p:spPr bwMode="auto">
          <a:xfrm>
            <a:off x="4956175" y="1447800"/>
            <a:ext cx="36703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>
            <a:extLst>
              <a:ext uri="{FF2B5EF4-FFF2-40B4-BE49-F238E27FC236}">
                <a16:creationId xmlns:a16="http://schemas.microsoft.com/office/drawing/2014/main" id="{C98AA8C1-0BAC-4169-A6BF-D68BBF4A0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707587" name="txt_box">
            <a:extLst>
              <a:ext uri="{FF2B5EF4-FFF2-40B4-BE49-F238E27FC236}">
                <a16:creationId xmlns:a16="http://schemas.microsoft.com/office/drawing/2014/main" id="{81C18CFE-EAE6-46A7-BEA0-E61192391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8893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</a:pPr>
            <a:r>
              <a:rPr lang="en-US" altLang="en-US"/>
              <a:t>Bacteria reproduce asexually by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fission.wav"/>
                </a:hlinkClick>
              </a:rPr>
              <a:t>fission</a:t>
            </a:r>
            <a:r>
              <a:rPr lang="en-US" altLang="en-US"/>
              <a:t>—cell division that forms two genetically identical cells.</a:t>
            </a:r>
          </a:p>
          <a:p>
            <a:pPr eaLnBrk="1" hangingPunct="1">
              <a:buClr>
                <a:srgbClr val="E40004"/>
              </a:buClr>
            </a:pPr>
            <a:r>
              <a:rPr lang="en-US" altLang="en-US"/>
              <a:t>Genetic variation can be increased by a process called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conjugation.wav"/>
                </a:hlinkClick>
              </a:rPr>
              <a:t>conjugation</a:t>
            </a:r>
            <a:r>
              <a:rPr lang="en-US" altLang="en-US"/>
              <a:t>,</a:t>
            </a:r>
            <a:r>
              <a:rPr lang="en-US" altLang="en-US" b="1"/>
              <a:t> </a:t>
            </a:r>
            <a:r>
              <a:rPr lang="en-US" altLang="en-US"/>
              <a:t>in which two bacteria of the same species attach to each other and combine their genetic material. </a:t>
            </a:r>
          </a:p>
        </p:txBody>
      </p:sp>
      <p:sp>
        <p:nvSpPr>
          <p:cNvPr id="707588" name="title">
            <a:extLst>
              <a:ext uri="{FF2B5EF4-FFF2-40B4-BE49-F238E27FC236}">
                <a16:creationId xmlns:a16="http://schemas.microsoft.com/office/drawing/2014/main" id="{886915D3-E97B-491B-AD6D-826619A5C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50C45E16-D814-4D06-9F85-769AB4DED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680963" name="txt_box">
            <a:extLst>
              <a:ext uri="{FF2B5EF4-FFF2-40B4-BE49-F238E27FC236}">
                <a16:creationId xmlns:a16="http://schemas.microsoft.com/office/drawing/2014/main" id="{86990992-5B6C-4937-AD8A-4314DE37E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/>
              <a:t>An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endospore.wav"/>
                </a:hlinkClick>
              </a:rPr>
              <a:t>endospore</a:t>
            </a:r>
            <a:r>
              <a:rPr lang="en-US" b="1"/>
              <a:t> </a:t>
            </a:r>
            <a:r>
              <a:rPr lang="en-US"/>
              <a:t>forms when a bacterium builds a thick internal wall around its chromosome and part of the cytoplasm.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An endospore can protect a bacterium from intense heat, cold, or drought.</a:t>
            </a:r>
          </a:p>
        </p:txBody>
      </p:sp>
      <p:sp>
        <p:nvSpPr>
          <p:cNvPr id="680964" name="title">
            <a:extLst>
              <a:ext uri="{FF2B5EF4-FFF2-40B4-BE49-F238E27FC236}">
                <a16:creationId xmlns:a16="http://schemas.microsoft.com/office/drawing/2014/main" id="{D732C454-0F86-4224-966F-F1717138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Endospores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11MS-LessonMenu2">
            <a:extLst>
              <a:ext uri="{FF2B5EF4-FFF2-40B4-BE49-F238E27FC236}">
                <a16:creationId xmlns:a16="http://schemas.microsoft.com/office/drawing/2014/main" id="{17FBD07B-C495-4950-AC41-B4BC7986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8" name="Rectangle 4">
            <a:extLst>
              <a:ext uri="{FF2B5EF4-FFF2-40B4-BE49-F238E27FC236}">
                <a16:creationId xmlns:a16="http://schemas.microsoft.com/office/drawing/2014/main" id="{9E896197-FA6D-4C9D-8967-A405EFC58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 Reading Guide - Vocab</a:t>
            </a:r>
          </a:p>
        </p:txBody>
      </p:sp>
      <p:pic>
        <p:nvPicPr>
          <p:cNvPr id="221193" name="Vocab_art" descr="11MC_Vocabulary">
            <a:extLst>
              <a:ext uri="{FF2B5EF4-FFF2-40B4-BE49-F238E27FC236}">
                <a16:creationId xmlns:a16="http://schemas.microsoft.com/office/drawing/2014/main" id="{0A2D268F-4751-4A8B-8985-06665228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5" name="txt_box">
            <a:extLst>
              <a:ext uri="{FF2B5EF4-FFF2-40B4-BE49-F238E27FC236}">
                <a16:creationId xmlns:a16="http://schemas.microsoft.com/office/drawing/2014/main" id="{8269ECAD-B5C3-43CF-A2AB-24285EF0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32480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6" name="decomposition_1.wav"/>
                </a:hlinkClick>
              </a:rPr>
              <a:t>decomposition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7" name="nitrogen_fixation.wav"/>
                </a:hlinkClick>
              </a:rPr>
              <a:t>nitrogen fixation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8" name="bioremediation.wav"/>
                </a:hlinkClick>
              </a:rPr>
              <a:t>bioremediation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9" name="pathogen.wav"/>
                </a:hlinkClick>
              </a:rPr>
              <a:t>pathogen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221196" name="Rectangle 12">
            <a:extLst>
              <a:ext uri="{FF2B5EF4-FFF2-40B4-BE49-F238E27FC236}">
                <a16:creationId xmlns:a16="http://schemas.microsoft.com/office/drawing/2014/main" id="{A5D59520-AEE9-4967-9468-509A3C6B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3600" b="1">
                <a:solidFill>
                  <a:srgbClr val="11873B"/>
                </a:solidFill>
                <a:latin typeface="Arial" charset="0"/>
                <a:ea typeface="ＭＳ Ｐゴシック" charset="0"/>
              </a:rPr>
              <a:t>Bacteria in Nature</a:t>
            </a:r>
          </a:p>
        </p:txBody>
      </p:sp>
      <p:sp>
        <p:nvSpPr>
          <p:cNvPr id="221197" name="txt_box">
            <a:extLst>
              <a:ext uri="{FF2B5EF4-FFF2-40B4-BE49-F238E27FC236}">
                <a16:creationId xmlns:a16="http://schemas.microsoft.com/office/drawing/2014/main" id="{2DCFBB0E-B330-413F-88F8-F20C276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727325"/>
            <a:ext cx="32480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10" name="antibiotic.wav"/>
                </a:hlinkClick>
              </a:rPr>
              <a:t>antibiotic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11" name="pasteurization.wav"/>
                </a:hlinkClick>
              </a:rPr>
              <a:t>pasteurization</a:t>
            </a:r>
            <a:endParaRPr 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build="p"/>
      <p:bldP spid="2211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8C12D069-6CA8-4F09-BCA2-AF60EBD87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222217" name="txt_box">
            <a:extLst>
              <a:ext uri="{FF2B5EF4-FFF2-40B4-BE49-F238E27FC236}">
                <a16:creationId xmlns:a16="http://schemas.microsoft.com/office/drawing/2014/main" id="{677A748E-6E04-4A05-A839-0E1C376C5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3051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/>
              <a:t>Most bacteria are beneficial and only a fraction cause diseases.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Many organisms, including humans, depend on bacteria to survive.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Some bacteria help with digestion and other body processes.</a:t>
            </a:r>
          </a:p>
        </p:txBody>
      </p:sp>
      <p:sp>
        <p:nvSpPr>
          <p:cNvPr id="222218" name="title">
            <a:extLst>
              <a:ext uri="{FF2B5EF4-FFF2-40B4-BE49-F238E27FC236}">
                <a16:creationId xmlns:a16="http://schemas.microsoft.com/office/drawing/2014/main" id="{D93AA34F-E985-4B9D-9CBD-D5529E9D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Beneficial Bacteria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 build="p"/>
      <p:bldP spid="222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>
            <a:extLst>
              <a:ext uri="{FF2B5EF4-FFF2-40B4-BE49-F238E27FC236}">
                <a16:creationId xmlns:a16="http://schemas.microsoft.com/office/drawing/2014/main" id="{C4D327A7-8144-4122-8505-43A6E1E4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731139" name="txt_box">
            <a:extLst>
              <a:ext uri="{FF2B5EF4-FFF2-40B4-BE49-F238E27FC236}">
                <a16:creationId xmlns:a16="http://schemas.microsoft.com/office/drawing/2014/main" id="{E6405A2D-2D13-4C75-B77F-81B5211E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8486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Bacteria aid in the processes of decomposition and nitrogen fixation.</a:t>
            </a: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hlinkClick r:id="" action="ppaction://noaction">
                <a:snd r:embed="rId4" name="decomposition_1.wav"/>
              </a:hlinkClick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 b="1">
                <a:solidFill>
                  <a:srgbClr val="0069B6"/>
                </a:solidFill>
                <a:latin typeface="Arial" charset="0"/>
                <a:ea typeface="ＭＳ Ｐゴシック" charset="0"/>
                <a:hlinkClick r:id="" action="ppaction://noaction">
                  <a:snd r:embed="rId4" name="decomposition_1.wav"/>
                </a:hlinkClick>
              </a:rPr>
              <a:t>Decomposition</a:t>
            </a: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is the breaking down of dead organisms and organic waste.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 b="1">
                <a:solidFill>
                  <a:srgbClr val="0069B6"/>
                </a:solidFill>
                <a:latin typeface="Arial" charset="0"/>
                <a:ea typeface="ＭＳ Ｐゴシック" charset="0"/>
                <a:hlinkClick r:id="" action="ppaction://noaction">
                  <a:snd r:embed="rId5" name="nitrogen_fixation.wav"/>
                </a:hlinkClick>
              </a:rPr>
              <a:t>Nitrogen fixation</a:t>
            </a: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is the conversion of nitrogen into a form that plants can use. 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Organisms use nitrogen to make proteins.</a:t>
            </a:r>
          </a:p>
        </p:txBody>
      </p:sp>
      <p:sp>
        <p:nvSpPr>
          <p:cNvPr id="731140" name="title">
            <a:extLst>
              <a:ext uri="{FF2B5EF4-FFF2-40B4-BE49-F238E27FC236}">
                <a16:creationId xmlns:a16="http://schemas.microsoft.com/office/drawing/2014/main" id="{B3A60BBA-12E1-443B-ABF9-C2161F44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Beneficial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3E0678F5-8D51-4EB9-830F-3A063CF87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684038" name="Rectangle 6">
            <a:extLst>
              <a:ext uri="{FF2B5EF4-FFF2-40B4-BE49-F238E27FC236}">
                <a16:creationId xmlns:a16="http://schemas.microsoft.com/office/drawing/2014/main" id="{FC9DE579-0E9C-4243-B2D8-5E8031E426CF}"/>
              </a:ext>
            </a:extLst>
          </p:cNvPr>
          <p:cNvSpPr>
            <a:spLocks noChangeArrowheads="1"/>
          </p:cNvSpPr>
          <p:nvPr/>
        </p:nvSpPr>
        <p:spPr bwMode="hidden">
          <a:xfrm rot="1997460">
            <a:off x="1555750" y="4416425"/>
            <a:ext cx="193675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84048" name="Picture 16" descr="C220_L2_P012a">
            <a:extLst>
              <a:ext uri="{FF2B5EF4-FFF2-40B4-BE49-F238E27FC236}">
                <a16:creationId xmlns:a16="http://schemas.microsoft.com/office/drawing/2014/main" id="{C88141E7-C30F-4E27-849D-48B704EA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014538"/>
            <a:ext cx="46164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49" name="txt_box">
            <a:extLst>
              <a:ext uri="{FF2B5EF4-FFF2-40B4-BE49-F238E27FC236}">
                <a16:creationId xmlns:a16="http://schemas.microsoft.com/office/drawing/2014/main" id="{8C4E5FDD-4FAF-4AD5-A874-96334D2A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848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The roots of some plants, including beans and peas, have </a:t>
            </a:r>
            <a:b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nodules that </a:t>
            </a:r>
            <a:b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contain nitrogen-</a:t>
            </a:r>
            <a:b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fixing bacteria.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>
            <a:extLst>
              <a:ext uri="{FF2B5EF4-FFF2-40B4-BE49-F238E27FC236}">
                <a16:creationId xmlns:a16="http://schemas.microsoft.com/office/drawing/2014/main" id="{62A5E9E8-7BDE-43F4-AE22-9FF3F77CA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685059" name="txt_box">
            <a:extLst>
              <a:ext uri="{FF2B5EF4-FFF2-40B4-BE49-F238E27FC236}">
                <a16:creationId xmlns:a16="http://schemas.microsoft.com/office/drawing/2014/main" id="{7F0C4F61-D991-4BB0-BBA7-C5CB28E17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140652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E40004"/>
              </a:buClr>
              <a:buFontTx/>
              <a:buNone/>
            </a:pPr>
            <a:r>
              <a:rPr lang="en-US" altLang="en-US"/>
              <a:t>Of the 5,000 known species of bacteria, relatively few are considered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pathogen.wav"/>
                </a:hlinkClick>
              </a:rPr>
              <a:t>pathogens</a:t>
            </a:r>
            <a:r>
              <a:rPr lang="en-US" altLang="en-US"/>
              <a:t>—agents that cause disease.</a:t>
            </a:r>
          </a:p>
        </p:txBody>
      </p:sp>
      <p:sp>
        <p:nvSpPr>
          <p:cNvPr id="685060" name="title">
            <a:extLst>
              <a:ext uri="{FF2B5EF4-FFF2-40B4-BE49-F238E27FC236}">
                <a16:creationId xmlns:a16="http://schemas.microsoft.com/office/drawing/2014/main" id="{8CAB3605-0A44-4361-82BD-ADB0728E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Harmful Bacteria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  <p:bldP spid="685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A6E26BDA-3168-425A-B5CB-9F0DB0CE8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711684" name="title">
            <a:extLst>
              <a:ext uri="{FF2B5EF4-FFF2-40B4-BE49-F238E27FC236}">
                <a16:creationId xmlns:a16="http://schemas.microsoft.com/office/drawing/2014/main" id="{71A8A0D4-A2D1-4F98-8445-F366CC9D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Harmful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sp>
        <p:nvSpPr>
          <p:cNvPr id="711688" name="txt_box">
            <a:extLst>
              <a:ext uri="{FF2B5EF4-FFF2-40B4-BE49-F238E27FC236}">
                <a16:creationId xmlns:a16="http://schemas.microsoft.com/office/drawing/2014/main" id="{5D83C40D-82A8-4828-849F-4215C0FBD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18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/>
              <a:t>Some pathogens normally live in your body, but cause illness only when your immune system is weakened.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Other bacterial pathogens can enter your body through a cut, the air you breathe, or the food you eat.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Once inside your body, they can reproduce and cause disease.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1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>
            <a:extLst>
              <a:ext uri="{FF2B5EF4-FFF2-40B4-BE49-F238E27FC236}">
                <a16:creationId xmlns:a16="http://schemas.microsoft.com/office/drawing/2014/main" id="{24DC0583-9F00-4D0C-8E4F-B1BA9DF31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735235" name="title">
            <a:extLst>
              <a:ext uri="{FF2B5EF4-FFF2-40B4-BE49-F238E27FC236}">
                <a16:creationId xmlns:a16="http://schemas.microsoft.com/office/drawing/2014/main" id="{EE0AE7CE-176F-4D0E-831B-87186CB4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Harmful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sp>
        <p:nvSpPr>
          <p:cNvPr id="735236" name="txt_box">
            <a:extLst>
              <a:ext uri="{FF2B5EF4-FFF2-40B4-BE49-F238E27FC236}">
                <a16:creationId xmlns:a16="http://schemas.microsoft.com/office/drawing/2014/main" id="{BA0054CA-8296-405C-A231-A35D1F17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Bacteria can harm your body and cause disease in one of two ways.</a:t>
            </a:r>
          </a:p>
          <a:p>
            <a:pPr marL="914400" lvl="1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Some bacteria make you sick by damaging tissue.</a:t>
            </a:r>
          </a:p>
          <a:p>
            <a:pPr marL="914400" lvl="1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Other bacteria cause illness by releasing toxins.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11MS-LessonMenu">
            <a:extLst>
              <a:ext uri="{FF2B5EF4-FFF2-40B4-BE49-F238E27FC236}">
                <a16:creationId xmlns:a16="http://schemas.microsoft.com/office/drawing/2014/main" id="{DC73FCD8-15C9-4D59-83B3-251FC6A5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Vocab_art" descr="11MC_Vocabulary">
            <a:extLst>
              <a:ext uri="{FF2B5EF4-FFF2-40B4-BE49-F238E27FC236}">
                <a16:creationId xmlns:a16="http://schemas.microsoft.com/office/drawing/2014/main" id="{4A42A299-3F68-49EA-8648-988AA324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001C06F6-D6F7-497E-8150-A6FEB64BE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 Reading Guide - Vocab</a:t>
            </a:r>
          </a:p>
        </p:txBody>
      </p:sp>
      <p:sp>
        <p:nvSpPr>
          <p:cNvPr id="55301" name="txt_box">
            <a:extLst>
              <a:ext uri="{FF2B5EF4-FFF2-40B4-BE49-F238E27FC236}">
                <a16:creationId xmlns:a16="http://schemas.microsoft.com/office/drawing/2014/main" id="{BBE0D851-4C17-4A78-A322-8E60D7CF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6" name="bacterium.wav"/>
                </a:hlinkClick>
              </a:rPr>
              <a:t>bacterium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7" name="flagellum.wav"/>
                </a:hlinkClick>
              </a:rPr>
              <a:t>flagellum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8" name="fission.wav"/>
                </a:hlinkClick>
              </a:rPr>
              <a:t>fission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9" name="conjugation.wav"/>
                </a:hlinkClick>
              </a:rPr>
              <a:t>conjugation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10" name="endospore.wav"/>
                </a:hlinkClick>
              </a:rPr>
              <a:t>endospore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id="{6770EE71-0EE8-4C2B-927C-3EAD7D7C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3600" b="1">
                <a:solidFill>
                  <a:srgbClr val="11873B"/>
                </a:solidFill>
                <a:latin typeface="Arial" charset="0"/>
                <a:ea typeface="ＭＳ Ｐゴシック" charset="0"/>
              </a:rPr>
              <a:t>What are Bacteria?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>
            <a:extLst>
              <a:ext uri="{FF2B5EF4-FFF2-40B4-BE49-F238E27FC236}">
                <a16:creationId xmlns:a16="http://schemas.microsoft.com/office/drawing/2014/main" id="{3A824BE5-1114-4B1A-886A-F8FEFC57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686083" name="txt_box">
            <a:extLst>
              <a:ext uri="{FF2B5EF4-FFF2-40B4-BE49-F238E27FC236}">
                <a16:creationId xmlns:a16="http://schemas.microsoft.com/office/drawing/2014/main" id="{FBC7EB35-3ABB-4052-A27C-3912791A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 b="1">
                <a:solidFill>
                  <a:srgbClr val="0069B6"/>
                </a:solidFill>
                <a:latin typeface="Arial" charset="0"/>
                <a:ea typeface="ＭＳ Ｐゴシック" charset="0"/>
                <a:hlinkClick r:id="" action="ppaction://noaction">
                  <a:snd r:embed="rId4" name="antibiotic.wav"/>
                </a:hlinkClick>
              </a:rPr>
              <a:t>Antibiotics</a:t>
            </a: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are chemicals that stop the growth and reproduction of bacteria.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Many types of bacteria have become resistant to antibiotics over time.</a:t>
            </a:r>
          </a:p>
        </p:txBody>
      </p:sp>
      <p:sp>
        <p:nvSpPr>
          <p:cNvPr id="686084" name="title">
            <a:extLst>
              <a:ext uri="{FF2B5EF4-FFF2-40B4-BE49-F238E27FC236}">
                <a16:creationId xmlns:a16="http://schemas.microsoft.com/office/drawing/2014/main" id="{076A8681-5048-4CC1-BC27-939B5FD9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Harmful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>
            <a:extLst>
              <a:ext uri="{FF2B5EF4-FFF2-40B4-BE49-F238E27FC236}">
                <a16:creationId xmlns:a16="http://schemas.microsoft.com/office/drawing/2014/main" id="{3ED41AE6-A386-4D02-A8F6-2D39E5756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2</a:t>
            </a:r>
          </a:p>
        </p:txBody>
      </p:sp>
      <p:sp>
        <p:nvSpPr>
          <p:cNvPr id="736260" name="title">
            <a:extLst>
              <a:ext uri="{FF2B5EF4-FFF2-40B4-BE49-F238E27FC236}">
                <a16:creationId xmlns:a16="http://schemas.microsoft.com/office/drawing/2014/main" id="{E9BF70EB-3C9E-4D86-B5DF-A3F3D625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Harmful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sp>
        <p:nvSpPr>
          <p:cNvPr id="736261" name="txt_box">
            <a:extLst>
              <a:ext uri="{FF2B5EF4-FFF2-40B4-BE49-F238E27FC236}">
                <a16:creationId xmlns:a16="http://schemas.microsoft.com/office/drawing/2014/main" id="{F470FB58-7645-490C-8C3A-B7F9A933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Random mutations occur to a bacterium</a:t>
            </a:r>
            <a:r>
              <a:rPr lang="ja-JP" altLang="en-US">
                <a:solidFill>
                  <a:schemeClr val="tx1"/>
                </a:solidFill>
              </a:rPr>
              <a:t>’</a:t>
            </a:r>
            <a:r>
              <a:rPr lang="en-US" altLang="ja-JP">
                <a:solidFill>
                  <a:schemeClr val="tx1"/>
                </a:solidFill>
              </a:rPr>
              <a:t>s DNA that enable it to survive or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resist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a specific antibiotic.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Over time, resistant bacteria will reproduce to become more common.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>
            <a:extLst>
              <a:ext uri="{FF2B5EF4-FFF2-40B4-BE49-F238E27FC236}">
                <a16:creationId xmlns:a16="http://schemas.microsoft.com/office/drawing/2014/main" id="{2FECA94B-A8D4-43B3-A564-F3AFC7D61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 Reading Guide - Vocab</a:t>
            </a:r>
          </a:p>
        </p:txBody>
      </p:sp>
      <p:pic>
        <p:nvPicPr>
          <p:cNvPr id="35842" name="background" descr="11MS-LessonMenu3">
            <a:extLst>
              <a:ext uri="{FF2B5EF4-FFF2-40B4-BE49-F238E27FC236}">
                <a16:creationId xmlns:a16="http://schemas.microsoft.com/office/drawing/2014/main" id="{62CD9626-8532-42B7-A3C6-FF8466AC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7" name="Vocab_art" descr="11MC_Vocabulary">
            <a:extLst>
              <a:ext uri="{FF2B5EF4-FFF2-40B4-BE49-F238E27FC236}">
                <a16:creationId xmlns:a16="http://schemas.microsoft.com/office/drawing/2014/main" id="{42D41BC3-8DB8-47CF-9E90-6C3EA54A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9" name="txt_box">
            <a:extLst>
              <a:ext uri="{FF2B5EF4-FFF2-40B4-BE49-F238E27FC236}">
                <a16:creationId xmlns:a16="http://schemas.microsoft.com/office/drawing/2014/main" id="{042B7DB1-B5AE-4067-9FBE-044237FA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6" name="virus.wav"/>
                </a:hlinkClick>
              </a:rPr>
              <a:t>virus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7" name="antibody.wav"/>
                </a:hlinkClick>
              </a:rPr>
              <a:t>antibody</a:t>
            </a:r>
            <a:endParaRPr 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  <a:defRPr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8" name="vaccine.wav"/>
                </a:hlinkClick>
              </a:rPr>
              <a:t>vaccine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304140" name="Rectangle 12">
            <a:extLst>
              <a:ext uri="{FF2B5EF4-FFF2-40B4-BE49-F238E27FC236}">
                <a16:creationId xmlns:a16="http://schemas.microsoft.com/office/drawing/2014/main" id="{C41D6D96-A81E-4AE2-AAB9-E2832679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3600" b="1">
                <a:solidFill>
                  <a:srgbClr val="11873B"/>
                </a:solidFill>
                <a:latin typeface="Arial" charset="0"/>
                <a:ea typeface="ＭＳ Ｐゴシック" charset="0"/>
              </a:rPr>
              <a:t>What are Viruses?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>
            <a:extLst>
              <a:ext uri="{FF2B5EF4-FFF2-40B4-BE49-F238E27FC236}">
                <a16:creationId xmlns:a16="http://schemas.microsoft.com/office/drawing/2014/main" id="{D87A07C0-1A7C-4010-9347-67D90240B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305161" name="txt_box">
            <a:extLst>
              <a:ext uri="{FF2B5EF4-FFF2-40B4-BE49-F238E27FC236}">
                <a16:creationId xmlns:a16="http://schemas.microsoft.com/office/drawing/2014/main" id="{3A71E53F-DF4F-4201-870D-02B6BB0E0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61962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virus.wav"/>
                </a:hlinkClick>
              </a:rPr>
              <a:t>virus</a:t>
            </a:r>
            <a:r>
              <a:rPr lang="en-US" b="1"/>
              <a:t> </a:t>
            </a:r>
            <a:r>
              <a:rPr lang="en-US"/>
              <a:t>is a strand of DNA or RNA surrounded by a layer of protein that can infect and replicate in a host cell.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A virus does not have a cell wall, a nucleus, or any other organelles present in cells.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Viruses can have different shapes, such as crystal, cylinder, sphere, and bacteriophage shapes. </a:t>
            </a:r>
          </a:p>
        </p:txBody>
      </p:sp>
      <p:sp>
        <p:nvSpPr>
          <p:cNvPr id="305162" name="title">
            <a:extLst>
              <a:ext uri="{FF2B5EF4-FFF2-40B4-BE49-F238E27FC236}">
                <a16:creationId xmlns:a16="http://schemas.microsoft.com/office/drawing/2014/main" id="{E1828264-44A7-4664-9EBA-0FC7F7D1E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Viruses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1" grpId="0" build="p"/>
      <p:bldP spid="3051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0E24AEC6-D75E-4E83-B613-8D80C3DC0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306184" name="txt_box">
            <a:extLst>
              <a:ext uri="{FF2B5EF4-FFF2-40B4-BE49-F238E27FC236}">
                <a16:creationId xmlns:a16="http://schemas.microsoft.com/office/drawing/2014/main" id="{4F6DC9D4-F8D6-4B50-82EB-9EB206FD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 virus is not a living thing because it does not have all the characteristics of a living organism.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 virus can make copies of itself in a process called replication, but it must rely on a living organism to do so.</a:t>
            </a:r>
          </a:p>
        </p:txBody>
      </p:sp>
      <p:sp>
        <p:nvSpPr>
          <p:cNvPr id="306185" name="title">
            <a:extLst>
              <a:ext uri="{FF2B5EF4-FFF2-40B4-BE49-F238E27FC236}">
                <a16:creationId xmlns:a16="http://schemas.microsoft.com/office/drawing/2014/main" id="{8C5848B6-4E40-4052-ACAF-DD405264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Viruses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>
            <a:extLst>
              <a:ext uri="{FF2B5EF4-FFF2-40B4-BE49-F238E27FC236}">
                <a16:creationId xmlns:a16="http://schemas.microsoft.com/office/drawing/2014/main" id="{FE0F12DF-5FE2-43B0-B835-91FC65A69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715779" name="txt_box">
            <a:extLst>
              <a:ext uri="{FF2B5EF4-FFF2-40B4-BE49-F238E27FC236}">
                <a16:creationId xmlns:a16="http://schemas.microsoft.com/office/drawing/2014/main" id="{C7CE2FB1-01C3-4E97-BE44-B09323D4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Viruses must use organisms to carry on the processes that we usually associate with a living cell.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Viruses have no organelles so they are not able to take in nutrients or use energy.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Viruses must be inside a cell, called a host cell, to replicate.</a:t>
            </a:r>
          </a:p>
        </p:txBody>
      </p:sp>
      <p:sp>
        <p:nvSpPr>
          <p:cNvPr id="715780" name="title">
            <a:extLst>
              <a:ext uri="{FF2B5EF4-FFF2-40B4-BE49-F238E27FC236}">
                <a16:creationId xmlns:a16="http://schemas.microsoft.com/office/drawing/2014/main" id="{F3DE9816-6DE7-4084-9CBF-172DBD2C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Viruses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>
            <a:extLst>
              <a:ext uri="{FF2B5EF4-FFF2-40B4-BE49-F238E27FC236}">
                <a16:creationId xmlns:a16="http://schemas.microsoft.com/office/drawing/2014/main" id="{1B735338-9332-460D-8215-3020D98F9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716803" name="txt_box">
            <a:extLst>
              <a:ext uri="{FF2B5EF4-FFF2-40B4-BE49-F238E27FC236}">
                <a16:creationId xmlns:a16="http://schemas.microsoft.com/office/drawing/2014/main" id="{A4B9CA97-FD2D-4072-B1F7-22864302F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E4002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When a virus enters a cell, it can either be active or latent.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Latent viruses go through an inactive stage and their genetic material becomes part of the host cell</a:t>
            </a:r>
            <a:r>
              <a:rPr lang="ja-JP" altLang="en-US">
                <a:solidFill>
                  <a:schemeClr val="tx1"/>
                </a:solidFill>
              </a:rPr>
              <a:t>’</a:t>
            </a:r>
            <a:r>
              <a:rPr lang="en-US" altLang="ja-JP">
                <a:solidFill>
                  <a:schemeClr val="tx1"/>
                </a:solidFill>
              </a:rPr>
              <a:t>s genetic material.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Once it becomes active, a virus takes control of the host cell and replicates.</a:t>
            </a:r>
          </a:p>
        </p:txBody>
      </p:sp>
      <p:sp>
        <p:nvSpPr>
          <p:cNvPr id="716804" name="title">
            <a:extLst>
              <a:ext uri="{FF2B5EF4-FFF2-40B4-BE49-F238E27FC236}">
                <a16:creationId xmlns:a16="http://schemas.microsoft.com/office/drawing/2014/main" id="{1BF15D50-E27A-481F-AEB3-BFC19B61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Viruses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>
            <a:extLst>
              <a:ext uri="{FF2B5EF4-FFF2-40B4-BE49-F238E27FC236}">
                <a16:creationId xmlns:a16="http://schemas.microsoft.com/office/drawing/2014/main" id="{23EBC662-2CF0-4343-86A1-95B834CBD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717827" name="txt_box">
            <a:extLst>
              <a:ext uri="{FF2B5EF4-FFF2-40B4-BE49-F238E27FC236}">
                <a16:creationId xmlns:a16="http://schemas.microsoft.com/office/drawing/2014/main" id="{2D157750-406B-4BC8-ACC5-D9C4C378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 virus can only attach to a host cell with specific molecules on its cell wall or cell membrane.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After a virus attaches to a host cell, its DNA or RNA enters the host cell.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Once inside, the virus either starts to replicate or becomes latent.</a:t>
            </a:r>
          </a:p>
        </p:txBody>
      </p:sp>
      <p:sp>
        <p:nvSpPr>
          <p:cNvPr id="717828" name="title">
            <a:extLst>
              <a:ext uri="{FF2B5EF4-FFF2-40B4-BE49-F238E27FC236}">
                <a16:creationId xmlns:a16="http://schemas.microsoft.com/office/drawing/2014/main" id="{348C06CB-6FEA-4E39-80F2-0A2B2C53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Viruses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>
            <a:extLst>
              <a:ext uri="{FF2B5EF4-FFF2-40B4-BE49-F238E27FC236}">
                <a16:creationId xmlns:a16="http://schemas.microsoft.com/office/drawing/2014/main" id="{DF4F023B-4993-4F62-9F22-2D6DB0F5F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719876" name="title">
            <a:extLst>
              <a:ext uri="{FF2B5EF4-FFF2-40B4-BE49-F238E27FC236}">
                <a16:creationId xmlns:a16="http://schemas.microsoft.com/office/drawing/2014/main" id="{236D0723-CDDB-4C08-980A-B45B09FD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Viruses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sp>
        <p:nvSpPr>
          <p:cNvPr id="719878" name="txt_box">
            <a:extLst>
              <a:ext uri="{FF2B5EF4-FFF2-40B4-BE49-F238E27FC236}">
                <a16:creationId xmlns:a16="http://schemas.microsoft.com/office/drawing/2014/main" id="{0A3790F3-1352-4FF5-9325-9B89D1FC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After a virus becomes active and replicates in a host cell, it destroys the host cell.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Copies of the virus are then released into the host organism, where they can infect other cells.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As viruses replicate, their DNA or RNA frequently mutates, enabling them to adjust to changes in their host cell.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>
            <a:extLst>
              <a:ext uri="{FF2B5EF4-FFF2-40B4-BE49-F238E27FC236}">
                <a16:creationId xmlns:a16="http://schemas.microsoft.com/office/drawing/2014/main" id="{3EBB85F8-6F4E-4F77-B668-069470365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693251" name="txt_box">
            <a:extLst>
              <a:ext uri="{FF2B5EF4-FFF2-40B4-BE49-F238E27FC236}">
                <a16:creationId xmlns:a16="http://schemas.microsoft.com/office/drawing/2014/main" id="{B9220D98-1171-464A-88B2-85EFA655C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/>
              <a:t>Most viruses attack and destroy specific cells, which causes the symptoms of disease.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Some viruses, like influenza, begin to replicate immediately and cause symptoms soon after infection.</a:t>
            </a:r>
          </a:p>
        </p:txBody>
      </p:sp>
      <p:sp>
        <p:nvSpPr>
          <p:cNvPr id="693252" name="title">
            <a:extLst>
              <a:ext uri="{FF2B5EF4-FFF2-40B4-BE49-F238E27FC236}">
                <a16:creationId xmlns:a16="http://schemas.microsoft.com/office/drawing/2014/main" id="{A8CCDE5E-B05E-4315-B60A-D7421A02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Viral Diseases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/>
      <p:bldP spid="693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6048AF9-771D-43AB-862B-E2B951F23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82947" name="txt_box">
            <a:extLst>
              <a:ext uri="{FF2B5EF4-FFF2-40B4-BE49-F238E27FC236}">
                <a16:creationId xmlns:a16="http://schemas.microsoft.com/office/drawing/2014/main" id="{4B30374D-19B8-4F67-90AB-79D7FF00D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5418138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E40004"/>
              </a:buClr>
              <a:buFontTx/>
              <a:buNone/>
              <a:defRPr/>
            </a:pPr>
            <a:r>
              <a:rPr lang="en-US" b="1" dirty="0">
                <a:solidFill>
                  <a:srgbClr val="0069B6"/>
                </a:solidFill>
                <a:ea typeface="Arial Unicode MS" charset="0"/>
                <a:cs typeface="Arial Unicode MS" charset="0"/>
                <a:hlinkClick r:id="" action="ppaction://noaction">
                  <a:snd r:embed="rId4" name="bacterium.wav"/>
                </a:hlinkClick>
              </a:rPr>
              <a:t>Bacteria</a:t>
            </a:r>
            <a:r>
              <a:rPr lang="en-US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are microscopic prokaryotes that live in almost every habitat on Earth and in or on almost every organism, both living and dead.</a:t>
            </a:r>
          </a:p>
          <a:p>
            <a:pPr marL="0" indent="0" eaLnBrk="1" hangingPunct="1">
              <a:buClr>
                <a:srgbClr val="E40004"/>
              </a:buClr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  <a:p>
            <a:pPr marL="0" indent="0" eaLnBrk="1" hangingPunct="1">
              <a:buClr>
                <a:srgbClr val="E40004"/>
              </a:buClr>
              <a:buFontTx/>
              <a:buNone/>
              <a:defRPr/>
            </a:pPr>
            <a:r>
              <a:rPr lang="en-US" dirty="0">
                <a:ea typeface="Arial Unicode MS" charset="0"/>
                <a:cs typeface="Arial Unicode MS" charset="0"/>
              </a:rPr>
              <a:t>Other prokaryotes, called </a:t>
            </a:r>
            <a:r>
              <a:rPr lang="en-US" dirty="0" err="1">
                <a:ea typeface="Arial Unicode MS" charset="0"/>
                <a:cs typeface="Arial Unicode MS" charset="0"/>
              </a:rPr>
              <a:t>archaea</a:t>
            </a:r>
            <a:r>
              <a:rPr lang="en-US" dirty="0">
                <a:ea typeface="Arial Unicode MS" charset="0"/>
                <a:cs typeface="Arial Unicode MS" charset="0"/>
              </a:rPr>
              <a:t>, are similar to bacteria and share many characteristics with them, including the lack of membrane-bound organelles.</a:t>
            </a:r>
          </a:p>
          <a:p>
            <a:pPr marL="0" indent="0" eaLnBrk="1" hangingPunct="1">
              <a:buClr>
                <a:srgbClr val="E40004"/>
              </a:buClr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82948" name="title">
            <a:extLst>
              <a:ext uri="{FF2B5EF4-FFF2-40B4-BE49-F238E27FC236}">
                <a16:creationId xmlns:a16="http://schemas.microsoft.com/office/drawing/2014/main" id="{694036F6-75C1-446D-A36A-859059F6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451C1951-7491-4A6E-9701-2D292F3B2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648195" name="txt_box">
            <a:extLst>
              <a:ext uri="{FF2B5EF4-FFF2-40B4-BE49-F238E27FC236}">
                <a16:creationId xmlns:a16="http://schemas.microsoft.com/office/drawing/2014/main" id="{86F697C9-55E9-4865-A0DE-461D4969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Other viruses, like HIV (human immunodeficiency virus), might not cause symptoms right away because the infected cells might continue to function normally for a period of time after infection.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People infected with latent viruses might not know for many years that they have been infected.</a:t>
            </a:r>
          </a:p>
        </p:txBody>
      </p:sp>
      <p:sp>
        <p:nvSpPr>
          <p:cNvPr id="648196" name="title">
            <a:extLst>
              <a:ext uri="{FF2B5EF4-FFF2-40B4-BE49-F238E27FC236}">
                <a16:creationId xmlns:a16="http://schemas.microsoft.com/office/drawing/2014/main" id="{BE70E307-9871-4C36-BDD0-9100F542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Viral Diseases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>
            <a:extLst>
              <a:ext uri="{FF2B5EF4-FFF2-40B4-BE49-F238E27FC236}">
                <a16:creationId xmlns:a16="http://schemas.microsoft.com/office/drawing/2014/main" id="{15373790-9099-4F6D-9736-D0587897A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pic>
        <p:nvPicPr>
          <p:cNvPr id="694276" name="Picture 4" descr="C220_L3_P022a">
            <a:extLst>
              <a:ext uri="{FF2B5EF4-FFF2-40B4-BE49-F238E27FC236}">
                <a16:creationId xmlns:a16="http://schemas.microsoft.com/office/drawing/2014/main" id="{CBC28532-BC61-418D-B788-CEE664AD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6"/>
          <a:stretch>
            <a:fillRect/>
          </a:stretch>
        </p:blipFill>
        <p:spPr bwMode="auto">
          <a:xfrm>
            <a:off x="695325" y="1266825"/>
            <a:ext cx="763270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ABC7AA0A-2143-49A7-A65D-30609523E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649219" name="txt_box">
            <a:extLst>
              <a:ext uri="{FF2B5EF4-FFF2-40B4-BE49-F238E27FC236}">
                <a16:creationId xmlns:a16="http://schemas.microsoft.com/office/drawing/2014/main" id="{388A9B7F-110D-4318-B4D9-8EF2CA48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An </a:t>
            </a:r>
            <a:r>
              <a:rPr lang="en-US" b="1">
                <a:solidFill>
                  <a:srgbClr val="0069B6"/>
                </a:solidFill>
                <a:latin typeface="Arial" charset="0"/>
                <a:ea typeface="ＭＳ Ｐゴシック" charset="0"/>
                <a:hlinkClick r:id="" action="ppaction://noaction">
                  <a:snd r:embed="rId4" name="antibody.wav"/>
                </a:hlinkClick>
              </a:rPr>
              <a:t>antibody</a:t>
            </a:r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is a protein that prevents an infection in your body.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When a virus infects a person, their body begins to make antibodies.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Antibodies bind to viruses and other pathogens and prevent them from attaching to a host cell. </a:t>
            </a:r>
          </a:p>
        </p:txBody>
      </p:sp>
      <p:sp>
        <p:nvSpPr>
          <p:cNvPr id="649220" name="title">
            <a:extLst>
              <a:ext uri="{FF2B5EF4-FFF2-40B4-BE49-F238E27FC236}">
                <a16:creationId xmlns:a16="http://schemas.microsoft.com/office/drawing/2014/main" id="{DD8772A2-10CB-428A-8913-2ABC7988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086600" indent="-7086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00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315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429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7543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800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5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8915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937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E40022"/>
                </a:solidFill>
              </a:rPr>
              <a:t>Treating and Preventing Viral Diseases</a:t>
            </a:r>
            <a:br>
              <a:rPr lang="en-US" b="1">
                <a:solidFill>
                  <a:srgbClr val="E40022"/>
                </a:solidFill>
              </a:rPr>
            </a:b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515720AD-E217-44C0-8D42-63E8B8F5F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3</a:t>
            </a:r>
          </a:p>
        </p:txBody>
      </p:sp>
      <p:sp>
        <p:nvSpPr>
          <p:cNvPr id="722947" name="txt_box">
            <a:extLst>
              <a:ext uri="{FF2B5EF4-FFF2-40B4-BE49-F238E27FC236}">
                <a16:creationId xmlns:a16="http://schemas.microsoft.com/office/drawing/2014/main" id="{A7E39F20-BD12-45B8-8442-12C221EE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solidFill>
                  <a:srgbClr val="0069B6"/>
                </a:solidFill>
                <a:latin typeface="Arial" charset="0"/>
                <a:ea typeface="ＭＳ Ｐゴシック" charset="0"/>
                <a:hlinkClick r:id="" action="ppaction://noaction">
                  <a:snd r:embed="rId4" name="vaccine.wav"/>
                </a:hlinkClick>
              </a:rPr>
              <a:t>vaccine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is a mixture containing material from one or more deactivated pathogens, such as viruses.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After being vaccinated against a particular pathogen, the organism will not get as sick if exposed to the same pathogen again.</a:t>
            </a:r>
          </a:p>
        </p:txBody>
      </p:sp>
      <p:sp>
        <p:nvSpPr>
          <p:cNvPr id="722948" name="title">
            <a:extLst>
              <a:ext uri="{FF2B5EF4-FFF2-40B4-BE49-F238E27FC236}">
                <a16:creationId xmlns:a16="http://schemas.microsoft.com/office/drawing/2014/main" id="{4D029B70-B09F-4187-A7BE-1D2090A5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086600" indent="-7086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00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315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429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7543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800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5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8915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937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E40022"/>
                </a:solidFill>
              </a:rPr>
              <a:t>Treating and Preventing Viral Diseases</a:t>
            </a:r>
            <a:br>
              <a:rPr lang="en-US" b="1">
                <a:solidFill>
                  <a:srgbClr val="E40022"/>
                </a:solidFill>
              </a:rPr>
            </a:b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>
            <a:extLst>
              <a:ext uri="{FF2B5EF4-FFF2-40B4-BE49-F238E27FC236}">
                <a16:creationId xmlns:a16="http://schemas.microsoft.com/office/drawing/2014/main" id="{0B7D3520-37F8-47B4-BB75-A2498C1C9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701444" name="title">
            <a:extLst>
              <a:ext uri="{FF2B5EF4-FFF2-40B4-BE49-F238E27FC236}">
                <a16:creationId xmlns:a16="http://schemas.microsoft.com/office/drawing/2014/main" id="{812B4E88-E86D-4288-9374-AEF06E23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sp>
        <p:nvSpPr>
          <p:cNvPr id="701445" name="txt_box">
            <a:extLst>
              <a:ext uri="{FF2B5EF4-FFF2-40B4-BE49-F238E27FC236}">
                <a16:creationId xmlns:a16="http://schemas.microsoft.com/office/drawing/2014/main" id="{03B6F2B2-3393-4F1B-A86B-9E2F9C4A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39179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Some bacteria have specialized structures that help them survive.</a:t>
            </a:r>
            <a:endParaRPr lang="en-US">
              <a:solidFill>
                <a:schemeClr val="tx1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pic>
        <p:nvPicPr>
          <p:cNvPr id="701447" name="Picture 7" descr="C220_L1_P004a">
            <a:extLst>
              <a:ext uri="{FF2B5EF4-FFF2-40B4-BE49-F238E27FC236}">
                <a16:creationId xmlns:a16="http://schemas.microsoft.com/office/drawing/2014/main" id="{22113F53-03FE-4222-B270-74388EB6B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6" b="18849"/>
          <a:stretch>
            <a:fillRect/>
          </a:stretch>
        </p:blipFill>
        <p:spPr bwMode="auto">
          <a:xfrm>
            <a:off x="4527550" y="1438275"/>
            <a:ext cx="36703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>
            <a:extLst>
              <a:ext uri="{FF2B5EF4-FFF2-40B4-BE49-F238E27FC236}">
                <a16:creationId xmlns:a16="http://schemas.microsoft.com/office/drawing/2014/main" id="{283D58B9-A6E9-4490-A423-38871EFE2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699395" name="txt_box">
            <a:extLst>
              <a:ext uri="{FF2B5EF4-FFF2-40B4-BE49-F238E27FC236}">
                <a16:creationId xmlns:a16="http://schemas.microsoft.com/office/drawing/2014/main" id="{6E462DF1-2799-4AB2-90CD-FECD1B736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8893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22"/>
              </a:buClr>
              <a:defRPr/>
            </a:pPr>
            <a:r>
              <a:rPr lang="en-US">
                <a:solidFill>
                  <a:srgbClr val="000000"/>
                </a:solidFill>
                <a:ea typeface="Arial Unicode MS" charset="0"/>
                <a:cs typeface="Arial Unicode MS" charset="0"/>
              </a:rPr>
              <a:t>Bacteria are much smaller than plant or animal cells.</a:t>
            </a:r>
          </a:p>
          <a:p>
            <a:pPr eaLnBrk="1" hangingPunct="1">
              <a:buClr>
                <a:srgbClr val="E40022"/>
              </a:buClr>
              <a:defRPr/>
            </a:pPr>
            <a:r>
              <a:rPr lang="en-US">
                <a:solidFill>
                  <a:srgbClr val="000000"/>
                </a:solidFill>
                <a:ea typeface="Arial Unicode MS" charset="0"/>
                <a:cs typeface="Arial Unicode MS" charset="0"/>
              </a:rPr>
              <a:t>They have one of three basic shapes:</a:t>
            </a:r>
          </a:p>
          <a:p>
            <a:pPr marL="971550" lvl="1" indent="-457200" eaLnBrk="1" hangingPunct="1">
              <a:buClr>
                <a:srgbClr val="E40022"/>
              </a:buClr>
              <a:buFontTx/>
              <a:buChar char="•"/>
              <a:defRPr/>
            </a:pPr>
            <a:r>
              <a:rPr lang="en-US" sz="3200">
                <a:ea typeface="Arial Unicode MS" charset="0"/>
                <a:cs typeface="Arial Unicode MS" charset="0"/>
              </a:rPr>
              <a:t>round or sphere-shaped</a:t>
            </a:r>
          </a:p>
          <a:p>
            <a:pPr marL="971550" lvl="1" indent="-457200" eaLnBrk="1" hangingPunct="1">
              <a:buClr>
                <a:srgbClr val="E40022"/>
              </a:buClr>
              <a:buFontTx/>
              <a:buChar char="•"/>
              <a:defRPr/>
            </a:pPr>
            <a:r>
              <a:rPr lang="en-US" sz="3200">
                <a:ea typeface="Arial Unicode MS" charset="0"/>
                <a:cs typeface="Arial Unicode MS" charset="0"/>
              </a:rPr>
              <a:t>rod-shaped</a:t>
            </a:r>
          </a:p>
          <a:p>
            <a:pPr marL="971550" lvl="1" indent="-457200" eaLnBrk="1" hangingPunct="1">
              <a:buClr>
                <a:srgbClr val="E40022"/>
              </a:buClr>
              <a:buFontTx/>
              <a:buChar char="•"/>
              <a:defRPr/>
            </a:pPr>
            <a:r>
              <a:rPr lang="en-US" sz="3200">
                <a:ea typeface="Arial Unicode MS" charset="0"/>
                <a:cs typeface="Arial Unicode MS" charset="0"/>
              </a:rPr>
              <a:t>spiral-shaped.</a:t>
            </a:r>
          </a:p>
        </p:txBody>
      </p:sp>
      <p:sp>
        <p:nvSpPr>
          <p:cNvPr id="699396" name="title">
            <a:extLst>
              <a:ext uri="{FF2B5EF4-FFF2-40B4-BE49-F238E27FC236}">
                <a16:creationId xmlns:a16="http://schemas.microsoft.com/office/drawing/2014/main" id="{E40444F9-F61C-41D0-9347-EAF29348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>
            <a:extLst>
              <a:ext uri="{FF2B5EF4-FFF2-40B4-BE49-F238E27FC236}">
                <a16:creationId xmlns:a16="http://schemas.microsoft.com/office/drawing/2014/main" id="{E27A86E0-76DC-4EE2-8D49-70D9A5979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703491" name="txt_box">
            <a:extLst>
              <a:ext uri="{FF2B5EF4-FFF2-40B4-BE49-F238E27FC236}">
                <a16:creationId xmlns:a16="http://schemas.microsoft.com/office/drawing/2014/main" id="{05332837-C73E-4C6F-B344-E838CC117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91172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>
                <a:solidFill>
                  <a:srgbClr val="000000"/>
                </a:solidFill>
                <a:ea typeface="Arial Unicode MS" charset="0"/>
                <a:cs typeface="Arial Unicode MS" charset="0"/>
              </a:rPr>
              <a:t>Bacteria live in many different places and obtain food in various ways.</a:t>
            </a:r>
          </a:p>
          <a:p>
            <a:pPr marL="914400" lvl="1" indent="-457200" eaLnBrk="1" hangingPunct="1">
              <a:buClr>
                <a:srgbClr val="E40004"/>
              </a:buClr>
              <a:buFontTx/>
              <a:buChar char="•"/>
              <a:defRPr/>
            </a:pPr>
            <a:r>
              <a:rPr lang="en-US" sz="3200">
                <a:ea typeface="Arial Unicode MS" charset="0"/>
                <a:cs typeface="Arial Unicode MS" charset="0"/>
              </a:rPr>
              <a:t>Some bacteria make their own food by using light energy, like plants.</a:t>
            </a:r>
          </a:p>
          <a:p>
            <a:pPr marL="914400" lvl="1" indent="-457200" eaLnBrk="1" hangingPunct="1">
              <a:buClr>
                <a:srgbClr val="E40004"/>
              </a:buClr>
              <a:buFontTx/>
              <a:buChar char="•"/>
              <a:defRPr/>
            </a:pPr>
            <a:r>
              <a:rPr lang="en-US" sz="3200">
                <a:ea typeface="Arial Unicode MS" charset="0"/>
                <a:cs typeface="Arial Unicode MS" charset="0"/>
              </a:rPr>
              <a:t>Others take in their nutrients from living hosts.</a:t>
            </a:r>
          </a:p>
          <a:p>
            <a:pPr marL="914400" lvl="1" indent="-457200" eaLnBrk="1" hangingPunct="1">
              <a:buClr>
                <a:srgbClr val="E40004"/>
              </a:buClr>
              <a:buFontTx/>
              <a:buChar char="•"/>
              <a:defRPr/>
            </a:pPr>
            <a:r>
              <a:rPr lang="en-US" sz="3200"/>
              <a:t>Other bacteria use energy from chemical reactions to make their food.</a:t>
            </a:r>
          </a:p>
        </p:txBody>
      </p:sp>
      <p:sp>
        <p:nvSpPr>
          <p:cNvPr id="703492" name="title">
            <a:extLst>
              <a:ext uri="{FF2B5EF4-FFF2-40B4-BE49-F238E27FC236}">
                <a16:creationId xmlns:a16="http://schemas.microsoft.com/office/drawing/2014/main" id="{4F6F6353-7FB4-40D7-BDF5-2EC5BB20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C3DEE22E-6C00-4A68-97EF-10C8D451D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704520" name="txt_box">
            <a:extLst>
              <a:ext uri="{FF2B5EF4-FFF2-40B4-BE49-F238E27FC236}">
                <a16:creationId xmlns:a16="http://schemas.microsoft.com/office/drawing/2014/main" id="{35BD4C45-18CF-4009-81DA-A76B8A86E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1367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>
                <a:solidFill>
                  <a:srgbClr val="000000"/>
                </a:solidFill>
                <a:ea typeface="Arial Unicode MS" charset="0"/>
                <a:cs typeface="Arial Unicode MS" charset="0"/>
              </a:rPr>
              <a:t>Some bacteria break down food to obtain energy.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>
                <a:solidFill>
                  <a:srgbClr val="000000"/>
                </a:solidFill>
                <a:ea typeface="Arial Unicode MS" charset="0"/>
                <a:cs typeface="Arial Unicode MS" charset="0"/>
              </a:rPr>
              <a:t>These bacteria often live on dead organic matter.</a:t>
            </a:r>
          </a:p>
        </p:txBody>
      </p:sp>
      <p:sp>
        <p:nvSpPr>
          <p:cNvPr id="704521" name="title">
            <a:extLst>
              <a:ext uri="{FF2B5EF4-FFF2-40B4-BE49-F238E27FC236}">
                <a16:creationId xmlns:a16="http://schemas.microsoft.com/office/drawing/2014/main" id="{ED21B430-7139-4500-801D-1C3CEC06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F975BD4C-ED9B-47D3-A292-9CE222730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620552" name="txt_box">
            <a:extLst>
              <a:ext uri="{FF2B5EF4-FFF2-40B4-BE49-F238E27FC236}">
                <a16:creationId xmlns:a16="http://schemas.microsoft.com/office/drawing/2014/main" id="{6433409A-B123-4959-99E7-778D08DF4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136775"/>
          </a:xfrm>
        </p:spPr>
        <p:txBody>
          <a:bodyPr>
            <a:spAutoFit/>
          </a:bodyPr>
          <a:lstStyle/>
          <a:p>
            <a:pPr eaLnBrk="1" hangingPunct="1">
              <a:buClr>
                <a:srgbClr val="E40004"/>
              </a:buClr>
              <a:defRPr/>
            </a:pPr>
            <a:r>
              <a:rPr lang="en-US"/>
              <a:t>Bacteria that can live where there is no oxygen are called anaerobic.</a:t>
            </a:r>
          </a:p>
          <a:p>
            <a:pPr eaLnBrk="1" hangingPunct="1">
              <a:buClr>
                <a:srgbClr val="E40004"/>
              </a:buClr>
              <a:defRPr/>
            </a:pPr>
            <a:r>
              <a:rPr lang="en-US"/>
              <a:t>Bacteria that need oxygen are called aerobic.</a:t>
            </a:r>
          </a:p>
        </p:txBody>
      </p:sp>
      <p:sp>
        <p:nvSpPr>
          <p:cNvPr id="620553" name="title">
            <a:extLst>
              <a:ext uri="{FF2B5EF4-FFF2-40B4-BE49-F238E27FC236}">
                <a16:creationId xmlns:a16="http://schemas.microsoft.com/office/drawing/2014/main" id="{BF99F424-B612-443C-B969-09896D60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0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0384CB17-9028-483D-9EEA-B73986B1F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Lesson 1</a:t>
            </a:r>
          </a:p>
        </p:txBody>
      </p:sp>
      <p:sp>
        <p:nvSpPr>
          <p:cNvPr id="706563" name="txt_box">
            <a:extLst>
              <a:ext uri="{FF2B5EF4-FFF2-40B4-BE49-F238E27FC236}">
                <a16:creationId xmlns:a16="http://schemas.microsoft.com/office/drawing/2014/main" id="{92CAFC6F-9F24-4BE8-B8B1-63925F968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105275" cy="272097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E40004"/>
              </a:buClr>
              <a:buFontTx/>
              <a:buNone/>
              <a:defRPr/>
            </a:pPr>
            <a:r>
              <a:rPr lang="en-US"/>
              <a:t>Some bacteria are able to find their resources by moving around with special whiplike structures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flagellum.wav"/>
                </a:hlinkClick>
              </a:rPr>
              <a:t>flagella</a:t>
            </a:r>
            <a:r>
              <a:rPr lang="en-US"/>
              <a:t>.</a:t>
            </a:r>
          </a:p>
        </p:txBody>
      </p:sp>
      <p:sp>
        <p:nvSpPr>
          <p:cNvPr id="706564" name="title">
            <a:extLst>
              <a:ext uri="{FF2B5EF4-FFF2-40B4-BE49-F238E27FC236}">
                <a16:creationId xmlns:a16="http://schemas.microsoft.com/office/drawing/2014/main" id="{8578185A-12F1-4C34-B7ED-8131C549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Arial" charset="0"/>
                <a:ea typeface="ＭＳ Ｐゴシック" charset="0"/>
              </a:rPr>
              <a:t>Characteristics of Bacteria </a:t>
            </a:r>
            <a:r>
              <a:rPr lang="en-US" sz="1600" b="1">
                <a:latin typeface="Arial" charset="0"/>
                <a:ea typeface="ＭＳ Ｐゴシック" charset="0"/>
              </a:rPr>
              <a:t>(cont.)</a:t>
            </a:r>
          </a:p>
        </p:txBody>
      </p:sp>
      <p:pic>
        <p:nvPicPr>
          <p:cNvPr id="706565" name="Picture 5" descr="C220_L1_P004a">
            <a:extLst>
              <a:ext uri="{FF2B5EF4-FFF2-40B4-BE49-F238E27FC236}">
                <a16:creationId xmlns:a16="http://schemas.microsoft.com/office/drawing/2014/main" id="{EA4632D0-72EB-4C80-B3C2-A5424F1A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6" b="18849"/>
          <a:stretch>
            <a:fillRect/>
          </a:stretch>
        </p:blipFill>
        <p:spPr bwMode="auto">
          <a:xfrm>
            <a:off x="4956175" y="1447800"/>
            <a:ext cx="36703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efault Design">
  <a:themeElements>
    <a:clrScheme name="1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Default Design">
  <a:themeElements>
    <a:clrScheme name="1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Default Design">
  <a:themeElements>
    <a:clrScheme name="1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Default Design">
  <a:themeElements>
    <a:clrScheme name="1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1294</Words>
  <Application>Microsoft Office PowerPoint</Application>
  <PresentationFormat>On-screen Show (4:3)</PresentationFormat>
  <Paragraphs>144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6_Default Design</vt:lpstr>
      <vt:lpstr>11_Default Design</vt:lpstr>
      <vt:lpstr>9_Default Design</vt:lpstr>
      <vt:lpstr>1_Default Design</vt:lpstr>
      <vt:lpstr>2_Default Design</vt:lpstr>
      <vt:lpstr>3_Default Design</vt:lpstr>
      <vt:lpstr>4_Default Design</vt:lpstr>
      <vt:lpstr>5_Default Design</vt:lpstr>
      <vt:lpstr>15_Default Design</vt:lpstr>
      <vt:lpstr>13_Default Design</vt:lpstr>
      <vt:lpstr>10_Default Design</vt:lpstr>
      <vt:lpstr>18_Default Design</vt:lpstr>
      <vt:lpstr>16_Default Design</vt:lpstr>
      <vt:lpstr>12_Default Design</vt:lpstr>
      <vt:lpstr>Chapter Menu</vt:lpstr>
      <vt:lpstr>Lesson 1 Reading Guide - Vocab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2 Reading Guide - Vocab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3 Reading Guide - Vocab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</vt:vector>
  </TitlesOfParts>
  <Company>Madeira Station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Science</dc:title>
  <dc:creator> </dc:creator>
  <cp:lastModifiedBy>Carolyn Tayar Boubekeur</cp:lastModifiedBy>
  <cp:revision>355</cp:revision>
  <dcterms:created xsi:type="dcterms:W3CDTF">2009-06-19T14:36:06Z</dcterms:created>
  <dcterms:modified xsi:type="dcterms:W3CDTF">2018-11-05T16:32:38Z</dcterms:modified>
</cp:coreProperties>
</file>