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3"/>
  </p:handoutMasterIdLst>
  <p:sldIdLst>
    <p:sldId id="272" r:id="rId2"/>
    <p:sldId id="274" r:id="rId3"/>
    <p:sldId id="276" r:id="rId4"/>
    <p:sldId id="278" r:id="rId5"/>
    <p:sldId id="280" r:id="rId6"/>
    <p:sldId id="286" r:id="rId7"/>
    <p:sldId id="282" r:id="rId8"/>
    <p:sldId id="287" r:id="rId9"/>
    <p:sldId id="284" r:id="rId10"/>
    <p:sldId id="288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A0000"/>
    <a:srgbClr val="275F8E"/>
    <a:srgbClr val="2D88E1"/>
    <a:srgbClr val="22548E"/>
    <a:srgbClr val="3275E1"/>
    <a:srgbClr val="276EE6"/>
    <a:srgbClr val="02358E"/>
    <a:srgbClr val="062E8E"/>
    <a:srgbClr val="2483C6"/>
    <a:srgbClr val="F1A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1" autoAdjust="0"/>
    <p:restoredTop sz="94614" autoAdjust="0"/>
  </p:normalViewPr>
  <p:slideViewPr>
    <p:cSldViewPr snapToGrid="0" snapToObjects="1">
      <p:cViewPr>
        <p:scale>
          <a:sx n="100" d="100"/>
          <a:sy n="100" d="100"/>
        </p:scale>
        <p:origin x="-4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AC17-A1DC-AF42-A388-8FB393FACF8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EA779-4C0C-EA4A-9EDD-DD0C39370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6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8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9" name="Rounded Rectangle 18"/>
          <p:cNvSpPr/>
          <p:nvPr userDrawn="1"/>
        </p:nvSpPr>
        <p:spPr>
          <a:xfrm>
            <a:off x="1056105" y="1650989"/>
            <a:ext cx="2195095" cy="1159934"/>
          </a:xfrm>
          <a:prstGeom prst="roundRect">
            <a:avLst>
              <a:gd name="adj" fmla="val 21003"/>
            </a:avLst>
          </a:prstGeom>
          <a:solidFill>
            <a:srgbClr val="8EB013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1056105" y="1620556"/>
            <a:ext cx="2195095" cy="47917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Get Ready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301640" y="2963329"/>
            <a:ext cx="686869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ea typeface="Arial Unicode MS" pitchFamily="1" charset="0"/>
                <a:cs typeface="Proxima Nova"/>
              </a:rPr>
              <a:t>Before you begin, decide if you agree or disagree with each of these statements. </a:t>
            </a:r>
          </a:p>
          <a:p>
            <a:pPr>
              <a:spcAft>
                <a:spcPts val="1200"/>
              </a:spcAft>
            </a:pPr>
            <a:r>
              <a:rPr lang="en-US" alt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ea typeface="Arial Unicode MS" pitchFamily="1" charset="0"/>
                <a:cs typeface="Proxima Nova"/>
              </a:rPr>
              <a:t>As you view this presentation, see if you change your mind about any of the statements.</a:t>
            </a:r>
            <a:endParaRPr lang="en-US" altLang="en-US" sz="2400" b="0" i="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ea typeface="Arial Unicode MS" pitchFamily="1" charset="0"/>
              <a:cs typeface="Proxima Nova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1301640" y="2328333"/>
            <a:ext cx="686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EA0000"/>
                </a:solidFill>
                <a:latin typeface="Proxima Nova" pitchFamily="50" charset="0"/>
              </a:rPr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377891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9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22" hasCustomPrompt="1"/>
          </p:nvPr>
        </p:nvSpPr>
        <p:spPr>
          <a:xfrm>
            <a:off x="1397001" y="104007"/>
            <a:ext cx="7230926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br>
              <a:rPr lang="en-US" dirty="0" smtClean="0"/>
            </a:br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43073" cy="886189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Click to edit Master Title</a:t>
            </a:r>
          </a:p>
          <a:p>
            <a:pPr lvl="0"/>
            <a:endParaRPr lang="en-US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600134"/>
            <a:ext cx="6243073" cy="3597466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28" name="Picture 27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83529"/>
            <a:ext cx="1058334" cy="7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068302" y="1905865"/>
            <a:ext cx="7068165" cy="3970002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2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068302" y="1905865"/>
            <a:ext cx="7068165" cy="3970002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0" name="Text Placeholder 28"/>
          <p:cNvSpPr>
            <a:spLocks noGrp="1"/>
          </p:cNvSpPr>
          <p:nvPr>
            <p:ph type="body" sz="quarter" idx="22" hasCustomPrompt="1"/>
          </p:nvPr>
        </p:nvSpPr>
        <p:spPr>
          <a:xfrm>
            <a:off x="1397001" y="104007"/>
            <a:ext cx="7230926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br>
              <a:rPr lang="en-US" dirty="0" smtClean="0"/>
            </a:br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5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 userDrawn="1"/>
        </p:nvSpPr>
        <p:spPr>
          <a:xfrm>
            <a:off x="1056106" y="1650989"/>
            <a:ext cx="2762362" cy="1159934"/>
          </a:xfrm>
          <a:prstGeom prst="roundRect">
            <a:avLst>
              <a:gd name="adj" fmla="val 20803"/>
            </a:avLst>
          </a:prstGeom>
          <a:solidFill>
            <a:srgbClr val="2D88E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56104" y="1620556"/>
            <a:ext cx="276236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Lesson Review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3158067"/>
            <a:ext cx="6868693" cy="123613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8" name="Picture 7" descr="MA_now--888002Rev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t="26621" r="9166" b="34722"/>
          <a:stretch/>
        </p:blipFill>
        <p:spPr>
          <a:xfrm>
            <a:off x="1363133" y="2269065"/>
            <a:ext cx="3571619" cy="626535"/>
          </a:xfrm>
          <a:prstGeom prst="rect">
            <a:avLst/>
          </a:prstGeom>
        </p:spPr>
      </p:pic>
      <p:sp>
        <p:nvSpPr>
          <p:cNvPr id="2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45733" y="4394201"/>
            <a:ext cx="6324600" cy="167640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01640" y="2804583"/>
            <a:ext cx="6868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103313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23" hasCustomPrompt="1"/>
          </p:nvPr>
        </p:nvSpPr>
        <p:spPr>
          <a:xfrm>
            <a:off x="1397001" y="104007"/>
            <a:ext cx="7230926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br>
              <a:rPr lang="en-US" dirty="0" smtClean="0"/>
            </a:br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056106" y="1650989"/>
            <a:ext cx="2762362" cy="1159934"/>
          </a:xfrm>
          <a:prstGeom prst="roundRect">
            <a:avLst>
              <a:gd name="adj" fmla="val 20803"/>
            </a:avLst>
          </a:prstGeom>
          <a:solidFill>
            <a:srgbClr val="2D88E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56104" y="1620556"/>
            <a:ext cx="276236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Lesson Review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pic>
        <p:nvPicPr>
          <p:cNvPr id="19" name="Picture 18" descr="MA_now--888002Rev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t="26621" r="9166" b="34722"/>
          <a:stretch/>
        </p:blipFill>
        <p:spPr>
          <a:xfrm>
            <a:off x="1363133" y="2269065"/>
            <a:ext cx="3571619" cy="626535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3158067"/>
            <a:ext cx="6868693" cy="123613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45733" y="4394201"/>
            <a:ext cx="6324600" cy="167640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301640" y="2804583"/>
            <a:ext cx="6868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129964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1882776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 Review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845463" y="2268537"/>
            <a:ext cx="6384141" cy="1141992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1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6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Key-Concept_no-check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33196" y="1719409"/>
            <a:ext cx="827871" cy="37657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845915" y="3508859"/>
            <a:ext cx="6383915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82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7" name="Text Placeholder 28"/>
          <p:cNvSpPr>
            <a:spLocks noGrp="1"/>
          </p:cNvSpPr>
          <p:nvPr>
            <p:ph type="body" sz="quarter" idx="22" hasCustomPrompt="1"/>
          </p:nvPr>
        </p:nvSpPr>
        <p:spPr>
          <a:xfrm>
            <a:off x="1397001" y="104007"/>
            <a:ext cx="7230926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br>
              <a:rPr lang="en-US" dirty="0" smtClean="0"/>
            </a:br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1882776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 Review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pic>
        <p:nvPicPr>
          <p:cNvPr id="28" name="Picture 27" descr="MA_Key-Concept_no-check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33196" y="1719409"/>
            <a:ext cx="827871" cy="376577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45463" y="2268537"/>
            <a:ext cx="6384141" cy="1141992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1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845915" y="3508859"/>
            <a:ext cx="6383915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0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1056105" y="1650989"/>
            <a:ext cx="2195095" cy="1159934"/>
          </a:xfrm>
          <a:prstGeom prst="roundRect">
            <a:avLst>
              <a:gd name="adj" fmla="val 21003"/>
            </a:avLst>
          </a:prstGeom>
          <a:solidFill>
            <a:srgbClr val="8EB013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56105" y="1620556"/>
            <a:ext cx="2195095" cy="47917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Get Ready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22" hasCustomPrompt="1"/>
          </p:nvPr>
        </p:nvSpPr>
        <p:spPr>
          <a:xfrm>
            <a:off x="1397001" y="104007"/>
            <a:ext cx="7230926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br>
              <a:rPr lang="en-US" dirty="0" smtClean="0"/>
            </a:br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01640" y="2963329"/>
            <a:ext cx="686869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ea typeface="Arial Unicode MS" pitchFamily="1" charset="0"/>
                <a:cs typeface="Proxima Nova"/>
              </a:rPr>
              <a:t>Before you begin, decide if you agree or disagree with each of these statements. </a:t>
            </a:r>
          </a:p>
          <a:p>
            <a:pPr>
              <a:spcAft>
                <a:spcPts val="1200"/>
              </a:spcAft>
            </a:pPr>
            <a:r>
              <a:rPr lang="en-US" alt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ea typeface="Arial Unicode MS" pitchFamily="1" charset="0"/>
                <a:cs typeface="Proxima Nova"/>
              </a:rPr>
              <a:t>As you view this presentation, see if you change your mind about any of the statements.</a:t>
            </a:r>
            <a:endParaRPr lang="en-US" altLang="en-US" sz="2400" b="0" i="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ea typeface="Arial Unicode MS" pitchFamily="1" charset="0"/>
              <a:cs typeface="Proxima Nova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301640" y="2328333"/>
            <a:ext cx="686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EA0000"/>
                </a:solidFill>
                <a:latin typeface="Proxima Nova" pitchFamily="50" charset="0"/>
              </a:rPr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3996681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SD-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056105" y="1650989"/>
            <a:ext cx="2195095" cy="1159934"/>
          </a:xfrm>
          <a:prstGeom prst="roundRect">
            <a:avLst>
              <a:gd name="adj" fmla="val 21003"/>
            </a:avLst>
          </a:prstGeom>
          <a:solidFill>
            <a:srgbClr val="8EB013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056105" y="1620556"/>
            <a:ext cx="2195095" cy="47917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Get Ready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2963329"/>
            <a:ext cx="6868693" cy="3285072"/>
          </a:xfrm>
          <a:prstGeom prst="rect">
            <a:avLst/>
          </a:prstGeom>
        </p:spPr>
        <p:txBody>
          <a:bodyPr vert="horz"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73300" algn="l"/>
              </a:tabLst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01640" y="2328333"/>
            <a:ext cx="686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1983474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7" name="Text Placeholder 28"/>
          <p:cNvSpPr>
            <a:spLocks noGrp="1"/>
          </p:cNvSpPr>
          <p:nvPr>
            <p:ph type="body" sz="quarter" idx="22" hasCustomPrompt="1"/>
          </p:nvPr>
        </p:nvSpPr>
        <p:spPr>
          <a:xfrm>
            <a:off x="1397001" y="104007"/>
            <a:ext cx="7230926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br>
              <a:rPr lang="en-US" dirty="0" smtClean="0"/>
            </a:br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056105" y="1650989"/>
            <a:ext cx="2195095" cy="1159934"/>
          </a:xfrm>
          <a:prstGeom prst="roundRect">
            <a:avLst>
              <a:gd name="adj" fmla="val 21003"/>
            </a:avLst>
          </a:prstGeom>
          <a:solidFill>
            <a:srgbClr val="8EB013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056105" y="1620556"/>
            <a:ext cx="2195095" cy="47917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Get Ready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Rounded Rectangle 19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2963329"/>
            <a:ext cx="6868693" cy="3285072"/>
          </a:xfrm>
          <a:prstGeom prst="rect">
            <a:avLst/>
          </a:prstGeom>
        </p:spPr>
        <p:txBody>
          <a:bodyPr vert="horz"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73300" algn="l"/>
              </a:tabLst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301640" y="2328333"/>
            <a:ext cx="686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224557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2" name="Picture 21" descr="MA_Key-Concept_no-check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5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23" hasCustomPrompt="1"/>
          </p:nvPr>
        </p:nvSpPr>
        <p:spPr>
          <a:xfrm>
            <a:off x="1397001" y="104007"/>
            <a:ext cx="7230926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br>
              <a:rPr lang="en-US" dirty="0" smtClean="0"/>
            </a:br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6" name="Picture 25" descr="MA_Key-Concept_no-check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3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989955" y="1645957"/>
            <a:ext cx="4685978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b="1" i="0" dirty="0" smtClean="0">
                <a:latin typeface="Proxima Nova"/>
                <a:cs typeface="Proxima Nova"/>
              </a:rPr>
              <a:t>Vocabulary</a:t>
            </a:r>
            <a:endParaRPr lang="en-US" sz="2400" b="1" i="0" dirty="0">
              <a:latin typeface="Proxima Nova"/>
              <a:cs typeface="Proxima Nov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989955" y="2309303"/>
            <a:ext cx="583882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Watch out for these words!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84659" y="2836322"/>
            <a:ext cx="6834117" cy="3090779"/>
          </a:xfrm>
          <a:prstGeom prst="rect">
            <a:avLst/>
          </a:prstGeom>
        </p:spPr>
        <p:txBody>
          <a:bodyPr vert="horz" lIns="0" numCol="2" spcCol="152400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0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7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8" name="Text Placeholder 28"/>
          <p:cNvSpPr>
            <a:spLocks noGrp="1"/>
          </p:cNvSpPr>
          <p:nvPr>
            <p:ph type="body" sz="quarter" idx="22" hasCustomPrompt="1"/>
          </p:nvPr>
        </p:nvSpPr>
        <p:spPr>
          <a:xfrm>
            <a:off x="1397001" y="104007"/>
            <a:ext cx="7230926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br>
              <a:rPr lang="en-US" dirty="0" smtClean="0"/>
            </a:br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89955" y="1645957"/>
            <a:ext cx="4685978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b="1" i="0" dirty="0" smtClean="0">
                <a:latin typeface="Proxima Nova"/>
                <a:cs typeface="Proxima Nova"/>
              </a:rPr>
              <a:t>Vocabulary</a:t>
            </a:r>
            <a:endParaRPr lang="en-US" sz="2400" b="1" i="0" dirty="0">
              <a:latin typeface="Proxima Nova"/>
              <a:cs typeface="Proxima Nova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89955" y="2309303"/>
            <a:ext cx="583882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Watch out for these words!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84659" y="2836322"/>
            <a:ext cx="6834117" cy="3090779"/>
          </a:xfrm>
          <a:prstGeom prst="rect">
            <a:avLst/>
          </a:prstGeom>
        </p:spPr>
        <p:txBody>
          <a:bodyPr vert="horz" lIns="0" numCol="2" spcCol="152400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087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63753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3999" cy="6855856"/>
          </a:xfrm>
          <a:prstGeom prst="rect">
            <a:avLst/>
          </a:prstGeom>
        </p:spPr>
      </p:pic>
      <p:sp>
        <p:nvSpPr>
          <p:cNvPr id="4" name="Round Same Side Corner Rectangle 3"/>
          <p:cNvSpPr/>
          <p:nvPr/>
        </p:nvSpPr>
        <p:spPr>
          <a:xfrm rot="10800000">
            <a:off x="577734" y="1071"/>
            <a:ext cx="258641" cy="128607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57" r:id="rId2"/>
    <p:sldLayoutId id="2147483726" r:id="rId3"/>
    <p:sldLayoutId id="2147483758" r:id="rId4"/>
    <p:sldLayoutId id="2147483697" r:id="rId5"/>
    <p:sldLayoutId id="2147483727" r:id="rId6"/>
    <p:sldLayoutId id="2147483759" r:id="rId7"/>
    <p:sldLayoutId id="2147483760" r:id="rId8"/>
    <p:sldLayoutId id="2147483709" r:id="rId9"/>
    <p:sldLayoutId id="2147483708" r:id="rId10"/>
    <p:sldLayoutId id="2147483761" r:id="rId11"/>
    <p:sldLayoutId id="2147483762" r:id="rId12"/>
    <p:sldLayoutId id="2147483712" r:id="rId13"/>
    <p:sldLayoutId id="2147483710" r:id="rId14"/>
    <p:sldLayoutId id="2147483745" r:id="rId15"/>
    <p:sldLayoutId id="2147483711" r:id="rId1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Position and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How can you describe the position of an object in two dimensions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The position of an object in two dimensions can be described by choosing a reference point and two reference directions, and then stating the distance along each reference direction.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What is the difference between distance and displacement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The distance an object moves </a:t>
            </a:r>
            <a:r>
              <a:rPr lang="en-US" dirty="0" smtClean="0"/>
              <a:t>is </a:t>
            </a:r>
            <a:r>
              <a:rPr lang="en-US" dirty="0"/>
              <a:t>the actual length of its path. </a:t>
            </a:r>
            <a:r>
              <a:rPr lang="en-US" smtClean="0"/>
              <a:t>Its </a:t>
            </a:r>
            <a:r>
              <a:rPr lang="en-US" dirty="0"/>
              <a:t>displacement is </a:t>
            </a:r>
            <a:r>
              <a:rPr lang="en-US"/>
              <a:t>the </a:t>
            </a:r>
            <a:r>
              <a:rPr lang="en-US" smtClean="0"/>
              <a:t>difference </a:t>
            </a:r>
            <a:r>
              <a:rPr lang="en-US" dirty="0"/>
              <a:t>its initial </a:t>
            </a:r>
            <a:r>
              <a:rPr lang="en-US"/>
              <a:t>position </a:t>
            </a:r>
            <a:r>
              <a:rPr lang="en-US" smtClean="0"/>
              <a:t>and </a:t>
            </a:r>
            <a:r>
              <a:rPr lang="en-US" dirty="0"/>
              <a:t>its final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Displacement is the distance an object moves along a path.</a:t>
            </a:r>
          </a:p>
          <a:p>
            <a:r>
              <a:rPr lang="en-US" dirty="0"/>
              <a:t>The description of an object’s position depends on the reference point.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How does the description of an object’s position depend on a reference point?</a:t>
            </a:r>
          </a:p>
          <a:p>
            <a:r>
              <a:rPr lang="en-US" dirty="0"/>
              <a:t>How can you describe the position of an object in two dimensions?</a:t>
            </a:r>
          </a:p>
          <a:p>
            <a:r>
              <a:rPr lang="en-US" dirty="0"/>
              <a:t>What is the difference between distance and displacement?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 err="1"/>
              <a:t>reference</a:t>
            </a:r>
            <a:r>
              <a:rPr lang="fr-FR" dirty="0"/>
              <a:t> point</a:t>
            </a:r>
          </a:p>
          <a:p>
            <a:r>
              <a:rPr lang="fr-FR" dirty="0"/>
              <a:t>position</a:t>
            </a:r>
          </a:p>
          <a:p>
            <a:r>
              <a:rPr lang="fr-FR" dirty="0"/>
              <a:t>motion</a:t>
            </a:r>
          </a:p>
          <a:p>
            <a:r>
              <a:rPr lang="fr-FR" dirty="0" err="1"/>
              <a:t>displacement</a:t>
            </a:r>
            <a:endParaRPr lang="fr-FR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Where are you?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Look at the photo at the beginning of the lesson. A short time ago, people on this ship probably saw </a:t>
            </a:r>
            <a:r>
              <a:rPr lang="en-US" dirty="0" smtClean="0"/>
              <a:t>only open </a:t>
            </a:r>
            <a:r>
              <a:rPr lang="en-US" dirty="0"/>
              <a:t>ocean. They knew where they were only </a:t>
            </a:r>
            <a:r>
              <a:rPr lang="en-US" dirty="0" smtClean="0"/>
              <a:t>by looking </a:t>
            </a:r>
            <a:r>
              <a:rPr lang="en-US" dirty="0"/>
              <a:t>at the instruments on the ship. But </a:t>
            </a:r>
            <a:r>
              <a:rPr lang="en-US" dirty="0" smtClean="0"/>
              <a:t>the situation </a:t>
            </a:r>
            <a:r>
              <a:rPr lang="en-US" dirty="0"/>
              <a:t>has changed. How can the lighthouse </a:t>
            </a:r>
            <a:r>
              <a:rPr lang="en-US" dirty="0" smtClean="0"/>
              <a:t>help the </a:t>
            </a:r>
            <a:r>
              <a:rPr lang="en-US" dirty="0"/>
              <a:t>ship’s crew guide the ship safely to shore?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Displacement is the distance an object moves along a path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Disagree. Displacement is the distance and direction of an object from its starting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The description of an object’s position depends on the reference point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Agree. Position is described by how far an object is from a reference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How does the description of an object’s position depend on a reference point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Position and Motion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An object’s position is its distance in a certain direction from a reference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T_MSS_National_PS_Lessn_TempREV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CPT_MSS_National_PS_Lessn_TempREV_1</Template>
  <TotalTime>7</TotalTime>
  <Words>337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CPT_MSS_National_PS_Lessn_TempREV_1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Wardlaw, Rebecca</dc:creator>
  <cp:lastModifiedBy>Wardlaw, Rebecca</cp:lastModifiedBy>
  <cp:revision>14</cp:revision>
  <cp:lastPrinted>2013-06-05T15:35:16Z</cp:lastPrinted>
  <dcterms:created xsi:type="dcterms:W3CDTF">2014-05-16T19:16:57Z</dcterms:created>
  <dcterms:modified xsi:type="dcterms:W3CDTF">2014-05-16T19:24:40Z</dcterms:modified>
</cp:coreProperties>
</file>